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2" r:id="rId1"/>
  </p:sldMasterIdLst>
  <p:notesMasterIdLst>
    <p:notesMasterId r:id="rId23"/>
  </p:notesMasterIdLst>
  <p:sldIdLst>
    <p:sldId id="284" r:id="rId2"/>
    <p:sldId id="287" r:id="rId3"/>
    <p:sldId id="286" r:id="rId4"/>
    <p:sldId id="257" r:id="rId5"/>
    <p:sldId id="259" r:id="rId6"/>
    <p:sldId id="260" r:id="rId7"/>
    <p:sldId id="261" r:id="rId8"/>
    <p:sldId id="262" r:id="rId9"/>
    <p:sldId id="289" r:id="rId10"/>
    <p:sldId id="263" r:id="rId11"/>
    <p:sldId id="264" r:id="rId12"/>
    <p:sldId id="267" r:id="rId13"/>
    <p:sldId id="269" r:id="rId14"/>
    <p:sldId id="270" r:id="rId15"/>
    <p:sldId id="268" r:id="rId16"/>
    <p:sldId id="277" r:id="rId17"/>
    <p:sldId id="273" r:id="rId18"/>
    <p:sldId id="275" r:id="rId19"/>
    <p:sldId id="278" r:id="rId20"/>
    <p:sldId id="279" r:id="rId21"/>
    <p:sldId id="28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C9125-5BC4-43FD-A516-EF5191B343CA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0A660-51D6-405C-AECA-04A2702B3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6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78EA10E-7D09-4B44-877F-9E0BEB06443E}" type="slidenum">
              <a:rPr lang="en-US" sz="1200">
                <a:solidFill>
                  <a:srgbClr val="000000"/>
                </a:solidFill>
              </a:rPr>
              <a:pPr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228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2D98C17-EEAE-48A5-BBFB-A2A2E02BC2EA}" type="slidenum">
              <a:rPr lang="en-US" sz="1200">
                <a:solidFill>
                  <a:srgbClr val="000000"/>
                </a:solidFill>
              </a:rPr>
              <a:pPr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357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3464E92-EFA0-4473-B42F-5041E11E6FA3}" type="slidenum">
              <a:rPr lang="en-US" sz="1200">
                <a:solidFill>
                  <a:srgbClr val="000000"/>
                </a:solidFill>
              </a:rPr>
              <a:pPr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994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E882478-77D6-412C-99A8-765A396759AD}" type="slidenum">
              <a:rPr lang="en-US" sz="1200">
                <a:solidFill>
                  <a:srgbClr val="000000"/>
                </a:solidFill>
              </a:rPr>
              <a:pPr/>
              <a:t>10</a:t>
            </a:fld>
            <a:endParaRPr 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013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F654C7F-FC39-401F-967E-DC1455008366}" type="slidenum">
              <a:rPr lang="en-US" sz="1200">
                <a:solidFill>
                  <a:srgbClr val="000000"/>
                </a:solidFill>
              </a:rPr>
              <a:pPr/>
              <a:t>11</a:t>
            </a:fld>
            <a:endParaRPr 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071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2CCE5C-B46D-49A8-8032-58E69F16BD3B}" type="slidenum">
              <a:rPr lang="en-US" sz="1200">
                <a:solidFill>
                  <a:srgbClr val="000000"/>
                </a:solidFill>
              </a:rPr>
              <a:pPr/>
              <a:t>18</a:t>
            </a:fld>
            <a:endParaRPr lang="en-US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748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B33EE9B-B3B6-4B83-9EE2-53CEDAF291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841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58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595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25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529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39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19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98B3F-52A7-41F2-8210-6917896CD6B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5213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6AF4-4343-4C41-A3E9-980B5AF7A88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409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8677-26AE-460F-B665-1009649CF67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432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D915-46D0-43D6-889F-9DE84F260FC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011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D2858-C952-4FBE-AB1B-A38FA9EFAFA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79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3251B-17B0-4B34-9A12-08F93801CB6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223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CC44-5D47-4DAB-9CA8-C46B949E83C9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715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2DA39-80DA-4523-916A-D3EFA36702F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312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6383-4808-475B-BC11-B81C2247C7B8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722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68BD3-2600-4CBE-B15D-EB6F6E1AA9C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4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A98A0CD-6157-4FB9-8773-97724A77E46C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3764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  <p:sldLayoutId id="2147484004" r:id="rId12"/>
    <p:sldLayoutId id="2147484005" r:id="rId13"/>
    <p:sldLayoutId id="2147484006" r:id="rId14"/>
    <p:sldLayoutId id="2147484007" r:id="rId15"/>
    <p:sldLayoutId id="2147484008" r:id="rId16"/>
    <p:sldLayoutId id="21474840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36387" y="2152588"/>
            <a:ext cx="6220495" cy="34883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Fundamentals of Algorithms</a:t>
            </a:r>
          </a:p>
          <a:p>
            <a:pPr algn="ctr"/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MCS - 2</a:t>
            </a:r>
          </a:p>
          <a:p>
            <a:pPr algn="ctr"/>
            <a:endParaRPr lang="en-US" sz="4000" b="1" dirty="0" smtClean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Lecture # 1</a:t>
            </a:r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13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5"/>
          <p:cNvSpPr>
            <a:spLocks noGrp="1" noChangeArrowheads="1"/>
          </p:cNvSpPr>
          <p:nvPr>
            <p:ph idx="1"/>
          </p:nvPr>
        </p:nvSpPr>
        <p:spPr>
          <a:xfrm>
            <a:off x="685801" y="1266309"/>
            <a:ext cx="10131425" cy="3649133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dirty="0" smtClean="0"/>
              <a:t>The idea behind the computer program</a:t>
            </a:r>
          </a:p>
          <a:p>
            <a:pPr eaLnBrk="1" hangingPunct="1"/>
            <a:r>
              <a:rPr lang="en-US" sz="2400" dirty="0" smtClean="0"/>
              <a:t>It is a mathematical entity of a program.</a:t>
            </a:r>
          </a:p>
          <a:p>
            <a:pPr eaLnBrk="1" hangingPunct="1"/>
            <a:r>
              <a:rPr lang="en-US" sz="2400" dirty="0" smtClean="0"/>
              <a:t>Stays the same independent of</a:t>
            </a:r>
          </a:p>
          <a:p>
            <a:pPr lvl="1" eaLnBrk="1" hangingPunct="1"/>
            <a:r>
              <a:rPr lang="en-US" sz="2000" dirty="0" smtClean="0"/>
              <a:t>Which kind of hardware it is running on</a:t>
            </a:r>
          </a:p>
          <a:p>
            <a:pPr lvl="1" eaLnBrk="1" hangingPunct="1"/>
            <a:r>
              <a:rPr lang="en-US" sz="2000" dirty="0" smtClean="0"/>
              <a:t>Which programming language it is written in</a:t>
            </a:r>
          </a:p>
          <a:p>
            <a:pPr lvl="1" eaLnBrk="1" hangingPunct="1"/>
            <a:endParaRPr lang="en-US" sz="2000" dirty="0" smtClean="0"/>
          </a:p>
          <a:p>
            <a:pPr eaLnBrk="1" hangingPunct="1"/>
            <a:r>
              <a:rPr lang="en-US" sz="2400" dirty="0" smtClean="0"/>
              <a:t>Solves a well-specified problem in a general way</a:t>
            </a:r>
          </a:p>
          <a:p>
            <a:pPr eaLnBrk="1" hangingPunct="1"/>
            <a:r>
              <a:rPr lang="en-US" sz="2400" dirty="0" smtClean="0"/>
              <a:t>Is specified by</a:t>
            </a:r>
          </a:p>
          <a:p>
            <a:pPr lvl="1" eaLnBrk="1" hangingPunct="1"/>
            <a:r>
              <a:rPr lang="en-US" sz="2000" dirty="0" smtClean="0"/>
              <a:t>Describing the set of instances (input) it must work on</a:t>
            </a:r>
          </a:p>
          <a:p>
            <a:pPr lvl="1" eaLnBrk="1" hangingPunct="1"/>
            <a:r>
              <a:rPr lang="en-US" sz="2000" dirty="0" smtClean="0"/>
              <a:t>Describing the desired properties of the output</a:t>
            </a:r>
          </a:p>
        </p:txBody>
      </p:sp>
      <p:sp>
        <p:nvSpPr>
          <p:cNvPr id="9220" name="Line 7"/>
          <p:cNvSpPr>
            <a:spLocks noChangeShapeType="1"/>
          </p:cNvSpPr>
          <p:nvPr/>
        </p:nvSpPr>
        <p:spPr bwMode="auto">
          <a:xfrm>
            <a:off x="1524000" y="736242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86001" y="-340644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/>
              <a:t>Algorithm &amp; programming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4489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4"/>
          <p:cNvSpPr>
            <a:spLocks noGrp="1" noChangeArrowheads="1"/>
          </p:cNvSpPr>
          <p:nvPr>
            <p:ph type="title"/>
          </p:nvPr>
        </p:nvSpPr>
        <p:spPr>
          <a:xfrm>
            <a:off x="1938338" y="185959"/>
            <a:ext cx="8229600" cy="71596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>What is an algorithm? (Cont’d)</a:t>
            </a:r>
          </a:p>
        </p:txBody>
      </p:sp>
      <p:sp>
        <p:nvSpPr>
          <p:cNvPr id="10242" name="Rectangle 5"/>
          <p:cNvSpPr>
            <a:spLocks noGrp="1" noChangeArrowheads="1"/>
          </p:cNvSpPr>
          <p:nvPr>
            <p:ph idx="1"/>
          </p:nvPr>
        </p:nvSpPr>
        <p:spPr>
          <a:xfrm>
            <a:off x="386367" y="1558347"/>
            <a:ext cx="9968248" cy="4182617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dirty="0" smtClean="0"/>
              <a:t>Before a computer can perform a task, it must have an algorithm that tells it what to do.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Informally: “An algorithm is a set of steps that define how a task is performed.”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Formally: “An algorithm is an ordered set of unambiguous executable steps, defining a terminating process.”</a:t>
            </a:r>
          </a:p>
          <a:p>
            <a:pPr lvl="1" eaLnBrk="1" hangingPunct="1"/>
            <a:r>
              <a:rPr lang="en-US" sz="2000" dirty="0" smtClean="0"/>
              <a:t>Ordered set of steps: structure!</a:t>
            </a:r>
          </a:p>
          <a:p>
            <a:pPr lvl="1" eaLnBrk="1" hangingPunct="1"/>
            <a:r>
              <a:rPr lang="en-US" sz="2000" dirty="0" smtClean="0"/>
              <a:t>Executable steps: doable!</a:t>
            </a:r>
          </a:p>
          <a:p>
            <a:pPr lvl="1" eaLnBrk="1" hangingPunct="1"/>
            <a:r>
              <a:rPr lang="en-US" sz="2000" dirty="0" smtClean="0"/>
              <a:t>Unambiguous steps: follow the directions!</a:t>
            </a:r>
          </a:p>
          <a:p>
            <a:pPr lvl="1" eaLnBrk="1" hangingPunct="1"/>
            <a:r>
              <a:rPr lang="en-US" sz="2000" dirty="0" smtClean="0"/>
              <a:t>Terminating: must have an end!</a:t>
            </a:r>
          </a:p>
        </p:txBody>
      </p:sp>
      <p:sp>
        <p:nvSpPr>
          <p:cNvPr id="10244" name="Line 7"/>
          <p:cNvSpPr>
            <a:spLocks noChangeShapeType="1"/>
          </p:cNvSpPr>
          <p:nvPr/>
        </p:nvSpPr>
        <p:spPr bwMode="auto">
          <a:xfrm>
            <a:off x="1524000" y="76200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7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7327" y="-201774"/>
            <a:ext cx="10131425" cy="1456267"/>
          </a:xfrm>
        </p:spPr>
        <p:txBody>
          <a:bodyPr/>
          <a:lstStyle/>
          <a:p>
            <a:r>
              <a:rPr lang="en-US" dirty="0" smtClean="0"/>
              <a:t>Good vs. Bad Algorithms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25701" y="1275012"/>
            <a:ext cx="9419821" cy="4269347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sz="2400" dirty="0" smtClean="0"/>
              <a:t>All algorithms will have input, perform a process, and produce output.</a:t>
            </a:r>
          </a:p>
          <a:p>
            <a:pPr marL="609600" indent="-609600">
              <a:lnSpc>
                <a:spcPct val="90000"/>
              </a:lnSpc>
            </a:pPr>
            <a:r>
              <a:rPr lang="en-US" sz="2400" dirty="0" smtClean="0"/>
              <a:t>A good algorithm should be:</a:t>
            </a:r>
          </a:p>
          <a:p>
            <a:pPr marL="990600" lvl="1" indent="-519113">
              <a:lnSpc>
                <a:spcPct val="90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S</a:t>
            </a:r>
            <a:r>
              <a:rPr lang="en-US" sz="2000" dirty="0" smtClean="0"/>
              <a:t>imple - </a:t>
            </a:r>
            <a:r>
              <a:rPr lang="en-US" sz="2000" i="1" dirty="0" smtClean="0"/>
              <a:t>relative</a:t>
            </a:r>
            <a:r>
              <a:rPr lang="en-US" sz="2000" dirty="0" smtClean="0"/>
              <a:t> </a:t>
            </a:r>
          </a:p>
          <a:p>
            <a:pPr marL="990600" lvl="1" indent="-519113">
              <a:lnSpc>
                <a:spcPct val="90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C</a:t>
            </a:r>
            <a:r>
              <a:rPr lang="en-US" sz="2000" dirty="0" smtClean="0"/>
              <a:t>omplete – account for all inputs &amp; cases</a:t>
            </a:r>
          </a:p>
          <a:p>
            <a:pPr marL="990600" lvl="1" indent="-519113">
              <a:lnSpc>
                <a:spcPct val="90000"/>
              </a:lnSpc>
            </a:pPr>
            <a:r>
              <a:rPr lang="en-US" sz="2000" dirty="0" smtClean="0"/>
              <a:t>Correct (</a:t>
            </a:r>
            <a:r>
              <a:rPr lang="en-US" sz="2000" dirty="0" smtClean="0">
                <a:solidFill>
                  <a:srgbClr val="FF0000"/>
                </a:solidFill>
              </a:rPr>
              <a:t>R</a:t>
            </a:r>
            <a:r>
              <a:rPr lang="en-US" sz="2000" dirty="0" smtClean="0"/>
              <a:t>ight)</a:t>
            </a:r>
          </a:p>
          <a:p>
            <a:pPr marL="990600" lvl="1" indent="-519113">
              <a:lnSpc>
                <a:spcPct val="90000"/>
              </a:lnSpc>
            </a:pPr>
            <a:r>
              <a:rPr lang="en-US" sz="2000" dirty="0" smtClean="0"/>
              <a:t>should have appropriate levels of </a:t>
            </a:r>
            <a:r>
              <a:rPr lang="en-US" sz="2000" dirty="0" smtClean="0">
                <a:solidFill>
                  <a:srgbClr val="FF0000"/>
                </a:solidFill>
              </a:rPr>
              <a:t>A</a:t>
            </a:r>
            <a:r>
              <a:rPr lang="en-US" sz="2000" dirty="0" smtClean="0"/>
              <a:t>bstraction. – </a:t>
            </a:r>
            <a:r>
              <a:rPr lang="en-US" sz="2000" i="1" dirty="0" smtClean="0"/>
              <a:t>grouping steps into a single module</a:t>
            </a:r>
            <a:r>
              <a:rPr lang="en-US" sz="2000" dirty="0" smtClean="0"/>
              <a:t> </a:t>
            </a:r>
          </a:p>
          <a:p>
            <a:pPr marL="990600" lvl="1" indent="-519113">
              <a:lnSpc>
                <a:spcPct val="90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P</a:t>
            </a:r>
            <a:r>
              <a:rPr lang="en-US" sz="2000" dirty="0" smtClean="0"/>
              <a:t>recise</a:t>
            </a:r>
            <a:endParaRPr lang="en-US" sz="2000" i="1" dirty="0" smtClean="0"/>
          </a:p>
          <a:p>
            <a:pPr marL="990600" lvl="1" indent="-519113">
              <a:lnSpc>
                <a:spcPct val="90000"/>
              </a:lnSpc>
            </a:pPr>
            <a:r>
              <a:rPr lang="en-US" sz="2000" dirty="0" smtClean="0"/>
              <a:t>Mnemonic - SCRAP</a:t>
            </a:r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524000" y="76200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79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82795" y="-266160"/>
            <a:ext cx="10131425" cy="1456267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</a:t>
            </a:r>
            <a:r>
              <a:rPr lang="en-US" b="1" dirty="0" smtClean="0"/>
              <a:t>implicity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1" y="776908"/>
            <a:ext cx="9076385" cy="39367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Simple can be defined as having no </a:t>
            </a:r>
            <a:r>
              <a:rPr lang="en-US" sz="2400" b="1" dirty="0" smtClean="0"/>
              <a:t>unnecessary</a:t>
            </a:r>
            <a:r>
              <a:rPr lang="en-US" sz="2400" dirty="0" smtClean="0"/>
              <a:t> steps and no </a:t>
            </a:r>
            <a:r>
              <a:rPr lang="en-US" sz="2400" b="1" dirty="0" smtClean="0"/>
              <a:t>unnecessary</a:t>
            </a:r>
            <a:r>
              <a:rPr lang="en-US" sz="2400" dirty="0" smtClean="0"/>
              <a:t> complexity.  (</a:t>
            </a:r>
            <a:r>
              <a:rPr lang="en-US" sz="2400" i="1" dirty="0" smtClean="0"/>
              <a:t>You may lose points if your algorithm contains unnecessary steps</a:t>
            </a:r>
            <a:r>
              <a:rPr lang="en-US" sz="2400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Each step of a well developed algorithm should carry out one logical step of the process.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Avoid something like: “Take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right </a:t>
            </a:r>
            <a:r>
              <a:rPr lang="en-US" sz="2000" i="1" dirty="0" smtClean="0">
                <a:solidFill>
                  <a:srgbClr val="FF0000"/>
                </a:solidFill>
              </a:rPr>
              <a:t>after</a:t>
            </a:r>
            <a:r>
              <a:rPr lang="en-US" sz="2000" dirty="0" smtClean="0"/>
              <a:t> you exit at King Street”</a:t>
            </a:r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562637" y="76200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70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483" y="-253280"/>
            <a:ext cx="10131425" cy="1456267"/>
          </a:xfrm>
        </p:spPr>
        <p:txBody>
          <a:bodyPr/>
          <a:lstStyle/>
          <a:p>
            <a:r>
              <a:rPr lang="en-US" b="1" dirty="0" smtClean="0"/>
              <a:t>It has Levels of </a:t>
            </a:r>
            <a:r>
              <a:rPr lang="en-US" b="1" i="1" dirty="0" smtClean="0">
                <a:solidFill>
                  <a:srgbClr val="FF0000"/>
                </a:solidFill>
              </a:rPr>
              <a:t>A</a:t>
            </a:r>
            <a:r>
              <a:rPr lang="en-US" b="1" i="1" dirty="0" smtClean="0"/>
              <a:t>bstraction</a:t>
            </a:r>
            <a:r>
              <a:rPr lang="en-US" b="1" dirty="0" smtClean="0"/>
              <a:t>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2" y="879941"/>
            <a:ext cx="8702898" cy="3649133"/>
          </a:xfrm>
        </p:spPr>
        <p:txBody>
          <a:bodyPr>
            <a:normAutofit/>
          </a:bodyPr>
          <a:lstStyle/>
          <a:p>
            <a:pPr lvl="1"/>
            <a:r>
              <a:rPr lang="en-US" sz="2000" dirty="0" smtClean="0"/>
              <a:t>Example: </a:t>
            </a:r>
            <a:r>
              <a:rPr lang="en-US" sz="2000" i="1" dirty="0" smtClean="0">
                <a:solidFill>
                  <a:srgbClr val="FF0000"/>
                </a:solidFill>
              </a:rPr>
              <a:t>Add all the scores</a:t>
            </a:r>
            <a:r>
              <a:rPr lang="en-US" sz="2000" dirty="0" smtClean="0"/>
              <a:t> then divide the sum by the number of students to get the average.</a:t>
            </a:r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528551" y="76200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18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82795" y="-201774"/>
            <a:ext cx="10131425" cy="1456267"/>
          </a:xfrm>
        </p:spPr>
        <p:txBody>
          <a:bodyPr/>
          <a:lstStyle/>
          <a:p>
            <a:pPr marL="838200" indent="-838200"/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dirty="0" smtClean="0"/>
              <a:t>recision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85802" y="776909"/>
            <a:ext cx="8831686" cy="3649133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Precision means that there is only one way to interpret the instruction.  Unambiguous</a:t>
            </a:r>
          </a:p>
          <a:p>
            <a:pPr algn="just"/>
            <a:r>
              <a:rPr lang="en-US" sz="2400" dirty="0" smtClean="0"/>
              <a:t>Words like “maybe”, “sometimes” and  “occasionally” have no business in a well developed algorithm.</a:t>
            </a:r>
          </a:p>
          <a:p>
            <a:pPr algn="just"/>
            <a:r>
              <a:rPr lang="en-US" sz="2400" dirty="0" smtClean="0"/>
              <a:t>Instead of “maybe”, we can specify the exact circumstances in which an action will be carried out.</a:t>
            </a:r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524000" y="76200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671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639" y="-201773"/>
            <a:ext cx="10131425" cy="1456267"/>
          </a:xfrm>
        </p:spPr>
        <p:txBody>
          <a:bodyPr/>
          <a:lstStyle/>
          <a:p>
            <a:r>
              <a:rPr lang="en-US" dirty="0" smtClean="0"/>
              <a:t>Algorithm as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789787"/>
            <a:ext cx="8728655" cy="3649133"/>
          </a:xfrm>
        </p:spPr>
        <p:txBody>
          <a:bodyPr>
            <a:normAutofit/>
          </a:bodyPr>
          <a:lstStyle/>
          <a:p>
            <a:r>
              <a:rPr lang="en-US" sz="2000" dirty="0"/>
              <a:t>It can be viewed as tool for solving </a:t>
            </a:r>
            <a:r>
              <a:rPr lang="en-US" sz="2000" dirty="0" smtClean="0"/>
              <a:t>“Computational Problem”</a:t>
            </a:r>
          </a:p>
          <a:p>
            <a:r>
              <a:rPr lang="en-US" sz="2000" dirty="0" smtClean="0"/>
              <a:t>The algorithm describes a specific Computational Procedure for achieving that relationship between Input and Output.</a:t>
            </a:r>
          </a:p>
          <a:p>
            <a:r>
              <a:rPr lang="en-US" sz="2000" dirty="0" smtClean="0"/>
              <a:t>Input&lt;32,22,45,66,12,44&gt; sorting algorithm returns output&lt;12,22,32,44,45,66&gt;</a:t>
            </a:r>
          </a:p>
          <a:p>
            <a:r>
              <a:rPr lang="en-US" sz="2000" dirty="0" smtClean="0"/>
              <a:t>Input 			</a:t>
            </a:r>
            <a:r>
              <a:rPr lang="en-US" sz="2000" b="1" dirty="0" smtClean="0"/>
              <a:t>instance</a:t>
            </a:r>
            <a:r>
              <a:rPr lang="en-US" sz="2000" dirty="0" smtClean="0"/>
              <a:t>		(Satisfying constraints , compute solution)</a:t>
            </a:r>
          </a:p>
          <a:p>
            <a:r>
              <a:rPr lang="en-US" sz="2000" b="1" i="1" dirty="0" smtClean="0"/>
              <a:t>Correct</a:t>
            </a:r>
            <a:r>
              <a:rPr lang="en-US" sz="2000" dirty="0" smtClean="0"/>
              <a:t> Algorithm provides </a:t>
            </a:r>
            <a:r>
              <a:rPr lang="en-US" sz="2000" b="1" i="1" dirty="0" smtClean="0"/>
              <a:t>correct</a:t>
            </a:r>
            <a:r>
              <a:rPr lang="en-US" sz="2000" dirty="0" smtClean="0"/>
              <a:t> Output</a:t>
            </a:r>
          </a:p>
          <a:p>
            <a:endParaRPr lang="en-US" sz="2000" dirty="0"/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2528551" y="76200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43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682026" y="-240402"/>
            <a:ext cx="10131425" cy="1456267"/>
          </a:xfrm>
        </p:spPr>
        <p:txBody>
          <a:bodyPr/>
          <a:lstStyle/>
          <a:p>
            <a:r>
              <a:rPr lang="en-US" dirty="0" smtClean="0"/>
              <a:t>Other algorithm attributes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711560" y="762000"/>
            <a:ext cx="8767292" cy="364913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 good algorithm should be correct.</a:t>
            </a:r>
          </a:p>
          <a:p>
            <a:r>
              <a:rPr lang="en-US" sz="2400" dirty="0" smtClean="0"/>
              <a:t>A good algorithm should be complete.</a:t>
            </a:r>
          </a:p>
          <a:p>
            <a:r>
              <a:rPr lang="en-US" sz="2400" dirty="0" smtClean="0"/>
              <a:t>“</a:t>
            </a:r>
            <a:r>
              <a:rPr lang="en-US" sz="2400" b="1" dirty="0" smtClean="0"/>
              <a:t>To be correct, an algorithm must produce results that are correct and complete given any and all sets of appropriate data</a:t>
            </a:r>
            <a:r>
              <a:rPr lang="en-US" sz="2400" dirty="0" smtClean="0"/>
              <a:t>.”</a:t>
            </a:r>
          </a:p>
          <a:p>
            <a:r>
              <a:rPr lang="en-US" sz="2400" dirty="0" smtClean="0"/>
              <a:t>And to be correct, an algorithm must proceed through to a conclusion. </a:t>
            </a:r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528551" y="76200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0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1460949" y="263955"/>
            <a:ext cx="9067800" cy="838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/>
              <a:t>Important Properties of </a:t>
            </a:r>
            <a:r>
              <a:rPr lang="en-US" dirty="0" smtClean="0"/>
              <a:t>Algorithms / </a:t>
            </a:r>
            <a:br>
              <a:rPr lang="en-US" dirty="0" smtClean="0"/>
            </a:br>
            <a:r>
              <a:rPr lang="en-US" dirty="0" smtClean="0"/>
              <a:t>(Criterion for analyzing algorithms)</a:t>
            </a:r>
            <a:endParaRPr lang="en-US" dirty="0" smtClean="0"/>
          </a:p>
        </p:txBody>
      </p:sp>
      <p:sp>
        <p:nvSpPr>
          <p:cNvPr id="21507" name="Rectangle 5"/>
          <p:cNvSpPr>
            <a:spLocks noGrp="1" noChangeArrowheads="1"/>
          </p:cNvSpPr>
          <p:nvPr>
            <p:ph idx="1"/>
          </p:nvPr>
        </p:nvSpPr>
        <p:spPr>
          <a:xfrm>
            <a:off x="685802" y="1481071"/>
            <a:ext cx="9063506" cy="431013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200" dirty="0" smtClean="0"/>
              <a:t>Correct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dirty="0" smtClean="0"/>
              <a:t>always returns the desired output for all legal instances of the problem.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dirty="0" smtClean="0"/>
              <a:t>Unambiguous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dirty="0" smtClean="0"/>
              <a:t>Precise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dirty="0" smtClean="0"/>
              <a:t>Efficient</a:t>
            </a:r>
            <a:endParaRPr lang="en-US" sz="32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800" dirty="0" smtClean="0"/>
              <a:t>Can be measured in terms of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400" dirty="0" smtClean="0"/>
              <a:t>Running Time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400" dirty="0" smtClean="0"/>
              <a:t>Memory Space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dirty="0" smtClean="0"/>
              <a:t>Sometimes tends to be more important</a:t>
            </a:r>
          </a:p>
        </p:txBody>
      </p:sp>
      <p:sp>
        <p:nvSpPr>
          <p:cNvPr id="21508" name="Line 7"/>
          <p:cNvSpPr>
            <a:spLocks noChangeShapeType="1"/>
          </p:cNvSpPr>
          <p:nvPr/>
        </p:nvSpPr>
        <p:spPr bwMode="auto">
          <a:xfrm>
            <a:off x="1881188" y="928688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99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993" y="-228599"/>
            <a:ext cx="10131425" cy="1456267"/>
          </a:xfrm>
        </p:spPr>
        <p:txBody>
          <a:bodyPr/>
          <a:lstStyle/>
          <a:p>
            <a:r>
              <a:rPr lang="en-US" dirty="0" smtClean="0"/>
              <a:t>Problem solved by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159098"/>
            <a:ext cx="8960475" cy="4812406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Human Genes Project(HGP); sorting info in database, developing tools for analyzing data).enabling Scientists to accomplish tasks efficiently.</a:t>
            </a:r>
          </a:p>
          <a:p>
            <a:r>
              <a:rPr lang="en-US" sz="2400" dirty="0" smtClean="0"/>
              <a:t>Manipulating and managing large volume of data on internet sites with Clever algorithms.</a:t>
            </a:r>
          </a:p>
          <a:p>
            <a:r>
              <a:rPr lang="en-US" sz="2400" dirty="0" smtClean="0"/>
              <a:t>Numerical algorithms and number theory is helping E-Commerce to ensure the privacy of personal info.</a:t>
            </a:r>
          </a:p>
          <a:p>
            <a:r>
              <a:rPr lang="en-US" sz="2400" dirty="0" smtClean="0"/>
              <a:t>Manufacturing and commercial  enterprises use algorithms. For example politician, oil company, airline.</a:t>
            </a:r>
          </a:p>
          <a:p>
            <a:r>
              <a:rPr lang="en-US" sz="2400" dirty="0" smtClean="0"/>
              <a:t>Model of Road map(shortest path)</a:t>
            </a:r>
          </a:p>
          <a:p>
            <a:r>
              <a:rPr lang="en-US" sz="2400" dirty="0" smtClean="0"/>
              <a:t>Mechanical </a:t>
            </a:r>
            <a:r>
              <a:rPr lang="en-US" sz="2400" dirty="0"/>
              <a:t>designs</a:t>
            </a:r>
          </a:p>
          <a:p>
            <a:endParaRPr lang="en-US" sz="2400" dirty="0"/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528551" y="76200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62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7765" y="-180110"/>
            <a:ext cx="10131425" cy="1456267"/>
          </a:xfrm>
        </p:spPr>
        <p:txBody>
          <a:bodyPr/>
          <a:lstStyle/>
          <a:p>
            <a:r>
              <a:rPr lang="en-US" b="1" dirty="0" smtClean="0"/>
              <a:t>prerequisites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978283"/>
            <a:ext cx="10131425" cy="364913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Data Structures</a:t>
            </a:r>
          </a:p>
          <a:p>
            <a:r>
              <a:rPr lang="en-US" sz="2400" dirty="0" smtClean="0"/>
              <a:t>Discrete Mathematics</a:t>
            </a:r>
            <a:endParaRPr lang="en-US" sz="2400" dirty="0"/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524000" y="76200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71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2190" y="-253280"/>
            <a:ext cx="10131425" cy="1456267"/>
          </a:xfrm>
        </p:spPr>
        <p:txBody>
          <a:bodyPr/>
          <a:lstStyle/>
          <a:p>
            <a:r>
              <a:rPr lang="en-US" dirty="0" smtClean="0"/>
              <a:t>assignment  #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763843"/>
            <a:ext cx="10131425" cy="364913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Write an algorithm to call your friend.</a:t>
            </a:r>
          </a:p>
          <a:p>
            <a:r>
              <a:rPr lang="en-US" sz="2400" dirty="0" smtClean="0"/>
              <a:t>Give a real world example that requires Sorting for its solution?</a:t>
            </a:r>
          </a:p>
          <a:p>
            <a:r>
              <a:rPr lang="en-US" sz="2400" dirty="0" smtClean="0"/>
              <a:t>Write an algorithm for searching ‘Algorithm’s text book’ from Library?</a:t>
            </a:r>
          </a:p>
          <a:p>
            <a:r>
              <a:rPr lang="en-US" sz="2400" dirty="0" smtClean="0"/>
              <a:t>How does one get to see the film “THREE IDIOTS” in cinema?</a:t>
            </a:r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528551" y="76200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15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5717" y="1410475"/>
            <a:ext cx="7197726" cy="2421464"/>
          </a:xfrm>
        </p:spPr>
        <p:txBody>
          <a:bodyPr/>
          <a:lstStyle/>
          <a:p>
            <a:r>
              <a:rPr lang="en-US" dirty="0" smtClean="0"/>
              <a:t>Good Luck ! </a:t>
            </a:r>
            <a:r>
              <a:rPr lang="en-US" sz="7200" dirty="0" smtClean="0">
                <a:latin typeface="Century Gothic" panose="020B0502020202020204" pitchFamily="34" charset="0"/>
              </a:rPr>
              <a:t>☻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78627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7784" y="81566"/>
            <a:ext cx="10131425" cy="1456267"/>
          </a:xfrm>
        </p:spPr>
        <p:txBody>
          <a:bodyPr>
            <a:normAutofit/>
          </a:bodyPr>
          <a:lstStyle/>
          <a:p>
            <a:r>
              <a:rPr lang="en-US" b="1" dirty="0"/>
              <a:t>Course Resources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266759"/>
            <a:ext cx="10131425" cy="36491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Compulsory </a:t>
            </a:r>
            <a:r>
              <a:rPr lang="en-US" sz="2400" b="1" dirty="0"/>
              <a:t>Reading </a:t>
            </a:r>
            <a:r>
              <a:rPr lang="en-US" sz="2400" b="1" dirty="0" smtClean="0"/>
              <a:t>Material</a:t>
            </a:r>
            <a:endParaRPr lang="en-US" sz="2400" dirty="0"/>
          </a:p>
          <a:p>
            <a:r>
              <a:rPr lang="en-US" sz="2400" dirty="0" smtClean="0"/>
              <a:t> </a:t>
            </a:r>
            <a:r>
              <a:rPr lang="en-US" sz="2400" dirty="0"/>
              <a:t>Introduction to </a:t>
            </a:r>
            <a:r>
              <a:rPr lang="en-US" sz="2400" dirty="0" smtClean="0"/>
              <a:t>Algorithms  by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Thomas </a:t>
            </a:r>
            <a:r>
              <a:rPr lang="en-US" sz="2400" dirty="0"/>
              <a:t>H. </a:t>
            </a:r>
            <a:r>
              <a:rPr lang="en-US" sz="2400" dirty="0" err="1"/>
              <a:t>Cormen</a:t>
            </a:r>
            <a:r>
              <a:rPr lang="en-US" sz="2400" dirty="0"/>
              <a:t>, Charles E. </a:t>
            </a:r>
            <a:r>
              <a:rPr lang="en-US" sz="2400" dirty="0" err="1"/>
              <a:t>Leiserson</a:t>
            </a:r>
            <a:r>
              <a:rPr lang="en-US" sz="2400" dirty="0"/>
              <a:t>, Ronald L. </a:t>
            </a:r>
            <a:r>
              <a:rPr lang="en-US" sz="2400" dirty="0" err="1"/>
              <a:t>Rivest</a:t>
            </a:r>
            <a:r>
              <a:rPr lang="en-US" sz="2400" dirty="0"/>
              <a:t> &amp; Clifford </a:t>
            </a:r>
            <a:r>
              <a:rPr lang="en-US" sz="2400" dirty="0" smtClean="0"/>
              <a:t>Stein</a:t>
            </a:r>
          </a:p>
          <a:p>
            <a:pPr marL="0" indent="0">
              <a:buNone/>
            </a:pPr>
            <a:r>
              <a:rPr lang="en-US" sz="2400" dirty="0"/>
              <a:t>	 (3rd </a:t>
            </a:r>
            <a:r>
              <a:rPr lang="en-US" sz="2400" dirty="0" smtClean="0"/>
              <a:t>Edition)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 smtClean="0"/>
              <a:t>Recommended Reading</a:t>
            </a:r>
            <a:endParaRPr lang="en-US" sz="2400" b="1" dirty="0"/>
          </a:p>
          <a:p>
            <a:r>
              <a:rPr lang="en-US" sz="2400" dirty="0" smtClean="0"/>
              <a:t>Fundamentals </a:t>
            </a:r>
            <a:r>
              <a:rPr lang="en-US" sz="2400" dirty="0"/>
              <a:t>of Computer </a:t>
            </a:r>
            <a:r>
              <a:rPr lang="en-US" sz="2400" dirty="0" smtClean="0"/>
              <a:t>Algorithms by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Eillies</a:t>
            </a:r>
            <a:r>
              <a:rPr lang="en-US" sz="2400" dirty="0"/>
              <a:t> Horowitz &amp; </a:t>
            </a:r>
            <a:r>
              <a:rPr lang="en-US" sz="2400" dirty="0" err="1"/>
              <a:t>Sahni</a:t>
            </a:r>
            <a:r>
              <a:rPr lang="en-US" sz="2400" dirty="0"/>
              <a:t> </a:t>
            </a:r>
            <a:r>
              <a:rPr lang="en-US" sz="2400" dirty="0" err="1"/>
              <a:t>Sartaj</a:t>
            </a:r>
            <a:r>
              <a:rPr lang="en-US" sz="2400" dirty="0"/>
              <a:t> </a:t>
            </a:r>
            <a:r>
              <a:rPr lang="en-US" sz="2400" dirty="0" smtClean="0"/>
              <a:t> (1990)</a:t>
            </a:r>
            <a:endParaRPr lang="en-US" sz="2400" dirty="0"/>
          </a:p>
          <a:p>
            <a:r>
              <a:rPr lang="en-US" sz="2400" dirty="0" smtClean="0"/>
              <a:t>Fundamentals </a:t>
            </a:r>
            <a:r>
              <a:rPr lang="en-US" sz="2400" dirty="0"/>
              <a:t>of </a:t>
            </a:r>
            <a:r>
              <a:rPr lang="en-US" sz="2400" dirty="0" smtClean="0"/>
              <a:t>Algorithms  </a:t>
            </a:r>
            <a:r>
              <a:rPr lang="en-US" sz="2400" dirty="0"/>
              <a:t>b</a:t>
            </a:r>
            <a:r>
              <a:rPr lang="en-US" sz="2400" dirty="0" smtClean="0"/>
              <a:t>y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Gilles </a:t>
            </a:r>
            <a:r>
              <a:rPr lang="en-US" sz="2400" dirty="0"/>
              <a:t>Brassard &amp; Paul </a:t>
            </a:r>
            <a:r>
              <a:rPr lang="en-US" sz="2400" dirty="0" err="1"/>
              <a:t>Bratley</a:t>
            </a:r>
            <a:r>
              <a:rPr lang="en-US" sz="2400" dirty="0"/>
              <a:t> </a:t>
            </a:r>
            <a:r>
              <a:rPr lang="en-US" sz="2400" dirty="0" smtClean="0"/>
              <a:t> (1995) </a:t>
            </a:r>
            <a:endParaRPr lang="en-US" sz="2400" dirty="0"/>
          </a:p>
          <a:p>
            <a:r>
              <a:rPr lang="en-US" sz="2400" dirty="0" smtClean="0"/>
              <a:t>Algorithms; Fourth </a:t>
            </a:r>
            <a:r>
              <a:rPr lang="en-US" sz="2400" dirty="0"/>
              <a:t>Edition </a:t>
            </a:r>
            <a:r>
              <a:rPr lang="en-US" sz="2400" dirty="0" smtClean="0"/>
              <a:t>by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Robert </a:t>
            </a:r>
            <a:r>
              <a:rPr lang="en-US" sz="2400" dirty="0" err="1"/>
              <a:t>Sedgewick</a:t>
            </a:r>
            <a:r>
              <a:rPr lang="en-US" sz="2400" dirty="0"/>
              <a:t> &amp; Kevin Wayne.</a:t>
            </a:r>
          </a:p>
          <a:p>
            <a:endParaRPr lang="en-US" sz="2400" dirty="0"/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524000" y="76200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46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95625" y="2500313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b="1" dirty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The Role of Algorithms in </a:t>
            </a:r>
            <a:endParaRPr lang="en-US" sz="4000" b="1" dirty="0" smtClean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Computing</a:t>
            </a:r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5122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34450"/>
            <a:ext cx="9067800" cy="71596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>Problem Solving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85801" y="1717067"/>
            <a:ext cx="10131425" cy="3649133"/>
          </a:xfrm>
        </p:spPr>
        <p:txBody>
          <a:bodyPr>
            <a:noAutofit/>
          </a:bodyPr>
          <a:lstStyle/>
          <a:p>
            <a:pPr eaLnBrk="1" hangingPunct="1">
              <a:spcBef>
                <a:spcPct val="30000"/>
              </a:spcBef>
            </a:pPr>
            <a:r>
              <a:rPr lang="en-US" sz="2400" dirty="0" smtClean="0"/>
              <a:t>Programming is a process of problem solving</a:t>
            </a:r>
          </a:p>
          <a:p>
            <a:pPr eaLnBrk="1" hangingPunct="1">
              <a:spcBef>
                <a:spcPct val="30000"/>
              </a:spcBef>
            </a:pPr>
            <a:r>
              <a:rPr lang="en-US" sz="2400" dirty="0" smtClean="0"/>
              <a:t>Problem solving techniques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sz="2400" dirty="0" smtClean="0"/>
              <a:t>Analyze the problem 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sz="2400" dirty="0" smtClean="0"/>
              <a:t>Outline the problem requirements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sz="2400" dirty="0" smtClean="0"/>
              <a:t>Design steps (algorithm) to solve the problem</a:t>
            </a:r>
          </a:p>
          <a:p>
            <a:pPr eaLnBrk="1" hangingPunct="1">
              <a:spcBef>
                <a:spcPct val="30000"/>
              </a:spcBef>
            </a:pPr>
            <a:r>
              <a:rPr lang="en-US" sz="2400" u="sng" dirty="0" smtClean="0"/>
              <a:t>Algorithm</a:t>
            </a:r>
            <a:r>
              <a:rPr lang="en-US" sz="2400" dirty="0" smtClean="0"/>
              <a:t>: 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sz="2400" dirty="0" smtClean="0"/>
              <a:t>Step-by-step problem-solving process</a:t>
            </a:r>
          </a:p>
          <a:p>
            <a:pPr lvl="1" eaLnBrk="1" hangingPunct="1">
              <a:spcBef>
                <a:spcPct val="30000"/>
              </a:spcBef>
            </a:pPr>
            <a:r>
              <a:rPr lang="en-US" sz="2400" dirty="0" smtClean="0"/>
              <a:t>Solution achieved in finite amount of time</a:t>
            </a:r>
          </a:p>
        </p:txBody>
      </p:sp>
      <p:sp>
        <p:nvSpPr>
          <p:cNvPr id="5124" name="Line 7"/>
          <p:cNvSpPr>
            <a:spLocks noChangeShapeType="1"/>
          </p:cNvSpPr>
          <p:nvPr/>
        </p:nvSpPr>
        <p:spPr bwMode="auto">
          <a:xfrm>
            <a:off x="1524000" y="91440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4272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54536"/>
            <a:ext cx="9067800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dirty="0" smtClean="0"/>
              <a:t>Problem Solving Process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136560" y="1712893"/>
            <a:ext cx="9067799" cy="3696819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u="sng" dirty="0" smtClean="0"/>
              <a:t>Step 1</a:t>
            </a:r>
            <a:r>
              <a:rPr lang="en-US" sz="2400" dirty="0" smtClean="0"/>
              <a:t> - Analyze the problem</a:t>
            </a:r>
          </a:p>
          <a:p>
            <a:pPr lvl="1" eaLnBrk="1" hangingPunct="1"/>
            <a:r>
              <a:rPr lang="en-US" sz="2400" dirty="0" smtClean="0"/>
              <a:t>Outline the problem and its requirements</a:t>
            </a:r>
          </a:p>
          <a:p>
            <a:pPr lvl="1" eaLnBrk="1" hangingPunct="1"/>
            <a:r>
              <a:rPr lang="en-US" sz="2400" dirty="0" smtClean="0"/>
              <a:t>Design steps (algorithm) to solve the problem</a:t>
            </a:r>
          </a:p>
          <a:p>
            <a:pPr lvl="1" eaLnBrk="1" hangingPunct="1"/>
            <a:endParaRPr lang="en-US" sz="2400" dirty="0" smtClean="0"/>
          </a:p>
          <a:p>
            <a:pPr eaLnBrk="1" hangingPunct="1"/>
            <a:r>
              <a:rPr lang="en-US" sz="2400" u="sng" dirty="0" smtClean="0"/>
              <a:t>Step 2</a:t>
            </a:r>
            <a:r>
              <a:rPr lang="en-US" sz="2400" dirty="0" smtClean="0"/>
              <a:t> - Implement the algorithm</a:t>
            </a:r>
          </a:p>
          <a:p>
            <a:pPr lvl="1" eaLnBrk="1" hangingPunct="1"/>
            <a:r>
              <a:rPr lang="en-US" sz="2400" dirty="0" smtClean="0"/>
              <a:t>Implement the algorithm in code</a:t>
            </a:r>
          </a:p>
          <a:p>
            <a:pPr lvl="1" eaLnBrk="1" hangingPunct="1"/>
            <a:r>
              <a:rPr lang="en-US" sz="2400" dirty="0" smtClean="0"/>
              <a:t>Verify that the algorithm works</a:t>
            </a:r>
          </a:p>
          <a:p>
            <a:pPr lvl="1" eaLnBrk="1" hangingPunct="1"/>
            <a:endParaRPr lang="en-US" sz="2400" dirty="0" smtClean="0"/>
          </a:p>
          <a:p>
            <a:pPr eaLnBrk="1" hangingPunct="1"/>
            <a:r>
              <a:rPr lang="en-US" sz="2400" u="sng" dirty="0" smtClean="0"/>
              <a:t>Step 3</a:t>
            </a:r>
            <a:r>
              <a:rPr lang="en-US" sz="2400" dirty="0" smtClean="0"/>
              <a:t> - Maintenance</a:t>
            </a:r>
          </a:p>
          <a:p>
            <a:pPr lvl="1" eaLnBrk="1" hangingPunct="1"/>
            <a:r>
              <a:rPr lang="en-US" sz="2400" dirty="0" smtClean="0"/>
              <a:t>Use and modify the program if the problem domain changes</a:t>
            </a:r>
          </a:p>
        </p:txBody>
      </p:sp>
      <p:sp>
        <p:nvSpPr>
          <p:cNvPr id="6148" name="Line 7"/>
          <p:cNvSpPr>
            <a:spLocks noChangeShapeType="1"/>
          </p:cNvSpPr>
          <p:nvPr/>
        </p:nvSpPr>
        <p:spPr bwMode="auto">
          <a:xfrm>
            <a:off x="1524000" y="76200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2217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85807"/>
            <a:ext cx="9067800" cy="533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b="1" dirty="0" smtClean="0"/>
              <a:t>Analyze the Problem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21407" y="1352283"/>
            <a:ext cx="9308205" cy="3645304"/>
          </a:xfrm>
        </p:spPr>
        <p:txBody>
          <a:bodyPr>
            <a:noAutofit/>
          </a:bodyPr>
          <a:lstStyle/>
          <a:p>
            <a:pPr eaLnBrk="1" hangingPunct="1">
              <a:spcBef>
                <a:spcPct val="40000"/>
              </a:spcBef>
            </a:pPr>
            <a:r>
              <a:rPr lang="en-US" sz="2400" dirty="0" smtClean="0"/>
              <a:t>Thoroughly understand the problem</a:t>
            </a:r>
          </a:p>
          <a:p>
            <a:pPr eaLnBrk="1" hangingPunct="1">
              <a:spcBef>
                <a:spcPct val="40000"/>
              </a:spcBef>
            </a:pPr>
            <a:r>
              <a:rPr lang="en-US" sz="2400" dirty="0" smtClean="0"/>
              <a:t>Understand problem requirements</a:t>
            </a:r>
            <a:r>
              <a:rPr lang="en-US" sz="2400" dirty="0"/>
              <a:t> 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sz="2400" dirty="0" smtClean="0"/>
              <a:t>Does program require user interaction?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sz="2400" dirty="0" smtClean="0"/>
              <a:t>Does program manipulate data? 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sz="2400" dirty="0" smtClean="0"/>
              <a:t>What is the output?</a:t>
            </a:r>
          </a:p>
          <a:p>
            <a:pPr eaLnBrk="1" hangingPunct="1">
              <a:spcBef>
                <a:spcPct val="40000"/>
              </a:spcBef>
            </a:pPr>
            <a:r>
              <a:rPr lang="en-US" sz="2400" dirty="0" smtClean="0"/>
              <a:t>If the problem is complex, divide it into </a:t>
            </a:r>
            <a:r>
              <a:rPr lang="en-US" sz="2400" dirty="0" err="1" smtClean="0"/>
              <a:t>subproblems</a:t>
            </a:r>
            <a:endParaRPr lang="en-US" sz="2400" dirty="0" smtClean="0"/>
          </a:p>
          <a:p>
            <a:pPr lvl="1" eaLnBrk="1" hangingPunct="1">
              <a:spcBef>
                <a:spcPct val="40000"/>
              </a:spcBef>
            </a:pPr>
            <a:r>
              <a:rPr lang="en-US" sz="2400" dirty="0" smtClean="0"/>
              <a:t>Analyze each </a:t>
            </a:r>
            <a:r>
              <a:rPr lang="en-US" sz="2400" dirty="0" err="1" smtClean="0"/>
              <a:t>subproblem</a:t>
            </a:r>
            <a:r>
              <a:rPr lang="en-US" sz="2400" dirty="0" smtClean="0"/>
              <a:t> as above</a:t>
            </a:r>
          </a:p>
        </p:txBody>
      </p:sp>
      <p:sp>
        <p:nvSpPr>
          <p:cNvPr id="7172" name="Line 7"/>
          <p:cNvSpPr>
            <a:spLocks noChangeShapeType="1"/>
          </p:cNvSpPr>
          <p:nvPr/>
        </p:nvSpPr>
        <p:spPr bwMode="auto">
          <a:xfrm>
            <a:off x="1524000" y="76200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4012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82795" y="-201777"/>
            <a:ext cx="10131425" cy="1456267"/>
          </a:xfrm>
        </p:spPr>
        <p:txBody>
          <a:bodyPr/>
          <a:lstStyle/>
          <a:p>
            <a:r>
              <a:rPr lang="en-US" b="1" dirty="0" smtClean="0"/>
              <a:t>Definition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In simple terms, an algorithm is a series of instructions to solve a problem (complete a task)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Problems can be in any form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Business</a:t>
            </a:r>
          </a:p>
          <a:p>
            <a:pPr lvl="2">
              <a:lnSpc>
                <a:spcPct val="90000"/>
              </a:lnSpc>
            </a:pPr>
            <a:r>
              <a:rPr lang="en-US" sz="2400" dirty="0" smtClean="0"/>
              <a:t>Allocate manpower to maximize profit</a:t>
            </a:r>
          </a:p>
          <a:p>
            <a:pPr lvl="2">
              <a:lnSpc>
                <a:spcPct val="90000"/>
              </a:lnSpc>
            </a:pPr>
            <a:endParaRPr lang="en-US" sz="24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Real Life</a:t>
            </a:r>
          </a:p>
          <a:p>
            <a:pPr lvl="2">
              <a:lnSpc>
                <a:spcPct val="90000"/>
              </a:lnSpc>
            </a:pPr>
            <a:r>
              <a:rPr lang="en-US" sz="2400" dirty="0" smtClean="0"/>
              <a:t>If I go 10 steps forward, I will reach my mailbox.</a:t>
            </a:r>
          </a:p>
          <a:p>
            <a:pPr lvl="2">
              <a:lnSpc>
                <a:spcPct val="90000"/>
              </a:lnSpc>
            </a:pPr>
            <a:r>
              <a:rPr lang="en-US" sz="2400" dirty="0" smtClean="0"/>
              <a:t>I am hungry.  How do I order pizza?</a:t>
            </a:r>
          </a:p>
          <a:p>
            <a:pPr lvl="2">
              <a:lnSpc>
                <a:spcPct val="90000"/>
              </a:lnSpc>
            </a:pPr>
            <a:r>
              <a:rPr lang="en-US" sz="2400" dirty="0" smtClean="0"/>
              <a:t>Explain how to tie shoelaces to a five year old child</a:t>
            </a:r>
          </a:p>
          <a:p>
            <a:pPr lvl="2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524000" y="76200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58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057" y="-159330"/>
            <a:ext cx="11201399" cy="1456267"/>
          </a:xfrm>
        </p:spPr>
        <p:txBody>
          <a:bodyPr/>
          <a:lstStyle/>
          <a:p>
            <a:r>
              <a:rPr lang="en-US" dirty="0" smtClean="0"/>
              <a:t>Application of algorithm in comp. science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206886"/>
            <a:ext cx="10131425" cy="364913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Compiler construction</a:t>
            </a:r>
          </a:p>
          <a:p>
            <a:r>
              <a:rPr lang="en-US" sz="2400" dirty="0" smtClean="0"/>
              <a:t>Operating system</a:t>
            </a:r>
          </a:p>
          <a:p>
            <a:r>
              <a:rPr lang="en-US" sz="2400" dirty="0" smtClean="0"/>
              <a:t>Databases</a:t>
            </a:r>
          </a:p>
          <a:p>
            <a:r>
              <a:rPr lang="en-US" sz="2400" dirty="0" smtClean="0"/>
              <a:t>AI</a:t>
            </a:r>
          </a:p>
          <a:p>
            <a:r>
              <a:rPr lang="en-US" sz="2400" dirty="0" smtClean="0"/>
              <a:t>Graphics</a:t>
            </a:r>
          </a:p>
          <a:p>
            <a:r>
              <a:rPr lang="en-US" sz="2400" dirty="0" smtClean="0"/>
              <a:t>Networking</a:t>
            </a:r>
            <a:endParaRPr lang="en-US" sz="2400" dirty="0"/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524000" y="762000"/>
            <a:ext cx="91440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4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03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484</TotalTime>
  <Words>882</Words>
  <Application>Microsoft Office PowerPoint</Application>
  <PresentationFormat>Widescreen</PresentationFormat>
  <Paragraphs>149</Paragraphs>
  <Slides>21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Times New Roman</vt:lpstr>
      <vt:lpstr>Celestial</vt:lpstr>
      <vt:lpstr>PowerPoint Presentation</vt:lpstr>
      <vt:lpstr>prerequisites</vt:lpstr>
      <vt:lpstr>Course Resources </vt:lpstr>
      <vt:lpstr>PowerPoint Presentation</vt:lpstr>
      <vt:lpstr>Problem Solving</vt:lpstr>
      <vt:lpstr>Problem Solving Process</vt:lpstr>
      <vt:lpstr>Analyze the Problem</vt:lpstr>
      <vt:lpstr>Definition</vt:lpstr>
      <vt:lpstr>Application of algorithm in comp. science areas</vt:lpstr>
      <vt:lpstr>PowerPoint Presentation</vt:lpstr>
      <vt:lpstr>What is an algorithm? (Cont’d)</vt:lpstr>
      <vt:lpstr>Good vs. Bad Algorithms</vt:lpstr>
      <vt:lpstr>Simplicity</vt:lpstr>
      <vt:lpstr>It has Levels of Abstraction.</vt:lpstr>
      <vt:lpstr>Precision</vt:lpstr>
      <vt:lpstr>Algorithm as tool</vt:lpstr>
      <vt:lpstr>Other algorithm attributes</vt:lpstr>
      <vt:lpstr>Important Properties of Algorithms /  (Criterion for analyzing algorithms)</vt:lpstr>
      <vt:lpstr>Problem solved by Algorithms</vt:lpstr>
      <vt:lpstr>assignment  # 1</vt:lpstr>
      <vt:lpstr>Good Luck ! 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MULTI</dc:creator>
  <cp:lastModifiedBy>Home</cp:lastModifiedBy>
  <cp:revision>71</cp:revision>
  <dcterms:created xsi:type="dcterms:W3CDTF">2013-04-08T04:26:10Z</dcterms:created>
  <dcterms:modified xsi:type="dcterms:W3CDTF">2013-11-11T01:57:00Z</dcterms:modified>
</cp:coreProperties>
</file>