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9" r:id="rId1"/>
  </p:sldMasterIdLst>
  <p:notesMasterIdLst>
    <p:notesMasterId r:id="rId12"/>
  </p:notesMasterIdLst>
  <p:sldIdLst>
    <p:sldId id="284" r:id="rId2"/>
    <p:sldId id="257" r:id="rId3"/>
    <p:sldId id="345" r:id="rId4"/>
    <p:sldId id="346" r:id="rId5"/>
    <p:sldId id="351" r:id="rId6"/>
    <p:sldId id="348" r:id="rId7"/>
    <p:sldId id="350" r:id="rId8"/>
    <p:sldId id="349" r:id="rId9"/>
    <p:sldId id="352" r:id="rId10"/>
    <p:sldId id="28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36" autoAdjust="0"/>
    <p:restoredTop sz="94660"/>
  </p:normalViewPr>
  <p:slideViewPr>
    <p:cSldViewPr snapToGrid="0">
      <p:cViewPr varScale="1">
        <p:scale>
          <a:sx n="71" d="100"/>
          <a:sy n="71" d="100"/>
        </p:scale>
        <p:origin x="58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6C9125-5BC4-43FD-A516-EF5191B343CA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0A660-51D6-405C-AECA-04A2702B3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60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B33EE9B-B3B6-4B83-9EE2-53CEDAF291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974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52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7987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041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65282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055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98B3F-52A7-41F2-8210-6917896CD6B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701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6AF4-4343-4C41-A3E9-980B5AF7A88D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299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8677-26AE-460F-B665-1009649CF67D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887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E75D915-46D0-43D6-889F-9DE84F260FC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743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36D2858-C952-4FBE-AB1B-A38FA9EFAFA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117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7C3251B-17B0-4B34-9A12-08F93801CB6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450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CC44-5D47-4DAB-9CA8-C46B949E83C9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521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2DA39-80DA-4523-916A-D3EFA36702F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954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6383-4808-475B-BC11-B81C2247C7B8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126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5C68BD3-2600-4CBE-B15D-EB6F6E1AA9C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372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8A0CD-6157-4FB9-8773-97724A77E46C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57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0" r:id="rId1"/>
    <p:sldLayoutId id="2147484191" r:id="rId2"/>
    <p:sldLayoutId id="2147484192" r:id="rId3"/>
    <p:sldLayoutId id="2147484193" r:id="rId4"/>
    <p:sldLayoutId id="2147484194" r:id="rId5"/>
    <p:sldLayoutId id="2147484195" r:id="rId6"/>
    <p:sldLayoutId id="2147484196" r:id="rId7"/>
    <p:sldLayoutId id="2147484197" r:id="rId8"/>
    <p:sldLayoutId id="2147484198" r:id="rId9"/>
    <p:sldLayoutId id="2147484199" r:id="rId10"/>
    <p:sldLayoutId id="2147484200" r:id="rId11"/>
    <p:sldLayoutId id="2147484201" r:id="rId12"/>
    <p:sldLayoutId id="2147484202" r:id="rId13"/>
    <p:sldLayoutId id="2147484203" r:id="rId14"/>
    <p:sldLayoutId id="2147484204" r:id="rId15"/>
    <p:sldLayoutId id="21474842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36387" y="2152588"/>
            <a:ext cx="6220495" cy="34883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Fundamentals of Algorithms</a:t>
            </a:r>
          </a:p>
          <a:p>
            <a:pPr algn="ctr"/>
            <a:endParaRPr lang="en-US" sz="4000" b="1" dirty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MCS - 2</a:t>
            </a:r>
          </a:p>
          <a:p>
            <a:pPr algn="ctr"/>
            <a:endParaRPr lang="en-US" sz="4000" b="1" dirty="0" smtClean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Lecture # 11</a:t>
            </a:r>
          </a:p>
        </p:txBody>
      </p:sp>
    </p:spTree>
    <p:extLst>
      <p:ext uri="{BB962C8B-B14F-4D97-AF65-F5344CB8AC3E}">
        <p14:creationId xmlns:p14="http://schemas.microsoft.com/office/powerpoint/2010/main" val="301138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4282" y="1235663"/>
            <a:ext cx="7197726" cy="2421464"/>
          </a:xfrm>
        </p:spPr>
        <p:txBody>
          <a:bodyPr/>
          <a:lstStyle/>
          <a:p>
            <a:pPr algn="ctr"/>
            <a:r>
              <a:rPr lang="en-US" dirty="0" smtClean="0"/>
              <a:t>Good Luck ! </a:t>
            </a:r>
            <a:r>
              <a:rPr lang="en-US" sz="7200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☻</a:t>
            </a:r>
            <a:endParaRPr lang="en-US" sz="7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27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22929" y="2057399"/>
            <a:ext cx="8175812" cy="2622175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Merge Sort </a:t>
            </a: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Using </a:t>
            </a: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Divide &amp; Conquer Strategy</a:t>
            </a:r>
          </a:p>
        </p:txBody>
      </p:sp>
    </p:spTree>
    <p:extLst>
      <p:ext uri="{BB962C8B-B14F-4D97-AF65-F5344CB8AC3E}">
        <p14:creationId xmlns:p14="http://schemas.microsoft.com/office/powerpoint/2010/main" val="105122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635" y="476193"/>
            <a:ext cx="8911687" cy="7474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Merge Sort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5353" y="1425389"/>
            <a:ext cx="10098741" cy="4902691"/>
          </a:xfrm>
        </p:spPr>
        <p:txBody>
          <a:bodyPr>
            <a:normAutofit/>
          </a:bodyPr>
          <a:lstStyle/>
          <a:p>
            <a:pPr algn="just"/>
            <a:r>
              <a:rPr lang="en-US" sz="2000" dirty="0"/>
              <a:t>Split array A[0..n-1] into about equal halves and make copies of each half  in arrays B and </a:t>
            </a:r>
            <a:r>
              <a:rPr lang="en-US" sz="2000" dirty="0" smtClean="0"/>
              <a:t>C. </a:t>
            </a:r>
            <a:r>
              <a:rPr lang="en-US" sz="2000" b="1" dirty="0" smtClean="0"/>
              <a:t>(Divide)</a:t>
            </a:r>
            <a:endParaRPr lang="en-US" sz="2000" b="1" dirty="0"/>
          </a:p>
          <a:p>
            <a:pPr algn="just"/>
            <a:r>
              <a:rPr lang="en-US" sz="2000" dirty="0"/>
              <a:t>Sort arrays B and C </a:t>
            </a:r>
            <a:r>
              <a:rPr lang="en-US" sz="2000" dirty="0" smtClean="0"/>
              <a:t>recursively. </a:t>
            </a:r>
            <a:r>
              <a:rPr lang="en-US" sz="2000" b="1" dirty="0" smtClean="0"/>
              <a:t>(Conquer)</a:t>
            </a:r>
            <a:endParaRPr lang="en-US" sz="2000" b="1" dirty="0"/>
          </a:p>
          <a:p>
            <a:pPr algn="just"/>
            <a:r>
              <a:rPr lang="en-US" sz="2000" dirty="0"/>
              <a:t>Merge sorted arrays B and C into array A as </a:t>
            </a:r>
            <a:r>
              <a:rPr lang="en-US" sz="2000" dirty="0" smtClean="0"/>
              <a:t>follows: </a:t>
            </a:r>
            <a:r>
              <a:rPr lang="en-US" sz="2000" b="1" dirty="0" smtClean="0"/>
              <a:t>(Combine) </a:t>
            </a:r>
            <a:endParaRPr lang="en-US" sz="2000" b="1" dirty="0"/>
          </a:p>
          <a:p>
            <a:pPr lvl="1" algn="just"/>
            <a:r>
              <a:rPr lang="en-US" sz="2000" dirty="0"/>
              <a:t>Repeat the following until no elements remain in one of the arrays:</a:t>
            </a:r>
          </a:p>
          <a:p>
            <a:pPr lvl="2" algn="just"/>
            <a:r>
              <a:rPr lang="en-US" sz="2000" dirty="0"/>
              <a:t>compare the first elements in the remaining unprocessed portions of the arrays</a:t>
            </a:r>
          </a:p>
          <a:p>
            <a:pPr lvl="2" algn="just"/>
            <a:r>
              <a:rPr lang="en-US" sz="2000" dirty="0"/>
              <a:t>copy the smaller of the two into A, while incrementing the index indicating the unprocessed portion of that array </a:t>
            </a:r>
          </a:p>
          <a:p>
            <a:pPr lvl="1" algn="just"/>
            <a:r>
              <a:rPr lang="en-US" sz="2000" dirty="0"/>
              <a:t>Once all elements in one of the arrays are processed, copy the remaining unprocessed elements from the other array into A.</a:t>
            </a: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7168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525" y="368616"/>
            <a:ext cx="8911687" cy="12808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Merge Sort: Example 1 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4" name="Picture 3" descr="Fig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3963" y="1469711"/>
            <a:ext cx="564081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>
            <a:off x="9009045" y="4007224"/>
            <a:ext cx="8073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816353" y="3837745"/>
            <a:ext cx="2186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Divide &amp; Conquer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8770996" y="4858871"/>
            <a:ext cx="8073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578304" y="4674205"/>
            <a:ext cx="2319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Combine or Merge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993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763690" y="41739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smtClean="0">
                <a:solidFill>
                  <a:srgbClr val="C00000"/>
                </a:solidFill>
              </a:rPr>
              <a:t>Merge Sort: Example 2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1026" name="Picture 2" descr="Attach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716" y="1479176"/>
            <a:ext cx="5886450" cy="5112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251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5077" y="435851"/>
            <a:ext cx="8911687" cy="12808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Pseudo-code of Merge Sort Algorithm</a:t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Division Part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1977" y="2066365"/>
            <a:ext cx="8915400" cy="4038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MERGE-SORT (Array A, integer left, integer right)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 IF (left &lt; r</a:t>
            </a:r>
            <a:r>
              <a:rPr lang="en-US" dirty="0">
                <a:solidFill>
                  <a:schemeClr val="tx1"/>
                </a:solidFill>
              </a:rPr>
              <a:t>ight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 	THEN </a:t>
            </a:r>
            <a:r>
              <a:rPr lang="en-US" dirty="0">
                <a:solidFill>
                  <a:schemeClr val="tx1"/>
                </a:solidFill>
              </a:rPr>
              <a:t>mid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← </a:t>
            </a:r>
            <a:r>
              <a:rPr lang="en-US" dirty="0" smtClean="0">
                <a:solidFill>
                  <a:schemeClr val="tx1"/>
                </a:solidFill>
              </a:rPr>
              <a:t>(left </a:t>
            </a:r>
            <a:r>
              <a:rPr lang="en-US" dirty="0">
                <a:solidFill>
                  <a:schemeClr val="tx1"/>
                </a:solidFill>
              </a:rPr>
              <a:t>+ </a:t>
            </a:r>
            <a:r>
              <a:rPr lang="en-US" dirty="0" smtClean="0">
                <a:solidFill>
                  <a:schemeClr val="tx1"/>
                </a:solidFill>
              </a:rPr>
              <a:t>r</a:t>
            </a:r>
            <a:r>
              <a:rPr lang="en-US" dirty="0">
                <a:solidFill>
                  <a:schemeClr val="tx1"/>
                </a:solidFill>
              </a:rPr>
              <a:t>ight</a:t>
            </a:r>
            <a:r>
              <a:rPr lang="en-US" dirty="0" smtClean="0">
                <a:solidFill>
                  <a:schemeClr val="tx1"/>
                </a:solidFill>
              </a:rPr>
              <a:t>) </a:t>
            </a:r>
            <a:r>
              <a:rPr lang="en-US" dirty="0">
                <a:solidFill>
                  <a:schemeClr val="tx1"/>
                </a:solidFill>
              </a:rPr>
              <a:t>/ </a:t>
            </a:r>
            <a:r>
              <a:rPr lang="en-US" dirty="0" smtClean="0">
                <a:solidFill>
                  <a:schemeClr val="tx1"/>
                </a:solidFill>
              </a:rPr>
              <a:t>2 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 	MERGE-SORT </a:t>
            </a:r>
            <a:r>
              <a:rPr lang="en-US" dirty="0">
                <a:solidFill>
                  <a:schemeClr val="tx1"/>
                </a:solidFill>
              </a:rPr>
              <a:t>(Array A, </a:t>
            </a:r>
            <a:r>
              <a:rPr lang="en-US" dirty="0" smtClean="0">
                <a:solidFill>
                  <a:schemeClr val="tx1"/>
                </a:solidFill>
              </a:rPr>
              <a:t>left, mid) 		// sort A[left……</a:t>
            </a:r>
            <a:r>
              <a:rPr lang="en-US" dirty="0">
                <a:solidFill>
                  <a:schemeClr val="tx1"/>
                </a:solidFill>
              </a:rPr>
              <a:t> mid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</a:p>
          <a:p>
            <a:r>
              <a:rPr lang="en-US" b="1" dirty="0">
                <a:solidFill>
                  <a:schemeClr val="tx1"/>
                </a:solidFill>
              </a:rPr>
              <a:t>4</a:t>
            </a:r>
            <a:r>
              <a:rPr lang="en-US" dirty="0" smtClean="0">
                <a:solidFill>
                  <a:schemeClr val="tx1"/>
                </a:solidFill>
              </a:rPr>
              <a:t> 	MERGE-SORT </a:t>
            </a:r>
            <a:r>
              <a:rPr lang="en-US" dirty="0">
                <a:solidFill>
                  <a:schemeClr val="tx1"/>
                </a:solidFill>
              </a:rPr>
              <a:t>(Array A, mid </a:t>
            </a:r>
            <a:r>
              <a:rPr lang="en-US" dirty="0" smtClean="0">
                <a:solidFill>
                  <a:schemeClr val="tx1"/>
                </a:solidFill>
              </a:rPr>
              <a:t>+1, r</a:t>
            </a:r>
            <a:r>
              <a:rPr lang="en-US" dirty="0">
                <a:solidFill>
                  <a:schemeClr val="tx1"/>
                </a:solidFill>
              </a:rPr>
              <a:t>ight</a:t>
            </a:r>
            <a:r>
              <a:rPr lang="en-US" dirty="0" smtClean="0">
                <a:solidFill>
                  <a:schemeClr val="tx1"/>
                </a:solidFill>
              </a:rPr>
              <a:t>)	// sort A[</a:t>
            </a:r>
            <a:r>
              <a:rPr lang="en-US" dirty="0">
                <a:solidFill>
                  <a:schemeClr val="tx1"/>
                </a:solidFill>
              </a:rPr>
              <a:t>mid </a:t>
            </a:r>
            <a:r>
              <a:rPr lang="en-US" dirty="0" smtClean="0">
                <a:solidFill>
                  <a:schemeClr val="tx1"/>
                </a:solidFill>
              </a:rPr>
              <a:t>+1……r</a:t>
            </a:r>
            <a:r>
              <a:rPr lang="en-US" dirty="0">
                <a:solidFill>
                  <a:schemeClr val="tx1"/>
                </a:solidFill>
              </a:rPr>
              <a:t>ight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</a:p>
          <a:p>
            <a:r>
              <a:rPr lang="en-US" b="1" dirty="0">
                <a:solidFill>
                  <a:schemeClr val="tx1"/>
                </a:solidFill>
              </a:rPr>
              <a:t>5</a:t>
            </a:r>
            <a:r>
              <a:rPr lang="en-US" dirty="0" smtClean="0">
                <a:solidFill>
                  <a:schemeClr val="tx1"/>
                </a:solidFill>
              </a:rPr>
              <a:t> 	MERGE-SORT </a:t>
            </a:r>
            <a:r>
              <a:rPr lang="en-US" dirty="0">
                <a:solidFill>
                  <a:schemeClr val="tx1"/>
                </a:solidFill>
              </a:rPr>
              <a:t>(Array A, </a:t>
            </a:r>
            <a:r>
              <a:rPr lang="en-US" dirty="0" smtClean="0">
                <a:solidFill>
                  <a:schemeClr val="tx1"/>
                </a:solidFill>
              </a:rPr>
              <a:t>left, </a:t>
            </a:r>
            <a:r>
              <a:rPr lang="en-US" dirty="0">
                <a:solidFill>
                  <a:schemeClr val="tx1"/>
                </a:solidFill>
              </a:rPr>
              <a:t>mid</a:t>
            </a:r>
            <a:r>
              <a:rPr lang="en-US" dirty="0" smtClean="0">
                <a:solidFill>
                  <a:schemeClr val="tx1"/>
                </a:solidFill>
              </a:rPr>
              <a:t>, r</a:t>
            </a:r>
            <a:r>
              <a:rPr lang="en-US" dirty="0">
                <a:solidFill>
                  <a:schemeClr val="tx1"/>
                </a:solidFill>
              </a:rPr>
              <a:t>ight</a:t>
            </a:r>
            <a:r>
              <a:rPr lang="en-US" dirty="0" smtClean="0">
                <a:solidFill>
                  <a:schemeClr val="tx1"/>
                </a:solidFill>
              </a:rPr>
              <a:t>)	// merge two pieces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70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5077" y="435851"/>
            <a:ext cx="8911687" cy="128089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Pseudo-code of Merge Sort Algorithm</a:t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Combining </a:t>
            </a:r>
            <a:r>
              <a:rPr lang="en-US" dirty="0" smtClean="0">
                <a:solidFill>
                  <a:schemeClr val="tx1"/>
                </a:solidFill>
              </a:rPr>
              <a:t>Part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4939" y="2057397"/>
            <a:ext cx="9447212" cy="5298141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MERGE-SORT (Array A, </a:t>
            </a:r>
            <a:r>
              <a:rPr lang="en-US" dirty="0" err="1" smtClean="0">
                <a:solidFill>
                  <a:schemeClr val="tx1"/>
                </a:solidFill>
              </a:rPr>
              <a:t>int</a:t>
            </a:r>
            <a:r>
              <a:rPr lang="en-US" dirty="0" smtClean="0">
                <a:solidFill>
                  <a:schemeClr val="tx1"/>
                </a:solidFill>
              </a:rPr>
              <a:t> left, </a:t>
            </a:r>
            <a:r>
              <a:rPr lang="en-US" dirty="0" err="1" smtClean="0">
                <a:solidFill>
                  <a:schemeClr val="tx1"/>
                </a:solidFill>
              </a:rPr>
              <a:t>int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mid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int</a:t>
            </a:r>
            <a:r>
              <a:rPr lang="en-US" dirty="0" smtClean="0">
                <a:solidFill>
                  <a:schemeClr val="tx1"/>
                </a:solidFill>
              </a:rPr>
              <a:t> right)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int</a:t>
            </a:r>
            <a:r>
              <a:rPr lang="en-US" dirty="0" smtClean="0">
                <a:solidFill>
                  <a:schemeClr val="tx1"/>
                </a:solidFill>
              </a:rPr>
              <a:t> B[left……right]; </a:t>
            </a:r>
            <a:r>
              <a:rPr lang="en-US" dirty="0" err="1" smtClean="0">
                <a:solidFill>
                  <a:schemeClr val="tx1"/>
                </a:solidFill>
              </a:rPr>
              <a:t>int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</a:t>
            </a:r>
            <a:r>
              <a:rPr lang="en-US" dirty="0" smtClean="0">
                <a:solidFill>
                  <a:schemeClr val="tx1"/>
                </a:solidFill>
              </a:rPr>
              <a:t> ← k ← left; </a:t>
            </a:r>
            <a:r>
              <a:rPr lang="en-US" dirty="0" err="1" smtClean="0">
                <a:solidFill>
                  <a:schemeClr val="tx1"/>
                </a:solidFill>
              </a:rPr>
              <a:t>int</a:t>
            </a:r>
            <a:r>
              <a:rPr lang="en-US" dirty="0" smtClean="0">
                <a:solidFill>
                  <a:schemeClr val="tx1"/>
                </a:solidFill>
              </a:rPr>
              <a:t> j ← </a:t>
            </a:r>
            <a:r>
              <a:rPr lang="en-US" dirty="0">
                <a:solidFill>
                  <a:schemeClr val="tx1"/>
                </a:solidFill>
              </a:rPr>
              <a:t>mid </a:t>
            </a:r>
            <a:r>
              <a:rPr lang="en-US" dirty="0" smtClean="0">
                <a:solidFill>
                  <a:schemeClr val="tx1"/>
                </a:solidFill>
              </a:rPr>
              <a:t>+ 1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 WHILE (</a:t>
            </a:r>
            <a:r>
              <a:rPr lang="en-US" dirty="0" err="1" smtClean="0">
                <a:solidFill>
                  <a:schemeClr val="tx1"/>
                </a:solidFill>
              </a:rPr>
              <a:t>i</a:t>
            </a:r>
            <a:r>
              <a:rPr lang="en-US" dirty="0" smtClean="0">
                <a:solidFill>
                  <a:schemeClr val="tx1"/>
                </a:solidFill>
              </a:rPr>
              <a:t> ≤ </a:t>
            </a:r>
            <a:r>
              <a:rPr lang="en-US" dirty="0">
                <a:solidFill>
                  <a:schemeClr val="tx1"/>
                </a:solidFill>
              </a:rPr>
              <a:t>mid</a:t>
            </a:r>
            <a:r>
              <a:rPr lang="en-US" dirty="0" smtClean="0">
                <a:solidFill>
                  <a:schemeClr val="tx1"/>
                </a:solidFill>
              </a:rPr>
              <a:t>) AND (j </a:t>
            </a:r>
            <a:r>
              <a:rPr lang="en-US" dirty="0">
                <a:solidFill>
                  <a:schemeClr val="tx1"/>
                </a:solidFill>
              </a:rPr>
              <a:t>≤ </a:t>
            </a:r>
            <a:r>
              <a:rPr lang="en-US" dirty="0" smtClean="0">
                <a:solidFill>
                  <a:schemeClr val="tx1"/>
                </a:solidFill>
              </a:rPr>
              <a:t>r</a:t>
            </a:r>
            <a:r>
              <a:rPr lang="en-US" dirty="0">
                <a:solidFill>
                  <a:schemeClr val="tx1"/>
                </a:solidFill>
              </a:rPr>
              <a:t>ight</a:t>
            </a:r>
            <a:r>
              <a:rPr lang="en-US" dirty="0" smtClean="0">
                <a:solidFill>
                  <a:schemeClr val="tx1"/>
                </a:solidFill>
              </a:rPr>
              <a:t>) 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 	DO IF (A[</a:t>
            </a:r>
            <a:r>
              <a:rPr lang="en-US" dirty="0" err="1" smtClean="0">
                <a:solidFill>
                  <a:schemeClr val="tx1"/>
                </a:solidFill>
              </a:rPr>
              <a:t>i</a:t>
            </a:r>
            <a:r>
              <a:rPr lang="en-US" dirty="0" smtClean="0">
                <a:solidFill>
                  <a:schemeClr val="tx1"/>
                </a:solidFill>
              </a:rPr>
              <a:t>] ≤ A[j]) 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4</a:t>
            </a:r>
            <a:r>
              <a:rPr lang="en-US" dirty="0" smtClean="0">
                <a:solidFill>
                  <a:schemeClr val="tx1"/>
                </a:solidFill>
              </a:rPr>
              <a:t> 			THEN B[k++]  ← A[</a:t>
            </a:r>
            <a:r>
              <a:rPr lang="en-US" dirty="0" err="1" smtClean="0">
                <a:solidFill>
                  <a:schemeClr val="tx1"/>
                </a:solidFill>
              </a:rPr>
              <a:t>i</a:t>
            </a:r>
            <a:r>
              <a:rPr lang="en-US" dirty="0" smtClean="0">
                <a:solidFill>
                  <a:schemeClr val="tx1"/>
                </a:solidFill>
              </a:rPr>
              <a:t>++]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5</a:t>
            </a:r>
            <a:r>
              <a:rPr lang="en-US" dirty="0" smtClean="0">
                <a:solidFill>
                  <a:schemeClr val="tx1"/>
                </a:solidFill>
              </a:rPr>
              <a:t> 		ELSE </a:t>
            </a:r>
            <a:r>
              <a:rPr lang="en-US" dirty="0">
                <a:solidFill>
                  <a:schemeClr val="tx1"/>
                </a:solidFill>
              </a:rPr>
              <a:t>B[k++]  ← </a:t>
            </a:r>
            <a:r>
              <a:rPr lang="en-US" dirty="0" smtClean="0">
                <a:solidFill>
                  <a:schemeClr val="tx1"/>
                </a:solidFill>
              </a:rPr>
              <a:t>A[j++]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6	</a:t>
            </a:r>
            <a:r>
              <a:rPr lang="en-US" dirty="0" smtClean="0">
                <a:solidFill>
                  <a:schemeClr val="tx1"/>
                </a:solidFill>
              </a:rPr>
              <a:t>WHILE  (</a:t>
            </a:r>
            <a:r>
              <a:rPr lang="en-US" dirty="0" err="1" smtClean="0">
                <a:solidFill>
                  <a:schemeClr val="tx1"/>
                </a:solidFill>
              </a:rPr>
              <a:t>i</a:t>
            </a:r>
            <a:r>
              <a:rPr lang="en-US" dirty="0" smtClean="0">
                <a:solidFill>
                  <a:schemeClr val="tx1"/>
                </a:solidFill>
              </a:rPr>
              <a:t> ≤ </a:t>
            </a:r>
            <a:r>
              <a:rPr lang="en-US" dirty="0">
                <a:solidFill>
                  <a:schemeClr val="tx1"/>
                </a:solidFill>
              </a:rPr>
              <a:t>mid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7</a:t>
            </a:r>
            <a:r>
              <a:rPr lang="en-US" dirty="0" smtClean="0">
                <a:solidFill>
                  <a:schemeClr val="tx1"/>
                </a:solidFill>
              </a:rPr>
              <a:t>	DO </a:t>
            </a:r>
            <a:r>
              <a:rPr lang="en-US" dirty="0">
                <a:solidFill>
                  <a:schemeClr val="tx1"/>
                </a:solidFill>
              </a:rPr>
              <a:t>B[k++]  ← A[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++]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8</a:t>
            </a:r>
            <a:r>
              <a:rPr lang="en-US" dirty="0" smtClean="0">
                <a:solidFill>
                  <a:schemeClr val="tx1"/>
                </a:solidFill>
              </a:rPr>
              <a:t>	WHILE (j  ≤ r</a:t>
            </a:r>
            <a:r>
              <a:rPr lang="en-US" dirty="0">
                <a:solidFill>
                  <a:schemeClr val="tx1"/>
                </a:solidFill>
              </a:rPr>
              <a:t>ight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9</a:t>
            </a:r>
            <a:r>
              <a:rPr lang="en-US" dirty="0" smtClean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DO B[k++]  ← </a:t>
            </a:r>
            <a:r>
              <a:rPr lang="en-US" dirty="0" smtClean="0">
                <a:solidFill>
                  <a:schemeClr val="tx1"/>
                </a:solidFill>
              </a:rPr>
              <a:t>A[j++]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10</a:t>
            </a:r>
            <a:r>
              <a:rPr lang="en-US" dirty="0" smtClean="0">
                <a:solidFill>
                  <a:schemeClr val="tx1"/>
                </a:solidFill>
              </a:rPr>
              <a:t>	FOR </a:t>
            </a:r>
            <a:r>
              <a:rPr lang="en-US" dirty="0" err="1" smtClean="0">
                <a:solidFill>
                  <a:schemeClr val="tx1"/>
                </a:solidFill>
              </a:rPr>
              <a:t>i</a:t>
            </a:r>
            <a:r>
              <a:rPr lang="en-US" dirty="0" smtClean="0">
                <a:solidFill>
                  <a:schemeClr val="tx1"/>
                </a:solidFill>
              </a:rPr>
              <a:t> ← left to r</a:t>
            </a:r>
            <a:r>
              <a:rPr lang="en-US" dirty="0">
                <a:solidFill>
                  <a:schemeClr val="tx1"/>
                </a:solidFill>
              </a:rPr>
              <a:t>ight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11</a:t>
            </a:r>
            <a:r>
              <a:rPr lang="en-US" dirty="0" smtClean="0">
                <a:solidFill>
                  <a:schemeClr val="tx1"/>
                </a:solidFill>
              </a:rPr>
              <a:t>	DO A[</a:t>
            </a:r>
            <a:r>
              <a:rPr lang="en-US" dirty="0" err="1" smtClean="0">
                <a:solidFill>
                  <a:schemeClr val="tx1"/>
                </a:solidFill>
              </a:rPr>
              <a:t>i</a:t>
            </a:r>
            <a:r>
              <a:rPr lang="en-US" dirty="0" smtClean="0">
                <a:solidFill>
                  <a:schemeClr val="tx1"/>
                </a:solidFill>
              </a:rPr>
              <a:t>] ← B[</a:t>
            </a:r>
            <a:r>
              <a:rPr lang="en-US" dirty="0" err="1" smtClean="0">
                <a:solidFill>
                  <a:schemeClr val="tx1"/>
                </a:solidFill>
              </a:rPr>
              <a:t>i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06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5760" y="462746"/>
            <a:ext cx="8911687" cy="12808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Analysis of Merge Sort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5461" y="1398493"/>
            <a:ext cx="8915400" cy="5472953"/>
          </a:xfrm>
        </p:spPr>
        <p:txBody>
          <a:bodyPr>
            <a:noAutofit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</a:rPr>
              <a:t>First consider the running time of procedure Merge(A, left, mid, right).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Let n = </a:t>
            </a:r>
            <a:r>
              <a:rPr lang="en-US" dirty="0" smtClean="0">
                <a:solidFill>
                  <a:schemeClr val="tx1"/>
                </a:solidFill>
              </a:rPr>
              <a:t>right </a:t>
            </a:r>
            <a:r>
              <a:rPr lang="en-US" dirty="0" smtClean="0">
                <a:solidFill>
                  <a:schemeClr val="tx1"/>
                </a:solidFill>
              </a:rPr>
              <a:t>– </a:t>
            </a:r>
            <a:r>
              <a:rPr lang="en-US" dirty="0" smtClean="0">
                <a:solidFill>
                  <a:schemeClr val="tx1"/>
                </a:solidFill>
              </a:rPr>
              <a:t>left </a:t>
            </a:r>
            <a:r>
              <a:rPr lang="en-US" dirty="0" smtClean="0">
                <a:solidFill>
                  <a:schemeClr val="tx1"/>
                </a:solidFill>
              </a:rPr>
              <a:t>+ 1 denotes the total length of both left and right sub-arrays, i.e., sorted pieces.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The merge procedure contains 4 loops, no one is nested.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Each loop can be executed at most n times.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Thus running time of merge is </a:t>
            </a:r>
            <a:r>
              <a:rPr lang="el-GR" dirty="0" smtClean="0">
                <a:solidFill>
                  <a:schemeClr val="tx1"/>
                </a:solidFill>
              </a:rPr>
              <a:t>Θ</a:t>
            </a:r>
            <a:r>
              <a:rPr lang="en-US" dirty="0" smtClean="0">
                <a:solidFill>
                  <a:schemeClr val="tx1"/>
                </a:solidFill>
              </a:rPr>
              <a:t>(n).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Let T(n) denotes the worst case running time of </a:t>
            </a:r>
            <a:r>
              <a:rPr lang="en-US" dirty="0" err="1" smtClean="0">
                <a:solidFill>
                  <a:schemeClr val="tx1"/>
                </a:solidFill>
              </a:rPr>
              <a:t>MergeSort</a:t>
            </a:r>
            <a:r>
              <a:rPr lang="en-US" dirty="0" smtClean="0">
                <a:solidFill>
                  <a:schemeClr val="tx1"/>
                </a:solidFill>
              </a:rPr>
              <a:t> on an array of length n.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If we call </a:t>
            </a:r>
            <a:r>
              <a:rPr lang="en-US" dirty="0" err="1" smtClean="0">
                <a:solidFill>
                  <a:schemeClr val="tx1"/>
                </a:solidFill>
              </a:rPr>
              <a:t>MergeSort</a:t>
            </a:r>
            <a:r>
              <a:rPr lang="en-US" dirty="0" smtClean="0">
                <a:solidFill>
                  <a:schemeClr val="tx1"/>
                </a:solidFill>
              </a:rPr>
              <a:t> with an array containing a single item (n=1), then the running time is constant.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We can just write T(n)=1, ignoring all constants.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F</a:t>
            </a:r>
            <a:r>
              <a:rPr lang="en-US" dirty="0" smtClean="0">
                <a:solidFill>
                  <a:schemeClr val="tx1"/>
                </a:solidFill>
              </a:rPr>
              <a:t>or n &gt; 1, </a:t>
            </a:r>
            <a:r>
              <a:rPr lang="en-US" dirty="0" err="1" smtClean="0">
                <a:solidFill>
                  <a:schemeClr val="tx1"/>
                </a:solidFill>
              </a:rPr>
              <a:t>MergeSort</a:t>
            </a:r>
            <a:r>
              <a:rPr lang="en-US" dirty="0" smtClean="0">
                <a:solidFill>
                  <a:schemeClr val="tx1"/>
                </a:solidFill>
              </a:rPr>
              <a:t> splits into 2 halves, sorts the two and then merges them together.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The left half is of size[n/2] and the right half is [n/2]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How long does it take to sort elements in sub-array of size[n/2]?</a:t>
            </a:r>
          </a:p>
        </p:txBody>
      </p:sp>
    </p:spTree>
    <p:extLst>
      <p:ext uri="{BB962C8B-B14F-4D97-AF65-F5344CB8AC3E}">
        <p14:creationId xmlns:p14="http://schemas.microsoft.com/office/powerpoint/2010/main" val="411972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5760" y="462746"/>
            <a:ext cx="8911687" cy="12808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Analysis of Merge Sort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5461" y="1398493"/>
            <a:ext cx="8915400" cy="5472953"/>
          </a:xfrm>
        </p:spPr>
        <p:txBody>
          <a:bodyPr>
            <a:noAutofit/>
          </a:bodyPr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How long does it take to sort elements in sub-array of size[n/2]?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We do not know this but because [n/2] &lt; n for n &gt; 1, we can express this as T([n/2]).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Similarly the time taken to sort right sub-array is expressed as T(n/2).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In conclusion, we have 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T(n)=</a:t>
            </a:r>
            <a:r>
              <a:rPr lang="en-US" dirty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		if n=1, otherwise 	T([n/2])+</a:t>
            </a:r>
            <a:r>
              <a:rPr lang="en-US" dirty="0">
                <a:solidFill>
                  <a:schemeClr val="tx1"/>
                </a:solidFill>
              </a:rPr>
              <a:t>T([n/2</a:t>
            </a:r>
            <a:r>
              <a:rPr lang="en-US" dirty="0" smtClean="0">
                <a:solidFill>
                  <a:schemeClr val="tx1"/>
                </a:solidFill>
              </a:rPr>
              <a:t>])+n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This is called Recurrence Relation, i.e., a recursively defined function. </a:t>
            </a:r>
          </a:p>
          <a:p>
            <a:pPr marL="0" indent="0" algn="just">
              <a:buNone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2930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8811</TotalTime>
  <Words>466</Words>
  <Application>Microsoft Office PowerPoint</Application>
  <PresentationFormat>Widescreen</PresentationFormat>
  <Paragraphs>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 3</vt:lpstr>
      <vt:lpstr>Wisp</vt:lpstr>
      <vt:lpstr>PowerPoint Presentation</vt:lpstr>
      <vt:lpstr>PowerPoint Presentation</vt:lpstr>
      <vt:lpstr>Merge Sort</vt:lpstr>
      <vt:lpstr>Merge Sort: Example 1 </vt:lpstr>
      <vt:lpstr>PowerPoint Presentation</vt:lpstr>
      <vt:lpstr>Pseudo-code of Merge Sort Algorithm Division Part</vt:lpstr>
      <vt:lpstr>Pseudo-code of Merge Sort Algorithm Combining Part</vt:lpstr>
      <vt:lpstr>Analysis of Merge Sort</vt:lpstr>
      <vt:lpstr>Analysis of Merge Sort</vt:lpstr>
      <vt:lpstr>Good Luck ! ☻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MULTI</dc:creator>
  <cp:lastModifiedBy>Home</cp:lastModifiedBy>
  <cp:revision>824</cp:revision>
  <dcterms:created xsi:type="dcterms:W3CDTF">2013-04-08T04:26:10Z</dcterms:created>
  <dcterms:modified xsi:type="dcterms:W3CDTF">2014-01-22T05:59:25Z</dcterms:modified>
</cp:coreProperties>
</file>