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9" r:id="rId1"/>
  </p:sldMasterIdLst>
  <p:notesMasterIdLst>
    <p:notesMasterId r:id="rId9"/>
  </p:notesMasterIdLst>
  <p:sldIdLst>
    <p:sldId id="284" r:id="rId2"/>
    <p:sldId id="257" r:id="rId3"/>
    <p:sldId id="349" r:id="rId4"/>
    <p:sldId id="352" r:id="rId5"/>
    <p:sldId id="353" r:id="rId6"/>
    <p:sldId id="354" r:id="rId7"/>
    <p:sldId id="2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36" autoAdjust="0"/>
    <p:restoredTop sz="94660"/>
  </p:normalViewPr>
  <p:slideViewPr>
    <p:cSldViewPr snapToGrid="0">
      <p:cViewPr varScale="1">
        <p:scale>
          <a:sx n="71" d="100"/>
          <a:sy n="71" d="100"/>
        </p:scale>
        <p:origin x="5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C9125-5BC4-43FD-A516-EF5191B343CA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0A660-51D6-405C-AECA-04A2702B3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6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B33EE9B-B3B6-4B83-9EE2-53CEDAF291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7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2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7987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4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6528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55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98B3F-52A7-41F2-8210-6917896CD6B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01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6AF4-4343-4C41-A3E9-980B5AF7A88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9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8677-26AE-460F-B665-1009649CF67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88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75D915-46D0-43D6-889F-9DE84F260FC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43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6D2858-C952-4FBE-AB1B-A38FA9EFAFA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1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C3251B-17B0-4B34-9A12-08F93801CB6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5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CC44-5D47-4DAB-9CA8-C46B949E83C9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521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2DA39-80DA-4523-916A-D3EFA36702F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9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6383-4808-475B-BC11-B81C2247C7B8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12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C68BD3-2600-4CBE-B15D-EB6F6E1AA9C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37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8A0CD-6157-4FB9-8773-97724A77E46C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91" r:id="rId2"/>
    <p:sldLayoutId id="2147484192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198" r:id="rId9"/>
    <p:sldLayoutId id="2147484199" r:id="rId10"/>
    <p:sldLayoutId id="2147484200" r:id="rId11"/>
    <p:sldLayoutId id="2147484201" r:id="rId12"/>
    <p:sldLayoutId id="2147484202" r:id="rId13"/>
    <p:sldLayoutId id="2147484203" r:id="rId14"/>
    <p:sldLayoutId id="2147484204" r:id="rId15"/>
    <p:sldLayoutId id="21474842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36387" y="2152588"/>
            <a:ext cx="6220495" cy="34883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Fundamentals of Algorithms</a:t>
            </a:r>
          </a:p>
          <a:p>
            <a:pPr algn="ctr"/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MCS - 2</a:t>
            </a:r>
          </a:p>
          <a:p>
            <a:pPr algn="ctr"/>
            <a:endParaRPr lang="en-US" sz="4000" b="1" dirty="0" smtClean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Lecture # 11</a:t>
            </a:r>
          </a:p>
        </p:txBody>
      </p:sp>
    </p:spTree>
    <p:extLst>
      <p:ext uri="{BB962C8B-B14F-4D97-AF65-F5344CB8AC3E}">
        <p14:creationId xmlns:p14="http://schemas.microsoft.com/office/powerpoint/2010/main" val="30113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22929" y="2057399"/>
            <a:ext cx="8175812" cy="26221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Merge Sort </a:t>
            </a: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Using </a:t>
            </a: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Divide &amp; Conquer Strategy</a:t>
            </a:r>
          </a:p>
        </p:txBody>
      </p:sp>
    </p:spTree>
    <p:extLst>
      <p:ext uri="{BB962C8B-B14F-4D97-AF65-F5344CB8AC3E}">
        <p14:creationId xmlns:p14="http://schemas.microsoft.com/office/powerpoint/2010/main" val="105122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5760" y="462746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Analysis of Merge Sort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5461" y="1398493"/>
            <a:ext cx="8915400" cy="5472953"/>
          </a:xfrm>
        </p:spPr>
        <p:txBody>
          <a:bodyPr>
            <a:no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First consider the running time of procedure Merge(A, left, mid, right).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Let n = right – left + 1 denotes the total length of both left and right sub-arrays, i.e., sorted pieces.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The merge procedure contains 4 loops, no one is nested.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Each loop can be executed at most n times.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Thus running time of merge is </a:t>
            </a:r>
            <a:r>
              <a:rPr lang="el-GR" dirty="0" smtClean="0">
                <a:solidFill>
                  <a:schemeClr val="tx1"/>
                </a:solidFill>
              </a:rPr>
              <a:t>Θ</a:t>
            </a:r>
            <a:r>
              <a:rPr lang="en-US" dirty="0" smtClean="0">
                <a:solidFill>
                  <a:schemeClr val="tx1"/>
                </a:solidFill>
              </a:rPr>
              <a:t>(n).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Let T(n) denotes the worst case running time of </a:t>
            </a:r>
            <a:r>
              <a:rPr lang="en-US" dirty="0" err="1" smtClean="0">
                <a:solidFill>
                  <a:schemeClr val="tx1"/>
                </a:solidFill>
              </a:rPr>
              <a:t>MergeSort</a:t>
            </a:r>
            <a:r>
              <a:rPr lang="en-US" dirty="0" smtClean="0">
                <a:solidFill>
                  <a:schemeClr val="tx1"/>
                </a:solidFill>
              </a:rPr>
              <a:t> on an array of length n.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If we call </a:t>
            </a:r>
            <a:r>
              <a:rPr lang="en-US" dirty="0" err="1" smtClean="0">
                <a:solidFill>
                  <a:schemeClr val="tx1"/>
                </a:solidFill>
              </a:rPr>
              <a:t>MergeSort</a:t>
            </a:r>
            <a:r>
              <a:rPr lang="en-US" dirty="0" smtClean="0">
                <a:solidFill>
                  <a:schemeClr val="tx1"/>
                </a:solidFill>
              </a:rPr>
              <a:t> with an array containing a single item (n=1), then the running time is constant.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We can just write T(n)=1, ignoring all constants.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F</a:t>
            </a:r>
            <a:r>
              <a:rPr lang="en-US" dirty="0" smtClean="0">
                <a:solidFill>
                  <a:schemeClr val="tx1"/>
                </a:solidFill>
              </a:rPr>
              <a:t>or n &gt; 1, </a:t>
            </a:r>
            <a:r>
              <a:rPr lang="en-US" dirty="0" err="1" smtClean="0">
                <a:solidFill>
                  <a:schemeClr val="tx1"/>
                </a:solidFill>
              </a:rPr>
              <a:t>MergeSort</a:t>
            </a:r>
            <a:r>
              <a:rPr lang="en-US" dirty="0" smtClean="0">
                <a:solidFill>
                  <a:schemeClr val="tx1"/>
                </a:solidFill>
              </a:rPr>
              <a:t> splits into 2 halves, sorts the two and then merges them together.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The left half is of size[n/2] and the right half is [n/2]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How long does it take to sort elements in sub-array of size[n/2]?</a:t>
            </a:r>
          </a:p>
        </p:txBody>
      </p:sp>
    </p:spTree>
    <p:extLst>
      <p:ext uri="{BB962C8B-B14F-4D97-AF65-F5344CB8AC3E}">
        <p14:creationId xmlns:p14="http://schemas.microsoft.com/office/powerpoint/2010/main" val="411972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5760" y="462746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Analysis of Merge Sort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532" y="1787870"/>
            <a:ext cx="8915400" cy="547295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b="1" dirty="0" smtClean="0">
                <a:solidFill>
                  <a:schemeClr val="tx1"/>
                </a:solidFill>
              </a:rPr>
              <a:t>How long does it take to sort elements in sub-array of size[n/2]?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We do not know this but because [n/2] &lt; n for n &gt; 1, we can express this as T([n/2]).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Similarly the time taken to sort right sub-array is expressed as T(</a:t>
            </a:r>
            <a:r>
              <a:rPr lang="en-US" dirty="0">
                <a:solidFill>
                  <a:schemeClr val="tx1"/>
                </a:solidFill>
              </a:rPr>
              <a:t>[</a:t>
            </a:r>
            <a:r>
              <a:rPr lang="en-US" dirty="0" smtClean="0">
                <a:solidFill>
                  <a:schemeClr val="tx1"/>
                </a:solidFill>
              </a:rPr>
              <a:t>n/2]).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In conclusion, we have 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T(n)=</a:t>
            </a:r>
            <a:r>
              <a:rPr lang="en-US" dirty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		if n=1, otherwise 	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T(n)=T([n/2])+</a:t>
            </a:r>
            <a:r>
              <a:rPr lang="en-US" dirty="0">
                <a:solidFill>
                  <a:schemeClr val="tx1"/>
                </a:solidFill>
              </a:rPr>
              <a:t>T([n/2</a:t>
            </a:r>
            <a:r>
              <a:rPr lang="en-US" dirty="0" smtClean="0">
                <a:solidFill>
                  <a:schemeClr val="tx1"/>
                </a:solidFill>
              </a:rPr>
              <a:t>])+n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This is called Recurrence Relation, i.e., a recursively defined function. 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8882" y="73369"/>
            <a:ext cx="3547315" cy="2128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30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6518" y="1353671"/>
            <a:ext cx="8915400" cy="53429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Solving the Recurrence</a:t>
            </a:r>
          </a:p>
          <a:p>
            <a:r>
              <a:rPr lang="en-US" dirty="0" smtClean="0"/>
              <a:t>Let’s expand the terms:</a:t>
            </a:r>
          </a:p>
          <a:p>
            <a:r>
              <a:rPr lang="en-US" dirty="0" smtClean="0"/>
              <a:t>T(1)=1</a:t>
            </a:r>
          </a:p>
          <a:p>
            <a:r>
              <a:rPr lang="en-US" dirty="0" smtClean="0"/>
              <a:t>T(2)=T(1)+T(1)+2=1+1+2=4</a:t>
            </a:r>
          </a:p>
          <a:p>
            <a:r>
              <a:rPr lang="en-US" dirty="0" smtClean="0"/>
              <a:t>T(3)=T(2)+</a:t>
            </a:r>
            <a:r>
              <a:rPr lang="en-US" dirty="0"/>
              <a:t>T(1</a:t>
            </a:r>
            <a:r>
              <a:rPr lang="en-US" dirty="0" smtClean="0"/>
              <a:t>)+3=4+1+3=8</a:t>
            </a:r>
            <a:endParaRPr lang="en-US" dirty="0"/>
          </a:p>
          <a:p>
            <a:r>
              <a:rPr lang="en-US" dirty="0" smtClean="0"/>
              <a:t>T(4)=T(2)+T(2)+4=8+8+4=12</a:t>
            </a:r>
            <a:endParaRPr lang="en-US" dirty="0"/>
          </a:p>
          <a:p>
            <a:r>
              <a:rPr lang="en-US" dirty="0" smtClean="0"/>
              <a:t>T(5)=T(3)+T(2)+5=8+4+5=17</a:t>
            </a:r>
            <a:endParaRPr lang="en-US" dirty="0"/>
          </a:p>
          <a:p>
            <a:r>
              <a:rPr lang="en-US" dirty="0" smtClean="0"/>
              <a:t>………</a:t>
            </a:r>
          </a:p>
          <a:p>
            <a:r>
              <a:rPr lang="en-US" dirty="0" smtClean="0"/>
              <a:t>T(8)=T(4)+T(4)+8=12+12+8=32</a:t>
            </a:r>
            <a:endParaRPr lang="en-US" dirty="0"/>
          </a:p>
          <a:p>
            <a:r>
              <a:rPr lang="en-US" dirty="0"/>
              <a:t>………</a:t>
            </a:r>
          </a:p>
          <a:p>
            <a:r>
              <a:rPr lang="en-US" dirty="0" smtClean="0"/>
              <a:t>T(16)=T(8)+T(8)+16=32+32+16=80</a:t>
            </a:r>
            <a:endParaRPr lang="en-US" dirty="0"/>
          </a:p>
          <a:p>
            <a:r>
              <a:rPr lang="en-US" dirty="0"/>
              <a:t>………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45760" y="462746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smtClean="0">
                <a:solidFill>
                  <a:srgbClr val="C00000"/>
                </a:solidFill>
              </a:rPr>
              <a:t>Analysis of Merge Sort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95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635" y="476193"/>
            <a:ext cx="8911687" cy="7474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Recurrence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666" y="1586752"/>
            <a:ext cx="11322423" cy="5144737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/>
              <a:t>Recurrence</a:t>
            </a:r>
            <a:r>
              <a:rPr lang="en-US" dirty="0" smtClean="0"/>
              <a:t> is a function defined in terms of </a:t>
            </a:r>
          </a:p>
          <a:p>
            <a:pPr lvl="1" algn="just"/>
            <a:r>
              <a:rPr lang="en-US" sz="1800" dirty="0" smtClean="0"/>
              <a:t>One or more base cases, and</a:t>
            </a:r>
          </a:p>
          <a:p>
            <a:pPr lvl="1" algn="just"/>
            <a:r>
              <a:rPr lang="en-US" sz="1800" dirty="0" smtClean="0"/>
              <a:t>Itself, with smaller arguments.</a:t>
            </a:r>
          </a:p>
          <a:p>
            <a:pPr algn="just"/>
            <a:r>
              <a:rPr lang="en-US" b="1" dirty="0" smtClean="0"/>
              <a:t>Methods of solving recurrence</a:t>
            </a:r>
          </a:p>
          <a:p>
            <a:pPr lvl="1" algn="just"/>
            <a:r>
              <a:rPr lang="en-US" sz="1800" dirty="0" smtClean="0"/>
              <a:t>Substitution method</a:t>
            </a:r>
          </a:p>
          <a:p>
            <a:pPr lvl="1" algn="just"/>
            <a:r>
              <a:rPr lang="en-US" sz="1800" dirty="0" smtClean="0"/>
              <a:t>Iteration method</a:t>
            </a:r>
          </a:p>
          <a:p>
            <a:pPr lvl="1" algn="just"/>
            <a:r>
              <a:rPr lang="en-US" sz="1800" dirty="0" smtClean="0"/>
              <a:t>Master method</a:t>
            </a:r>
          </a:p>
          <a:p>
            <a:pPr algn="just"/>
            <a:r>
              <a:rPr lang="en-US" dirty="0" smtClean="0"/>
              <a:t>Recursive solutions are often called Divide-and-Conquer strategy.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8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4282" y="1235663"/>
            <a:ext cx="7197726" cy="2421464"/>
          </a:xfrm>
        </p:spPr>
        <p:txBody>
          <a:bodyPr/>
          <a:lstStyle/>
          <a:p>
            <a:pPr algn="ctr"/>
            <a:r>
              <a:rPr lang="en-US" dirty="0" smtClean="0"/>
              <a:t>Good Luck ! </a:t>
            </a:r>
            <a:r>
              <a:rPr lang="en-US" sz="7200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☻</a:t>
            </a:r>
            <a:endParaRPr lang="en-US" sz="7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27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9493</TotalTime>
  <Words>356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Wisp</vt:lpstr>
      <vt:lpstr>PowerPoint Presentation</vt:lpstr>
      <vt:lpstr>PowerPoint Presentation</vt:lpstr>
      <vt:lpstr>Analysis of Merge Sort</vt:lpstr>
      <vt:lpstr>Analysis of Merge Sort</vt:lpstr>
      <vt:lpstr>PowerPoint Presentation</vt:lpstr>
      <vt:lpstr>Recurrence</vt:lpstr>
      <vt:lpstr>Good Luck ! 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MULTI</dc:creator>
  <cp:lastModifiedBy>Home</cp:lastModifiedBy>
  <cp:revision>861</cp:revision>
  <dcterms:created xsi:type="dcterms:W3CDTF">2013-04-08T04:26:10Z</dcterms:created>
  <dcterms:modified xsi:type="dcterms:W3CDTF">2014-02-11T16:45:32Z</dcterms:modified>
</cp:coreProperties>
</file>