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4"/>
  </p:notesMasterIdLst>
  <p:sldIdLst>
    <p:sldId id="284" r:id="rId2"/>
    <p:sldId id="257" r:id="rId3"/>
    <p:sldId id="347" r:id="rId4"/>
    <p:sldId id="366" r:id="rId5"/>
    <p:sldId id="367" r:id="rId6"/>
    <p:sldId id="368" r:id="rId7"/>
    <p:sldId id="369" r:id="rId8"/>
    <p:sldId id="349" r:id="rId9"/>
    <p:sldId id="345" r:id="rId10"/>
    <p:sldId id="370" r:id="rId11"/>
    <p:sldId id="371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DCEC41-8CDF-430F-B4D3-13BBA5B75E28}" type="slidenum">
              <a:rPr lang="en-US"/>
              <a:pPr/>
              <a:t>3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05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A8D96D-0220-46B8-A310-27EEBA35FC14}" type="slidenum">
              <a:rPr lang="en-US"/>
              <a:pPr/>
              <a:t>8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15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</a:t>
            </a:r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13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635" y="476193"/>
            <a:ext cx="8911687" cy="74749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Analysis of Selection Sort Algorithm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9654" y="1801907"/>
            <a:ext cx="9995647" cy="5325036"/>
          </a:xfrm>
        </p:spPr>
        <p:txBody>
          <a:bodyPr>
            <a:no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With a list of n numbers, we need n – 1 swaps to order it in worst case.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The number of operations does not depend on specific items, it depends only on the number of items.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Outer loop is executed n – 1 times.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Each time through the outer loop, one more item is sorted into position.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find the total comparisons required, we need to sum the comparisons from each step.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</a:rPr>
              <a:t>Selecting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the lowest element requires scanning all n elements (this takes n − 1 comparisons) and then swapping it into the first position. 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586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635" y="476193"/>
            <a:ext cx="8911687" cy="74749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Analysis of Selection Sort Algorithm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4024" y="1613647"/>
            <a:ext cx="10152529" cy="4168590"/>
          </a:xfrm>
        </p:spPr>
        <p:txBody>
          <a:bodyPr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After </a:t>
            </a:r>
            <a:r>
              <a:rPr lang="en-US" dirty="0">
                <a:solidFill>
                  <a:schemeClr val="tx1"/>
                </a:solidFill>
              </a:rPr>
              <a:t>the first step, we have (n – 1) comparisons. After the second step, we have (n - 1) + (n - 2) comparisons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total number of steps is the sum of integers from 1 to (n – 1)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</a:rPr>
              <a:t>So, selection sort is O(n</a:t>
            </a:r>
            <a:r>
              <a:rPr lang="en-US" baseline="30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</a:rPr>
              <a:t>Selection sort still needs to check the number that is already sorted whether is need to be moved.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</a:rPr>
              <a:t>That means if we check selection sort over an already sorted list, it will require same number of steps as it would run on a completely unsorted list. So selection sort has a best case performance on n</a:t>
            </a:r>
            <a:r>
              <a:rPr lang="en-US" baseline="30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which is represented is </a:t>
            </a:r>
            <a:r>
              <a:rPr lang="en-US" dirty="0">
                <a:solidFill>
                  <a:schemeClr val="tx1"/>
                </a:solidFill>
                <a:sym typeface="Symbol" pitchFamily="18" charset="2"/>
              </a:rPr>
              <a:t>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(n</a:t>
            </a:r>
            <a:r>
              <a:rPr lang="en-US" baseline="30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993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82" y="1235663"/>
            <a:ext cx="7197726" cy="2421464"/>
          </a:xfrm>
        </p:spPr>
        <p:txBody>
          <a:bodyPr/>
          <a:lstStyle/>
          <a:p>
            <a:pPr algn="ctr"/>
            <a:r>
              <a:rPr lang="en-US" dirty="0" smtClean="0"/>
              <a:t>Good Luck ! </a:t>
            </a:r>
            <a:r>
              <a:rPr lang="en-US" sz="72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290" y="2500312"/>
            <a:ext cx="6869135" cy="94213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Selection Sort</a:t>
            </a: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9B76CD-0FDB-434C-8EF3-9361FC6E986D}" type="slidenum">
              <a:rPr lang="en-US"/>
              <a:pPr/>
              <a:t>3</a:t>
            </a:fld>
            <a:endParaRPr 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812996" y="489639"/>
            <a:ext cx="8911687" cy="128089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C00000"/>
                </a:solidFill>
              </a:rPr>
              <a:t>Selection </a:t>
            </a:r>
            <a:r>
              <a:rPr lang="en-US" sz="3200" b="1" dirty="0" smtClean="0">
                <a:solidFill>
                  <a:srgbClr val="C00000"/>
                </a:solidFill>
              </a:rPr>
              <a:t>Sort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6905" y="1547253"/>
            <a:ext cx="9345519" cy="5465762"/>
          </a:xfrm>
        </p:spPr>
        <p:txBody>
          <a:bodyPr>
            <a:normAutofit/>
          </a:bodyPr>
          <a:lstStyle/>
          <a:p>
            <a:r>
              <a:rPr lang="en-US" sz="2000" b="1" dirty="0"/>
              <a:t>Idea:</a:t>
            </a:r>
          </a:p>
          <a:p>
            <a:pPr lvl="1"/>
            <a:r>
              <a:rPr lang="en-US" sz="1800" dirty="0"/>
              <a:t>Find the smallest element in the array</a:t>
            </a:r>
          </a:p>
          <a:p>
            <a:pPr lvl="1"/>
            <a:r>
              <a:rPr lang="en-US" sz="1800" dirty="0"/>
              <a:t>Exchange it with the element in the first position</a:t>
            </a:r>
          </a:p>
          <a:p>
            <a:pPr lvl="1"/>
            <a:r>
              <a:rPr lang="en-US" sz="1800" dirty="0"/>
              <a:t>Find the second smallest element and exchange it with the element in the second position</a:t>
            </a:r>
          </a:p>
          <a:p>
            <a:pPr lvl="1"/>
            <a:r>
              <a:rPr lang="en-US" sz="1800" dirty="0"/>
              <a:t>Continue until the array is sorted</a:t>
            </a:r>
          </a:p>
          <a:p>
            <a:r>
              <a:rPr lang="en-US" sz="2000" b="1" dirty="0"/>
              <a:t>Disadvantage:</a:t>
            </a:r>
          </a:p>
          <a:p>
            <a:pPr lvl="1"/>
            <a:r>
              <a:rPr lang="en-US" sz="1800" dirty="0"/>
              <a:t>Running time depends only slightly on the amount of order in the file</a:t>
            </a:r>
          </a:p>
        </p:txBody>
      </p:sp>
    </p:spTree>
    <p:extLst>
      <p:ext uri="{BB962C8B-B14F-4D97-AF65-F5344CB8AC3E}">
        <p14:creationId xmlns:p14="http://schemas.microsoft.com/office/powerpoint/2010/main" val="240293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54" y="1633268"/>
            <a:ext cx="3859910" cy="2583587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74159" y="153463"/>
            <a:ext cx="8911687" cy="1280890"/>
          </a:xfrm>
          <a:prstGeom prst="rect">
            <a:avLst/>
          </a:prstGeom>
          <a:noFill/>
          <a:ln/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Sorting an Array of Integers</a:t>
            </a:r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969476" y="793908"/>
            <a:ext cx="4173070" cy="474776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An array of unsorted six integers.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4159" y="1325491"/>
            <a:ext cx="35173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Start by finding the </a:t>
            </a:r>
            <a:r>
              <a:rPr lang="en-US" sz="1600" b="1" u="sng" dirty="0">
                <a:solidFill>
                  <a:schemeClr val="accent2"/>
                </a:solidFill>
              </a:rPr>
              <a:t>smallest</a:t>
            </a:r>
            <a:r>
              <a:rPr lang="en-US" sz="1600" dirty="0"/>
              <a:t> entry.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2877" y="2557728"/>
            <a:ext cx="3427650" cy="2641145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3969476" y="2487050"/>
            <a:ext cx="43476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Swap the smallest entry with the </a:t>
            </a:r>
            <a:r>
              <a:rPr lang="en-US" sz="1600" b="1" u="sng" dirty="0">
                <a:solidFill>
                  <a:schemeClr val="accent2"/>
                </a:solidFill>
              </a:rPr>
              <a:t>first entry</a:t>
            </a:r>
            <a:r>
              <a:rPr lang="en-US" sz="1600" dirty="0"/>
              <a:t>.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7141" y="3962556"/>
            <a:ext cx="4149258" cy="289544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8317141" y="3510300"/>
            <a:ext cx="3560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Part of the array is now sorted.</a:t>
            </a:r>
          </a:p>
        </p:txBody>
      </p:sp>
    </p:spTree>
    <p:extLst>
      <p:ext uri="{BB962C8B-B14F-4D97-AF65-F5344CB8AC3E}">
        <p14:creationId xmlns:p14="http://schemas.microsoft.com/office/powerpoint/2010/main" val="172514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74159" y="153463"/>
            <a:ext cx="8911687" cy="1280890"/>
          </a:xfrm>
          <a:prstGeom prst="rect">
            <a:avLst/>
          </a:prstGeom>
          <a:noFill/>
          <a:ln/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Sorting an Array of Integers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7" y="1618000"/>
            <a:ext cx="3542404" cy="267594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33640" y="1186942"/>
            <a:ext cx="46762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Find the smallest element in the unsorted side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625" y="2835322"/>
            <a:ext cx="3821030" cy="285278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95731" y="2336521"/>
            <a:ext cx="41088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Swap with the front of the unsorted side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659" y="3645483"/>
            <a:ext cx="3768128" cy="321251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321659" y="2955970"/>
            <a:ext cx="35924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Increase </a:t>
            </a:r>
            <a:r>
              <a:rPr lang="en-US" sz="1600" dirty="0"/>
              <a:t>size of the sorted side </a:t>
            </a:r>
            <a:r>
              <a:rPr lang="en-US" sz="1600" dirty="0" smtClean="0"/>
              <a:t>by</a:t>
            </a:r>
          </a:p>
          <a:p>
            <a:r>
              <a:rPr lang="en-US" sz="1600" dirty="0" smtClean="0"/>
              <a:t>one </a:t>
            </a:r>
            <a:r>
              <a:rPr lang="en-US" sz="1600" dirty="0"/>
              <a:t>element.</a:t>
            </a:r>
          </a:p>
        </p:txBody>
      </p:sp>
    </p:spTree>
    <p:extLst>
      <p:ext uri="{BB962C8B-B14F-4D97-AF65-F5344CB8AC3E}">
        <p14:creationId xmlns:p14="http://schemas.microsoft.com/office/powerpoint/2010/main" val="51368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74159" y="153463"/>
            <a:ext cx="8911687" cy="1280890"/>
          </a:xfrm>
          <a:prstGeom prst="rect">
            <a:avLst/>
          </a:prstGeom>
          <a:noFill/>
          <a:ln/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Sorting an Array of Integers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814" y="1640540"/>
            <a:ext cx="3583272" cy="269358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16814" y="1249687"/>
            <a:ext cx="25410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The process continues...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0086" y="1588241"/>
            <a:ext cx="3295795" cy="27458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3358" y="3215231"/>
            <a:ext cx="4386848" cy="364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85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10646" y="0"/>
            <a:ext cx="8911687" cy="1280890"/>
          </a:xfrm>
          <a:prstGeom prst="rect">
            <a:avLst/>
          </a:prstGeom>
          <a:noFill/>
          <a:ln/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Sorting an Array of Integers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472" y="1438835"/>
            <a:ext cx="4078017" cy="31901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2922" y="2392529"/>
            <a:ext cx="4202403" cy="29873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0715" y="3886201"/>
            <a:ext cx="3959433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12996" y="433871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Example</a:t>
            </a:r>
          </a:p>
        </p:txBody>
      </p:sp>
      <p:grpSp>
        <p:nvGrpSpPr>
          <p:cNvPr id="232451" name="Group 3"/>
          <p:cNvGrpSpPr>
            <a:grpSpLocks/>
          </p:cNvGrpSpPr>
          <p:nvPr/>
        </p:nvGrpSpPr>
        <p:grpSpPr bwMode="auto">
          <a:xfrm>
            <a:off x="1074089" y="2683897"/>
            <a:ext cx="3154363" cy="423862"/>
            <a:chOff x="221" y="912"/>
            <a:chExt cx="1987" cy="267"/>
          </a:xfrm>
        </p:grpSpPr>
        <p:sp>
          <p:nvSpPr>
            <p:cNvPr id="232452" name="Rectangle 4"/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1</a:t>
              </a:r>
            </a:p>
          </p:txBody>
        </p:sp>
        <p:sp>
          <p:nvSpPr>
            <p:cNvPr id="232453" name="Rectangle 5"/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3</a:t>
              </a:r>
            </a:p>
          </p:txBody>
        </p:sp>
        <p:sp>
          <p:nvSpPr>
            <p:cNvPr id="232454" name="Rectangle 6"/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2</a:t>
              </a:r>
            </a:p>
          </p:txBody>
        </p:sp>
        <p:sp>
          <p:nvSpPr>
            <p:cNvPr id="232455" name="Rectangle 7"/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32456" name="Rectangle 8"/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6</a:t>
              </a:r>
            </a:p>
          </p:txBody>
        </p:sp>
        <p:sp>
          <p:nvSpPr>
            <p:cNvPr id="232457" name="Rectangle 9"/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4</a:t>
              </a:r>
            </a:p>
          </p:txBody>
        </p:sp>
        <p:sp>
          <p:nvSpPr>
            <p:cNvPr id="232458" name="Rectangle 10"/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8</a:t>
              </a:r>
            </a:p>
          </p:txBody>
        </p:sp>
        <p:sp>
          <p:nvSpPr>
            <p:cNvPr id="232459" name="Line 11"/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0" name="Line 12"/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1" name="Line 13"/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2" name="Line 14"/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3" name="Line 15"/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4" name="Line 16"/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5" name="Line 17"/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6" name="Line 18"/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7" name="Line 19"/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8" name="Line 20"/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469" name="Oval 21"/>
          <p:cNvSpPr>
            <a:spLocks noChangeArrowheads="1"/>
          </p:cNvSpPr>
          <p:nvPr/>
        </p:nvSpPr>
        <p:spPr bwMode="auto">
          <a:xfrm>
            <a:off x="3790301" y="2687072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470" name="Group 22"/>
          <p:cNvGrpSpPr>
            <a:grpSpLocks/>
          </p:cNvGrpSpPr>
          <p:nvPr/>
        </p:nvGrpSpPr>
        <p:grpSpPr bwMode="auto">
          <a:xfrm>
            <a:off x="1074089" y="3336360"/>
            <a:ext cx="3154363" cy="423863"/>
            <a:chOff x="221" y="912"/>
            <a:chExt cx="1987" cy="267"/>
          </a:xfrm>
        </p:grpSpPr>
        <p:sp>
          <p:nvSpPr>
            <p:cNvPr id="232471" name="Rectangle 23"/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8</a:t>
              </a:r>
            </a:p>
          </p:txBody>
        </p:sp>
        <p:sp>
          <p:nvSpPr>
            <p:cNvPr id="232472" name="Rectangle 24"/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3</a:t>
              </a:r>
            </a:p>
          </p:txBody>
        </p:sp>
        <p:sp>
          <p:nvSpPr>
            <p:cNvPr id="232473" name="Rectangle 25"/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2</a:t>
              </a:r>
            </a:p>
          </p:txBody>
        </p:sp>
        <p:sp>
          <p:nvSpPr>
            <p:cNvPr id="232474" name="Rectangle 26"/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32475" name="Rectangle 27"/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6</a:t>
              </a:r>
            </a:p>
          </p:txBody>
        </p:sp>
        <p:sp>
          <p:nvSpPr>
            <p:cNvPr id="232476" name="Rectangle 28"/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4</a:t>
              </a:r>
            </a:p>
          </p:txBody>
        </p:sp>
        <p:sp>
          <p:nvSpPr>
            <p:cNvPr id="232477" name="Rectangle 29"/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1</a:t>
              </a:r>
            </a:p>
          </p:txBody>
        </p:sp>
        <p:sp>
          <p:nvSpPr>
            <p:cNvPr id="232478" name="Line 30"/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79" name="Line 31"/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0" name="Line 32"/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1" name="Line 33"/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2" name="Line 34"/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3" name="Line 35"/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4" name="Line 36"/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5" name="Line 37"/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6" name="Line 38"/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7" name="Line 39"/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488" name="Oval 40"/>
          <p:cNvSpPr>
            <a:spLocks noChangeArrowheads="1"/>
          </p:cNvSpPr>
          <p:nvPr/>
        </p:nvSpPr>
        <p:spPr bwMode="auto">
          <a:xfrm>
            <a:off x="2879076" y="3349059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489" name="Group 41"/>
          <p:cNvGrpSpPr>
            <a:grpSpLocks/>
          </p:cNvGrpSpPr>
          <p:nvPr/>
        </p:nvGrpSpPr>
        <p:grpSpPr bwMode="auto">
          <a:xfrm>
            <a:off x="1074089" y="3998347"/>
            <a:ext cx="3154363" cy="423862"/>
            <a:chOff x="221" y="912"/>
            <a:chExt cx="1987" cy="267"/>
          </a:xfrm>
        </p:grpSpPr>
        <p:sp>
          <p:nvSpPr>
            <p:cNvPr id="232490" name="Rectangle 42"/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8</a:t>
              </a:r>
            </a:p>
          </p:txBody>
        </p:sp>
        <p:sp>
          <p:nvSpPr>
            <p:cNvPr id="232491" name="Rectangle 43"/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3</a:t>
              </a:r>
            </a:p>
          </p:txBody>
        </p:sp>
        <p:sp>
          <p:nvSpPr>
            <p:cNvPr id="232492" name="Rectangle 44"/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4</a:t>
              </a:r>
            </a:p>
          </p:txBody>
        </p:sp>
        <p:sp>
          <p:nvSpPr>
            <p:cNvPr id="232493" name="Rectangle 45"/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32494" name="Rectangle 46"/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6</a:t>
              </a:r>
            </a:p>
          </p:txBody>
        </p:sp>
        <p:sp>
          <p:nvSpPr>
            <p:cNvPr id="232495" name="Rectangle 47"/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2</a:t>
              </a:r>
            </a:p>
          </p:txBody>
        </p:sp>
        <p:sp>
          <p:nvSpPr>
            <p:cNvPr id="232496" name="Rectangle 48"/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1</a:t>
              </a:r>
            </a:p>
          </p:txBody>
        </p:sp>
        <p:sp>
          <p:nvSpPr>
            <p:cNvPr id="232497" name="Line 49"/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98" name="Line 50"/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99" name="Line 51"/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0" name="Line 52"/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1" name="Line 53"/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2" name="Line 54"/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3" name="Line 55"/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4" name="Line 56"/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5" name="Line 57"/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6" name="Line 58"/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507" name="Oval 59"/>
          <p:cNvSpPr>
            <a:spLocks noChangeArrowheads="1"/>
          </p:cNvSpPr>
          <p:nvPr/>
        </p:nvSpPr>
        <p:spPr bwMode="auto">
          <a:xfrm>
            <a:off x="3334688" y="4004697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508" name="Group 60"/>
          <p:cNvGrpSpPr>
            <a:grpSpLocks/>
          </p:cNvGrpSpPr>
          <p:nvPr/>
        </p:nvGrpSpPr>
        <p:grpSpPr bwMode="auto">
          <a:xfrm>
            <a:off x="1074089" y="4671447"/>
            <a:ext cx="3154363" cy="423862"/>
            <a:chOff x="221" y="912"/>
            <a:chExt cx="1987" cy="267"/>
          </a:xfrm>
        </p:grpSpPr>
        <p:sp>
          <p:nvSpPr>
            <p:cNvPr id="232509" name="Rectangle 61"/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8</a:t>
              </a:r>
            </a:p>
          </p:txBody>
        </p:sp>
        <p:sp>
          <p:nvSpPr>
            <p:cNvPr id="232510" name="Rectangle 62"/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6</a:t>
              </a:r>
            </a:p>
          </p:txBody>
        </p:sp>
        <p:sp>
          <p:nvSpPr>
            <p:cNvPr id="232511" name="Rectangle 63"/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4</a:t>
              </a:r>
            </a:p>
          </p:txBody>
        </p:sp>
        <p:sp>
          <p:nvSpPr>
            <p:cNvPr id="232512" name="Rectangle 64"/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32513" name="Rectangle 65"/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3</a:t>
              </a:r>
            </a:p>
          </p:txBody>
        </p:sp>
        <p:sp>
          <p:nvSpPr>
            <p:cNvPr id="232514" name="Rectangle 66"/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2</a:t>
              </a:r>
            </a:p>
          </p:txBody>
        </p:sp>
        <p:sp>
          <p:nvSpPr>
            <p:cNvPr id="232515" name="Rectangle 67"/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1</a:t>
              </a:r>
            </a:p>
          </p:txBody>
        </p:sp>
        <p:sp>
          <p:nvSpPr>
            <p:cNvPr id="232516" name="Line 68"/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17" name="Line 69"/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18" name="Line 70"/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19" name="Line 71"/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0" name="Line 72"/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1" name="Line 73"/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2" name="Line 74"/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3" name="Line 75"/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4" name="Line 76"/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5" name="Line 77"/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526" name="Oval 78"/>
          <p:cNvSpPr>
            <a:spLocks noChangeArrowheads="1"/>
          </p:cNvSpPr>
          <p:nvPr/>
        </p:nvSpPr>
        <p:spPr bwMode="auto">
          <a:xfrm>
            <a:off x="2882251" y="4676209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527" name="Group 79"/>
          <p:cNvGrpSpPr>
            <a:grpSpLocks/>
          </p:cNvGrpSpPr>
          <p:nvPr/>
        </p:nvGrpSpPr>
        <p:grpSpPr bwMode="auto">
          <a:xfrm>
            <a:off x="5425426" y="3336360"/>
            <a:ext cx="3154362" cy="423863"/>
            <a:chOff x="221" y="912"/>
            <a:chExt cx="1987" cy="267"/>
          </a:xfrm>
        </p:grpSpPr>
        <p:sp>
          <p:nvSpPr>
            <p:cNvPr id="232528" name="Rectangle 80"/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8</a:t>
              </a:r>
            </a:p>
          </p:txBody>
        </p:sp>
        <p:sp>
          <p:nvSpPr>
            <p:cNvPr id="232529" name="Rectangle 81"/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32530" name="Rectangle 82"/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6</a:t>
              </a:r>
            </a:p>
          </p:txBody>
        </p:sp>
        <p:sp>
          <p:nvSpPr>
            <p:cNvPr id="232531" name="Rectangle 83"/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4</a:t>
              </a:r>
            </a:p>
          </p:txBody>
        </p:sp>
        <p:sp>
          <p:nvSpPr>
            <p:cNvPr id="232532" name="Rectangle 84"/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3</a:t>
              </a:r>
            </a:p>
          </p:txBody>
        </p:sp>
        <p:sp>
          <p:nvSpPr>
            <p:cNvPr id="232533" name="Rectangle 85"/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2</a:t>
              </a:r>
            </a:p>
          </p:txBody>
        </p:sp>
        <p:sp>
          <p:nvSpPr>
            <p:cNvPr id="232534" name="Rectangle 86"/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1</a:t>
              </a:r>
            </a:p>
          </p:txBody>
        </p:sp>
        <p:sp>
          <p:nvSpPr>
            <p:cNvPr id="232535" name="Line 87"/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36" name="Line 88"/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37" name="Line 89"/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38" name="Line 90"/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39" name="Line 91"/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0" name="Line 92"/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1" name="Line 93"/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2" name="Line 94"/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3" name="Line 95"/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4" name="Line 96"/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545" name="Oval 97"/>
          <p:cNvSpPr>
            <a:spLocks noChangeArrowheads="1"/>
          </p:cNvSpPr>
          <p:nvPr/>
        </p:nvSpPr>
        <p:spPr bwMode="auto">
          <a:xfrm>
            <a:off x="7684438" y="2691834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46" name="Oval 98"/>
          <p:cNvSpPr>
            <a:spLocks noChangeArrowheads="1"/>
          </p:cNvSpPr>
          <p:nvPr/>
        </p:nvSpPr>
        <p:spPr bwMode="auto">
          <a:xfrm>
            <a:off x="8152751" y="3360172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547" name="Group 99"/>
          <p:cNvGrpSpPr>
            <a:grpSpLocks/>
          </p:cNvGrpSpPr>
          <p:nvPr/>
        </p:nvGrpSpPr>
        <p:grpSpPr bwMode="auto">
          <a:xfrm>
            <a:off x="5425426" y="2683897"/>
            <a:ext cx="3154362" cy="423862"/>
            <a:chOff x="221" y="912"/>
            <a:chExt cx="1987" cy="267"/>
          </a:xfrm>
        </p:grpSpPr>
        <p:sp>
          <p:nvSpPr>
            <p:cNvPr id="232548" name="Rectangle 100"/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8</a:t>
              </a:r>
            </a:p>
          </p:txBody>
        </p:sp>
        <p:sp>
          <p:nvSpPr>
            <p:cNvPr id="232549" name="Rectangle 101"/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6</a:t>
              </a:r>
            </a:p>
          </p:txBody>
        </p:sp>
        <p:sp>
          <p:nvSpPr>
            <p:cNvPr id="232550" name="Rectangle 102"/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32551" name="Rectangle 103"/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4</a:t>
              </a:r>
            </a:p>
          </p:txBody>
        </p:sp>
        <p:sp>
          <p:nvSpPr>
            <p:cNvPr id="232552" name="Rectangle 104"/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3</a:t>
              </a:r>
            </a:p>
          </p:txBody>
        </p:sp>
        <p:sp>
          <p:nvSpPr>
            <p:cNvPr id="232553" name="Rectangle 105"/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2</a:t>
              </a:r>
            </a:p>
          </p:txBody>
        </p:sp>
        <p:sp>
          <p:nvSpPr>
            <p:cNvPr id="232554" name="Rectangle 106"/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1</a:t>
              </a:r>
            </a:p>
          </p:txBody>
        </p:sp>
        <p:sp>
          <p:nvSpPr>
            <p:cNvPr id="232555" name="Line 107"/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56" name="Line 108"/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57" name="Line 109"/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58" name="Line 110"/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59" name="Line 111"/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0" name="Line 112"/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1" name="Line 113"/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2" name="Line 114"/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3" name="Line 115"/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4" name="Line 116"/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grpSp>
        <p:nvGrpSpPr>
          <p:cNvPr id="232565" name="Group 117"/>
          <p:cNvGrpSpPr>
            <a:grpSpLocks/>
          </p:cNvGrpSpPr>
          <p:nvPr/>
        </p:nvGrpSpPr>
        <p:grpSpPr bwMode="auto">
          <a:xfrm>
            <a:off x="5425426" y="3998347"/>
            <a:ext cx="3154362" cy="423862"/>
            <a:chOff x="221" y="912"/>
            <a:chExt cx="1987" cy="267"/>
          </a:xfrm>
        </p:grpSpPr>
        <p:sp>
          <p:nvSpPr>
            <p:cNvPr id="232566" name="Rectangle 118"/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32567" name="Rectangle 119"/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8</a:t>
              </a:r>
            </a:p>
          </p:txBody>
        </p:sp>
        <p:sp>
          <p:nvSpPr>
            <p:cNvPr id="232568" name="Rectangle 120"/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6</a:t>
              </a:r>
            </a:p>
          </p:txBody>
        </p:sp>
        <p:sp>
          <p:nvSpPr>
            <p:cNvPr id="232569" name="Rectangle 121"/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4</a:t>
              </a:r>
            </a:p>
          </p:txBody>
        </p:sp>
        <p:sp>
          <p:nvSpPr>
            <p:cNvPr id="232570" name="Rectangle 122"/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3</a:t>
              </a:r>
            </a:p>
          </p:txBody>
        </p:sp>
        <p:sp>
          <p:nvSpPr>
            <p:cNvPr id="232571" name="Rectangle 123"/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2</a:t>
              </a:r>
            </a:p>
          </p:txBody>
        </p:sp>
        <p:sp>
          <p:nvSpPr>
            <p:cNvPr id="232572" name="Rectangle 124"/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1</a:t>
              </a:r>
            </a:p>
          </p:txBody>
        </p:sp>
        <p:sp>
          <p:nvSpPr>
            <p:cNvPr id="232573" name="Line 125"/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4" name="Line 126"/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5" name="Line 127"/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6" name="Line 128"/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7" name="Line 129"/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8" name="Line 130"/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9" name="Line 131"/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80" name="Line 132"/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81" name="Line 133"/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82" name="Line 134"/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583" name="Oval 135"/>
          <p:cNvSpPr>
            <a:spLocks noChangeArrowheads="1"/>
          </p:cNvSpPr>
          <p:nvPr/>
        </p:nvSpPr>
        <p:spPr bwMode="auto">
          <a:xfrm>
            <a:off x="8138463" y="4011047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584" name="Group 136"/>
          <p:cNvGrpSpPr>
            <a:grpSpLocks/>
          </p:cNvGrpSpPr>
          <p:nvPr/>
        </p:nvGrpSpPr>
        <p:grpSpPr bwMode="auto">
          <a:xfrm>
            <a:off x="5425426" y="4671447"/>
            <a:ext cx="3154362" cy="423862"/>
            <a:chOff x="221" y="912"/>
            <a:chExt cx="1987" cy="267"/>
          </a:xfrm>
        </p:grpSpPr>
        <p:sp>
          <p:nvSpPr>
            <p:cNvPr id="232585" name="Rectangle 137"/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32586" name="Rectangle 138"/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8</a:t>
              </a:r>
            </a:p>
          </p:txBody>
        </p:sp>
        <p:sp>
          <p:nvSpPr>
            <p:cNvPr id="232587" name="Rectangle 139"/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6</a:t>
              </a:r>
            </a:p>
          </p:txBody>
        </p:sp>
        <p:sp>
          <p:nvSpPr>
            <p:cNvPr id="232588" name="Rectangle 140"/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4</a:t>
              </a:r>
            </a:p>
          </p:txBody>
        </p:sp>
        <p:sp>
          <p:nvSpPr>
            <p:cNvPr id="232589" name="Rectangle 141"/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3</a:t>
              </a:r>
            </a:p>
          </p:txBody>
        </p:sp>
        <p:sp>
          <p:nvSpPr>
            <p:cNvPr id="232590" name="Rectangle 142"/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2</a:t>
              </a:r>
            </a:p>
          </p:txBody>
        </p:sp>
        <p:sp>
          <p:nvSpPr>
            <p:cNvPr id="232591" name="Rectangle 143"/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sz="1800"/>
                <a:t>1</a:t>
              </a:r>
            </a:p>
          </p:txBody>
        </p:sp>
        <p:sp>
          <p:nvSpPr>
            <p:cNvPr id="232592" name="Line 144"/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3" name="Line 145"/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4" name="Line 146"/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5" name="Line 147"/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6" name="Line 148"/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7" name="Line 149"/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8" name="Line 150"/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9" name="Line 151"/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600" name="Line 152"/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601" name="Line 153"/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cxnSp>
        <p:nvCxnSpPr>
          <p:cNvPr id="3" name="Straight Arrow Connector 2"/>
          <p:cNvCxnSpPr/>
          <p:nvPr/>
        </p:nvCxnSpPr>
        <p:spPr>
          <a:xfrm flipH="1">
            <a:off x="739592" y="2971799"/>
            <a:ext cx="13447" cy="1896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190569" y="3107759"/>
            <a:ext cx="0" cy="17600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329957" y="3107759"/>
            <a:ext cx="860612" cy="1760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0" name="Picture 2" descr="Selection sort animation.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049" y="102340"/>
            <a:ext cx="3074049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09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635" y="476193"/>
            <a:ext cx="8911687" cy="74749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Pseudo code of Selection Sort Algorithm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636" y="1559858"/>
            <a:ext cx="8675706" cy="4424083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solidFill>
                  <a:schemeClr val="tx1"/>
                </a:solidFill>
                <a:latin typeface="+mj-lt"/>
              </a:rPr>
              <a:t>SELECTION-SORT</a:t>
            </a:r>
            <a:r>
              <a:rPr lang="en-US" sz="2000" i="1" dirty="0" smtClean="0">
                <a:solidFill>
                  <a:schemeClr val="tx1"/>
                </a:solidFill>
                <a:latin typeface="+mj-lt"/>
              </a:rPr>
              <a:t>(A)</a:t>
            </a:r>
          </a:p>
          <a:p>
            <a:pPr algn="just"/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1	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n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←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length[A]</a:t>
            </a:r>
          </a:p>
          <a:p>
            <a:pPr algn="just"/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2	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for i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←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0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to n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– 1</a:t>
            </a:r>
          </a:p>
          <a:p>
            <a:pPr algn="just"/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3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	do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smallest ← i</a:t>
            </a:r>
            <a:endParaRPr lang="en-US" sz="2000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4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		for j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←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+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1)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to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(n – 1)</a:t>
            </a:r>
            <a:endParaRPr lang="en-US" sz="2000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5				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do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if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A[j]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&lt; A[smallest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]</a:t>
            </a:r>
          </a:p>
          <a:p>
            <a:pPr algn="just"/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6					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then 	smallest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←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j</a:t>
            </a:r>
          </a:p>
          <a:p>
            <a:pPr algn="just"/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7		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	if smallest != </a:t>
            </a:r>
            <a:r>
              <a:rPr lang="en-US" sz="2000" dirty="0" err="1" smtClean="0">
                <a:solidFill>
                  <a:schemeClr val="tx1"/>
                </a:solidFill>
                <a:latin typeface="+mj-lt"/>
              </a:rPr>
              <a:t>i</a:t>
            </a:r>
            <a:endParaRPr lang="en-US" sz="2000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+mj-lt"/>
              </a:rPr>
              <a:t>8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			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then exchange A[</a:t>
            </a:r>
            <a:r>
              <a:rPr lang="en-US" sz="2000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]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↔ A[smallest]</a:t>
            </a:r>
          </a:p>
        </p:txBody>
      </p:sp>
    </p:spTree>
    <p:extLst>
      <p:ext uri="{BB962C8B-B14F-4D97-AF65-F5344CB8AC3E}">
        <p14:creationId xmlns:p14="http://schemas.microsoft.com/office/powerpoint/2010/main" val="10716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8502</TotalTime>
  <Words>464</Words>
  <Application>Microsoft Office PowerPoint</Application>
  <PresentationFormat>Widescreen</PresentationFormat>
  <Paragraphs>111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Symbol</vt:lpstr>
      <vt:lpstr>Wingdings 3</vt:lpstr>
      <vt:lpstr>Wisp</vt:lpstr>
      <vt:lpstr>PowerPoint Presentation</vt:lpstr>
      <vt:lpstr>PowerPoint Presentation</vt:lpstr>
      <vt:lpstr>Selection Sort</vt:lpstr>
      <vt:lpstr>PowerPoint Presentation</vt:lpstr>
      <vt:lpstr>PowerPoint Presentation</vt:lpstr>
      <vt:lpstr>PowerPoint Presentation</vt:lpstr>
      <vt:lpstr>PowerPoint Presentation</vt:lpstr>
      <vt:lpstr>Example</vt:lpstr>
      <vt:lpstr>Pseudo code of Selection Sort Algorithm</vt:lpstr>
      <vt:lpstr>Analysis of Selection Sort Algorithm</vt:lpstr>
      <vt:lpstr>Analysis of Selection Sort Algorithm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820</cp:revision>
  <dcterms:created xsi:type="dcterms:W3CDTF">2013-04-08T04:26:10Z</dcterms:created>
  <dcterms:modified xsi:type="dcterms:W3CDTF">2014-02-10T05:06:29Z</dcterms:modified>
</cp:coreProperties>
</file>