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9" r:id="rId1"/>
  </p:sldMasterIdLst>
  <p:notesMasterIdLst>
    <p:notesMasterId r:id="rId15"/>
  </p:notesMasterIdLst>
  <p:sldIdLst>
    <p:sldId id="284" r:id="rId2"/>
    <p:sldId id="257" r:id="rId3"/>
    <p:sldId id="345" r:id="rId4"/>
    <p:sldId id="347" r:id="rId5"/>
    <p:sldId id="363" r:id="rId6"/>
    <p:sldId id="364" r:id="rId7"/>
    <p:sldId id="365" r:id="rId8"/>
    <p:sldId id="366" r:id="rId9"/>
    <p:sldId id="346" r:id="rId10"/>
    <p:sldId id="367" r:id="rId11"/>
    <p:sldId id="368" r:id="rId12"/>
    <p:sldId id="369" r:id="rId13"/>
    <p:sldId id="28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36" autoAdjust="0"/>
    <p:restoredTop sz="94660"/>
  </p:normalViewPr>
  <p:slideViewPr>
    <p:cSldViewPr snapToGrid="0">
      <p:cViewPr varScale="1">
        <p:scale>
          <a:sx n="62" d="100"/>
          <a:sy n="62" d="100"/>
        </p:scale>
        <p:origin x="90"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6C9125-5BC4-43FD-A516-EF5191B343CA}" type="datetimeFigureOut">
              <a:rPr lang="en-US" smtClean="0"/>
              <a:t>2/12/2014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20A660-51D6-405C-AECA-04A2702B3608}" type="slidenum">
              <a:rPr lang="en-US" smtClean="0"/>
              <a:t>‹#›</a:t>
            </a:fld>
            <a:endParaRPr lang="en-US"/>
          </a:p>
        </p:txBody>
      </p:sp>
    </p:spTree>
    <p:extLst>
      <p:ext uri="{BB962C8B-B14F-4D97-AF65-F5344CB8AC3E}">
        <p14:creationId xmlns:p14="http://schemas.microsoft.com/office/powerpoint/2010/main" val="3366260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F620767-5814-4F91-8E4F-2DAF19818B2C}" type="slidenum">
              <a:rPr lang="en-US"/>
              <a:pPr/>
              <a:t>4</a:t>
            </a:fld>
            <a:endParaRPr lang="en-US"/>
          </a:p>
        </p:txBody>
      </p:sp>
      <p:sp>
        <p:nvSpPr>
          <p:cNvPr id="35842" name="Rectangle 2"/>
          <p:cNvSpPr>
            <a:spLocks noGrp="1" noChangeArrowheads="1"/>
          </p:cNvSpPr>
          <p:nvPr>
            <p:ph type="body" idx="1"/>
          </p:nvPr>
        </p:nvSpPr>
        <p:spPr bwMode="auto">
          <a:xfrm>
            <a:off x="914400" y="4343400"/>
            <a:ext cx="50292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r>
              <a:rPr lang="en-US"/>
              <a:t>Now we'll look at another sorting method called Insertionsort. The end result will be the same: The array will be sorted from smallest to largest. But the sorting method is different.</a:t>
            </a:r>
          </a:p>
          <a:p>
            <a:endParaRPr lang="en-US"/>
          </a:p>
          <a:p>
            <a:r>
              <a:rPr lang="en-US"/>
              <a:t>However, there are some common features. As with the Selectionsort, the Insertionsort algorithm also views the array as having a sorted side and an unsorted side, ...</a:t>
            </a:r>
          </a:p>
        </p:txBody>
      </p:sp>
      <p:sp>
        <p:nvSpPr>
          <p:cNvPr id="35843" name="Rectangle 3"/>
          <p:cNvSpPr>
            <a:spLocks noGrp="1" noRot="1" noChangeAspect="1" noChangeArrowheads="1" noTextEdit="1"/>
          </p:cNvSpPr>
          <p:nvPr>
            <p:ph type="sldImg"/>
          </p:nvPr>
        </p:nvSpPr>
        <p:spPr bwMode="auto">
          <a:xfrm>
            <a:off x="393700" y="692150"/>
            <a:ext cx="6070600" cy="3416300"/>
          </a:xfrm>
          <a:prstGeom prst="rect">
            <a:avLst/>
          </a:prstGeom>
          <a:noFill/>
          <a:ln w="12700" cap="flat">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sp>
    </p:spTree>
    <p:extLst>
      <p:ext uri="{BB962C8B-B14F-4D97-AF65-F5344CB8AC3E}">
        <p14:creationId xmlns:p14="http://schemas.microsoft.com/office/powerpoint/2010/main" val="852526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B33EE9B-B3B6-4B83-9EE2-53CEDAF29145}" type="slidenum">
              <a:rPr lang="en-US" smtClean="0"/>
              <a:pPr/>
              <a:t>‹#›</a:t>
            </a:fld>
            <a:endParaRPr lang="en-US"/>
          </a:p>
        </p:txBody>
      </p:sp>
    </p:spTree>
    <p:extLst>
      <p:ext uri="{BB962C8B-B14F-4D97-AF65-F5344CB8AC3E}">
        <p14:creationId xmlns:p14="http://schemas.microsoft.com/office/powerpoint/2010/main" val="2941974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solidFill>
                <a:srgbClr val="A08366"/>
              </a:solidFill>
            </a:endParaRPr>
          </a:p>
        </p:txBody>
      </p:sp>
      <p:sp>
        <p:nvSpPr>
          <p:cNvPr id="5" name="Footer Placeholder 4"/>
          <p:cNvSpPr>
            <a:spLocks noGrp="1"/>
          </p:cNvSpPr>
          <p:nvPr>
            <p:ph type="ftr" sz="quarter" idx="11"/>
          </p:nvPr>
        </p:nvSpPr>
        <p:spPr/>
        <p:txBody>
          <a:bodyPr/>
          <a:lstStyle/>
          <a:p>
            <a:pPr>
              <a:defRPr/>
            </a:pPr>
            <a:endParaRPr lang="en-US">
              <a:solidFill>
                <a:srgbClr val="A08366"/>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1A78677-26AE-460F-B665-1009649CF67D}" type="slidenum">
              <a:rPr lang="en-US" smtClean="0">
                <a:solidFill>
                  <a:srgbClr val="A08366"/>
                </a:solidFill>
              </a:rPr>
              <a:pPr/>
              <a:t>‹#›</a:t>
            </a:fld>
            <a:endParaRPr lang="en-US">
              <a:solidFill>
                <a:srgbClr val="A08366"/>
              </a:solidFill>
            </a:endParaRPr>
          </a:p>
        </p:txBody>
      </p:sp>
    </p:spTree>
    <p:extLst>
      <p:ext uri="{BB962C8B-B14F-4D97-AF65-F5344CB8AC3E}">
        <p14:creationId xmlns:p14="http://schemas.microsoft.com/office/powerpoint/2010/main" val="1988887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solidFill>
                <a:srgbClr val="A08366"/>
              </a:solidFill>
            </a:endParaRPr>
          </a:p>
        </p:txBody>
      </p:sp>
      <p:sp>
        <p:nvSpPr>
          <p:cNvPr id="5" name="Footer Placeholder 4"/>
          <p:cNvSpPr>
            <a:spLocks noGrp="1"/>
          </p:cNvSpPr>
          <p:nvPr>
            <p:ph type="ftr" sz="quarter" idx="11"/>
          </p:nvPr>
        </p:nvSpPr>
        <p:spPr/>
        <p:txBody>
          <a:bodyPr/>
          <a:lstStyle/>
          <a:p>
            <a:pPr>
              <a:defRPr/>
            </a:pPr>
            <a:endParaRPr lang="en-US">
              <a:solidFill>
                <a:srgbClr val="A08366"/>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E75D915-46D0-43D6-889F-9DE84F260FC7}" type="slidenum">
              <a:rPr lang="en-US" smtClean="0">
                <a:solidFill>
                  <a:srgbClr val="A08366"/>
                </a:solidFill>
              </a:rPr>
              <a:pPr/>
              <a:t>‹#›</a:t>
            </a:fld>
            <a:endParaRPr lang="en-US">
              <a:solidFill>
                <a:srgbClr val="A08366"/>
              </a:solidFill>
            </a:endParaRPr>
          </a:p>
        </p:txBody>
      </p:sp>
    </p:spTree>
    <p:extLst>
      <p:ext uri="{BB962C8B-B14F-4D97-AF65-F5344CB8AC3E}">
        <p14:creationId xmlns:p14="http://schemas.microsoft.com/office/powerpoint/2010/main" val="2393743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US">
              <a:solidFill>
                <a:srgbClr val="A08366"/>
              </a:solidFill>
            </a:endParaRPr>
          </a:p>
        </p:txBody>
      </p:sp>
      <p:sp>
        <p:nvSpPr>
          <p:cNvPr id="6" name="Footer Placeholder 5"/>
          <p:cNvSpPr>
            <a:spLocks noGrp="1"/>
          </p:cNvSpPr>
          <p:nvPr>
            <p:ph type="ftr" sz="quarter" idx="11"/>
          </p:nvPr>
        </p:nvSpPr>
        <p:spPr/>
        <p:txBody>
          <a:bodyPr/>
          <a:lstStyle/>
          <a:p>
            <a:pPr>
              <a:defRPr/>
            </a:pPr>
            <a:endParaRPr lang="en-US">
              <a:solidFill>
                <a:srgbClr val="A08366"/>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36D2858-C952-4FBE-AB1B-A38FA9EFAFA5}" type="slidenum">
              <a:rPr lang="en-US" smtClean="0">
                <a:solidFill>
                  <a:srgbClr val="A08366"/>
                </a:solidFill>
              </a:rPr>
              <a:pPr/>
              <a:t>‹#›</a:t>
            </a:fld>
            <a:endParaRPr lang="en-US">
              <a:solidFill>
                <a:srgbClr val="A08366"/>
              </a:solidFill>
            </a:endParaRPr>
          </a:p>
        </p:txBody>
      </p:sp>
    </p:spTree>
    <p:extLst>
      <p:ext uri="{BB962C8B-B14F-4D97-AF65-F5344CB8AC3E}">
        <p14:creationId xmlns:p14="http://schemas.microsoft.com/office/powerpoint/2010/main" val="1214117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US">
              <a:solidFill>
                <a:srgbClr val="A08366"/>
              </a:solidFill>
            </a:endParaRPr>
          </a:p>
        </p:txBody>
      </p:sp>
      <p:sp>
        <p:nvSpPr>
          <p:cNvPr id="8" name="Footer Placeholder 7"/>
          <p:cNvSpPr>
            <a:spLocks noGrp="1"/>
          </p:cNvSpPr>
          <p:nvPr>
            <p:ph type="ftr" sz="quarter" idx="11"/>
          </p:nvPr>
        </p:nvSpPr>
        <p:spPr/>
        <p:txBody>
          <a:bodyPr/>
          <a:lstStyle/>
          <a:p>
            <a:pPr>
              <a:defRPr/>
            </a:pPr>
            <a:endParaRPr lang="en-US">
              <a:solidFill>
                <a:srgbClr val="A08366"/>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7C3251B-17B0-4B34-9A12-08F93801CB67}" type="slidenum">
              <a:rPr lang="en-US" smtClean="0">
                <a:solidFill>
                  <a:srgbClr val="A08366"/>
                </a:solidFill>
              </a:rPr>
              <a:pPr/>
              <a:t>‹#›</a:t>
            </a:fld>
            <a:endParaRPr lang="en-US">
              <a:solidFill>
                <a:srgbClr val="A08366"/>
              </a:solidFill>
            </a:endParaRPr>
          </a:p>
        </p:txBody>
      </p:sp>
    </p:spTree>
    <p:extLst>
      <p:ext uri="{BB962C8B-B14F-4D97-AF65-F5344CB8AC3E}">
        <p14:creationId xmlns:p14="http://schemas.microsoft.com/office/powerpoint/2010/main" val="1262450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solidFill>
                <a:srgbClr val="A08366"/>
              </a:solidFill>
            </a:endParaRPr>
          </a:p>
        </p:txBody>
      </p:sp>
      <p:sp>
        <p:nvSpPr>
          <p:cNvPr id="4" name="Footer Placeholder 3"/>
          <p:cNvSpPr>
            <a:spLocks noGrp="1"/>
          </p:cNvSpPr>
          <p:nvPr>
            <p:ph type="ftr" sz="quarter" idx="11"/>
          </p:nvPr>
        </p:nvSpPr>
        <p:spPr/>
        <p:txBody>
          <a:bodyPr/>
          <a:lstStyle/>
          <a:p>
            <a:pPr>
              <a:defRPr/>
            </a:pPr>
            <a:endParaRPr lang="en-US">
              <a:solidFill>
                <a:srgbClr val="A08366"/>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958CC44-5D47-4DAB-9CA8-C46B949E83C9}" type="slidenum">
              <a:rPr lang="en-US" smtClean="0">
                <a:solidFill>
                  <a:srgbClr val="A08366"/>
                </a:solidFill>
              </a:rPr>
              <a:pPr/>
              <a:t>‹#›</a:t>
            </a:fld>
            <a:endParaRPr lang="en-US">
              <a:solidFill>
                <a:srgbClr val="A08366"/>
              </a:solidFill>
            </a:endParaRPr>
          </a:p>
        </p:txBody>
      </p:sp>
    </p:spTree>
    <p:extLst>
      <p:ext uri="{BB962C8B-B14F-4D97-AF65-F5344CB8AC3E}">
        <p14:creationId xmlns:p14="http://schemas.microsoft.com/office/powerpoint/2010/main" val="651521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solidFill>
                <a:srgbClr val="A08366"/>
              </a:solidFill>
            </a:endParaRPr>
          </a:p>
        </p:txBody>
      </p:sp>
      <p:sp>
        <p:nvSpPr>
          <p:cNvPr id="3" name="Footer Placeholder 2"/>
          <p:cNvSpPr>
            <a:spLocks noGrp="1"/>
          </p:cNvSpPr>
          <p:nvPr>
            <p:ph type="ftr" sz="quarter" idx="11"/>
          </p:nvPr>
        </p:nvSpPr>
        <p:spPr/>
        <p:txBody>
          <a:bodyPr/>
          <a:lstStyle/>
          <a:p>
            <a:pPr>
              <a:defRPr/>
            </a:pPr>
            <a:endParaRPr lang="en-US">
              <a:solidFill>
                <a:srgbClr val="A08366"/>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602DA39-80DA-4523-916A-D3EFA36702F5}" type="slidenum">
              <a:rPr lang="en-US" smtClean="0">
                <a:solidFill>
                  <a:srgbClr val="A08366"/>
                </a:solidFill>
              </a:rPr>
              <a:pPr/>
              <a:t>‹#›</a:t>
            </a:fld>
            <a:endParaRPr lang="en-US">
              <a:solidFill>
                <a:srgbClr val="A08366"/>
              </a:solidFill>
            </a:endParaRPr>
          </a:p>
        </p:txBody>
      </p:sp>
    </p:spTree>
    <p:extLst>
      <p:ext uri="{BB962C8B-B14F-4D97-AF65-F5344CB8AC3E}">
        <p14:creationId xmlns:p14="http://schemas.microsoft.com/office/powerpoint/2010/main" val="1531954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solidFill>
                <a:srgbClr val="A08366"/>
              </a:solidFill>
            </a:endParaRPr>
          </a:p>
        </p:txBody>
      </p:sp>
      <p:sp>
        <p:nvSpPr>
          <p:cNvPr id="6" name="Footer Placeholder 5"/>
          <p:cNvSpPr>
            <a:spLocks noGrp="1"/>
          </p:cNvSpPr>
          <p:nvPr>
            <p:ph type="ftr" sz="quarter" idx="11"/>
          </p:nvPr>
        </p:nvSpPr>
        <p:spPr/>
        <p:txBody>
          <a:bodyPr/>
          <a:lstStyle/>
          <a:p>
            <a:pPr>
              <a:defRPr/>
            </a:pPr>
            <a:endParaRPr lang="en-US">
              <a:solidFill>
                <a:srgbClr val="A08366"/>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8E16383-4808-475B-BC11-B81C2247C7B8}" type="slidenum">
              <a:rPr lang="en-US" smtClean="0">
                <a:solidFill>
                  <a:srgbClr val="A08366"/>
                </a:solidFill>
              </a:rPr>
              <a:pPr/>
              <a:t>‹#›</a:t>
            </a:fld>
            <a:endParaRPr lang="en-US">
              <a:solidFill>
                <a:srgbClr val="A08366"/>
              </a:solidFill>
            </a:endParaRPr>
          </a:p>
        </p:txBody>
      </p:sp>
    </p:spTree>
    <p:extLst>
      <p:ext uri="{BB962C8B-B14F-4D97-AF65-F5344CB8AC3E}">
        <p14:creationId xmlns:p14="http://schemas.microsoft.com/office/powerpoint/2010/main" val="1414126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solidFill>
                <a:srgbClr val="A08366"/>
              </a:solidFill>
            </a:endParaRPr>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5C68BD3-2600-4CBE-B15D-EB6F6E1AA9C5}" type="slidenum">
              <a:rPr lang="en-US" smtClean="0">
                <a:solidFill>
                  <a:srgbClr val="A08366"/>
                </a:solidFill>
              </a:rPr>
              <a:pPr/>
              <a:t>‹#›</a:t>
            </a:fld>
            <a:endParaRPr lang="en-US">
              <a:solidFill>
                <a:srgbClr val="A08366"/>
              </a:solidFill>
            </a:endParaRPr>
          </a:p>
        </p:txBody>
      </p:sp>
    </p:spTree>
    <p:extLst>
      <p:ext uri="{BB962C8B-B14F-4D97-AF65-F5344CB8AC3E}">
        <p14:creationId xmlns:p14="http://schemas.microsoft.com/office/powerpoint/2010/main" val="2387372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98A0CD-6157-4FB9-8773-97724A77E46C}" type="datetimeFigureOut">
              <a:rPr lang="en-US" smtClean="0"/>
              <a:t>2/12/2014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60F0839-ADFD-44A4-83C8-C803C21E744F}" type="slidenum">
              <a:rPr lang="en-US" smtClean="0"/>
              <a:t>‹#›</a:t>
            </a:fld>
            <a:endParaRPr lang="en-US"/>
          </a:p>
        </p:txBody>
      </p:sp>
    </p:spTree>
    <p:extLst>
      <p:ext uri="{BB962C8B-B14F-4D97-AF65-F5344CB8AC3E}">
        <p14:creationId xmlns:p14="http://schemas.microsoft.com/office/powerpoint/2010/main" val="1408522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98A0CD-6157-4FB9-8773-97724A77E46C}" type="datetimeFigureOut">
              <a:rPr lang="en-US" smtClean="0"/>
              <a:t>2/12/2014</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60F0839-ADFD-44A4-83C8-C803C21E744F}"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979872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AA98A0CD-6157-4FB9-8773-97724A77E46C}" type="datetimeFigureOut">
              <a:rPr lang="en-US" smtClean="0"/>
              <a:t>2/12/2014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60F0839-ADFD-44A4-83C8-C803C21E744F}" type="slidenum">
              <a:rPr lang="en-US" smtClean="0"/>
              <a:t>‹#›</a:t>
            </a:fld>
            <a:endParaRPr lang="en-US"/>
          </a:p>
        </p:txBody>
      </p:sp>
    </p:spTree>
    <p:extLst>
      <p:ext uri="{BB962C8B-B14F-4D97-AF65-F5344CB8AC3E}">
        <p14:creationId xmlns:p14="http://schemas.microsoft.com/office/powerpoint/2010/main" val="1054041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AA98A0CD-6157-4FB9-8773-97724A77E46C}" type="datetimeFigureOut">
              <a:rPr lang="en-US" smtClean="0"/>
              <a:t>2/12/2014</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60F0839-ADFD-44A4-83C8-C803C21E744F}"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765282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AA98A0CD-6157-4FB9-8773-97724A77E46C}" type="datetimeFigureOut">
              <a:rPr lang="en-US" smtClean="0"/>
              <a:t>2/12/2014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60F0839-ADFD-44A4-83C8-C803C21E744F}" type="slidenum">
              <a:rPr lang="en-US" smtClean="0"/>
              <a:t>‹#›</a:t>
            </a:fld>
            <a:endParaRPr lang="en-US"/>
          </a:p>
        </p:txBody>
      </p:sp>
    </p:spTree>
    <p:extLst>
      <p:ext uri="{BB962C8B-B14F-4D97-AF65-F5344CB8AC3E}">
        <p14:creationId xmlns:p14="http://schemas.microsoft.com/office/powerpoint/2010/main" val="32640559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solidFill>
                <a:srgbClr val="A08366"/>
              </a:solidFill>
            </a:endParaRPr>
          </a:p>
        </p:txBody>
      </p:sp>
      <p:sp>
        <p:nvSpPr>
          <p:cNvPr id="5" name="Footer Placeholder 4"/>
          <p:cNvSpPr>
            <a:spLocks noGrp="1"/>
          </p:cNvSpPr>
          <p:nvPr>
            <p:ph type="ftr" sz="quarter" idx="11"/>
          </p:nvPr>
        </p:nvSpPr>
        <p:spPr/>
        <p:txBody>
          <a:bodyPr/>
          <a:lstStyle/>
          <a:p>
            <a:pPr>
              <a:defRPr/>
            </a:pPr>
            <a:endParaRPr lang="en-US">
              <a:solidFill>
                <a:srgbClr val="A08366"/>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D498B3F-52A7-41F2-8210-6917896CD6B7}" type="slidenum">
              <a:rPr lang="en-US" smtClean="0">
                <a:solidFill>
                  <a:srgbClr val="A08366"/>
                </a:solidFill>
              </a:rPr>
              <a:pPr/>
              <a:t>‹#›</a:t>
            </a:fld>
            <a:endParaRPr lang="en-US">
              <a:solidFill>
                <a:srgbClr val="A08366"/>
              </a:solidFill>
            </a:endParaRPr>
          </a:p>
        </p:txBody>
      </p:sp>
    </p:spTree>
    <p:extLst>
      <p:ext uri="{BB962C8B-B14F-4D97-AF65-F5344CB8AC3E}">
        <p14:creationId xmlns:p14="http://schemas.microsoft.com/office/powerpoint/2010/main" val="33447019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solidFill>
                <a:srgbClr val="A08366"/>
              </a:solidFill>
            </a:endParaRPr>
          </a:p>
        </p:txBody>
      </p:sp>
      <p:sp>
        <p:nvSpPr>
          <p:cNvPr id="5" name="Footer Placeholder 4"/>
          <p:cNvSpPr>
            <a:spLocks noGrp="1"/>
          </p:cNvSpPr>
          <p:nvPr>
            <p:ph type="ftr" sz="quarter" idx="11"/>
          </p:nvPr>
        </p:nvSpPr>
        <p:spPr/>
        <p:txBody>
          <a:bodyPr/>
          <a:lstStyle/>
          <a:p>
            <a:pPr>
              <a:defRPr/>
            </a:pPr>
            <a:endParaRPr lang="en-US">
              <a:solidFill>
                <a:srgbClr val="A08366"/>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4A6AF4-4343-4C41-A3E9-980B5AF7A88D}" type="slidenum">
              <a:rPr lang="en-US" smtClean="0">
                <a:solidFill>
                  <a:srgbClr val="A08366"/>
                </a:solidFill>
              </a:rPr>
              <a:pPr/>
              <a:t>‹#›</a:t>
            </a:fld>
            <a:endParaRPr lang="en-US">
              <a:solidFill>
                <a:srgbClr val="A08366"/>
              </a:solidFill>
            </a:endParaRPr>
          </a:p>
        </p:txBody>
      </p:sp>
    </p:spTree>
    <p:extLst>
      <p:ext uri="{BB962C8B-B14F-4D97-AF65-F5344CB8AC3E}">
        <p14:creationId xmlns:p14="http://schemas.microsoft.com/office/powerpoint/2010/main" val="3967299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A98A0CD-6157-4FB9-8773-97724A77E46C}" type="datetimeFigureOut">
              <a:rPr lang="en-US" smtClean="0"/>
              <a:t>2/12/2014</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60F0839-ADFD-44A4-83C8-C803C21E744F}" type="slidenum">
              <a:rPr lang="en-US" smtClean="0"/>
              <a:t>‹#›</a:t>
            </a:fld>
            <a:endParaRPr lang="en-US"/>
          </a:p>
        </p:txBody>
      </p:sp>
    </p:spTree>
    <p:extLst>
      <p:ext uri="{BB962C8B-B14F-4D97-AF65-F5344CB8AC3E}">
        <p14:creationId xmlns:p14="http://schemas.microsoft.com/office/powerpoint/2010/main" val="189757388"/>
      </p:ext>
    </p:extLst>
  </p:cSld>
  <p:clrMap bg1="lt1" tx1="dk1" bg2="lt2" tx2="dk2" accent1="accent1" accent2="accent2" accent3="accent3" accent4="accent4" accent5="accent5" accent6="accent6" hlink="hlink" folHlink="folHlink"/>
  <p:sldLayoutIdLst>
    <p:sldLayoutId id="2147484190" r:id="rId1"/>
    <p:sldLayoutId id="2147484191" r:id="rId2"/>
    <p:sldLayoutId id="2147484192" r:id="rId3"/>
    <p:sldLayoutId id="2147484193" r:id="rId4"/>
    <p:sldLayoutId id="2147484194" r:id="rId5"/>
    <p:sldLayoutId id="2147484195" r:id="rId6"/>
    <p:sldLayoutId id="2147484196" r:id="rId7"/>
    <p:sldLayoutId id="2147484197" r:id="rId8"/>
    <p:sldLayoutId id="2147484198" r:id="rId9"/>
    <p:sldLayoutId id="2147484199" r:id="rId10"/>
    <p:sldLayoutId id="2147484200" r:id="rId11"/>
    <p:sldLayoutId id="2147484201" r:id="rId12"/>
    <p:sldLayoutId id="2147484202" r:id="rId13"/>
    <p:sldLayoutId id="2147484203" r:id="rId14"/>
    <p:sldLayoutId id="2147484204" r:id="rId15"/>
    <p:sldLayoutId id="214748420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p:cNvSpPr>
            <a:spLocks noGrp="1" noChangeArrowheads="1"/>
          </p:cNvSpPr>
          <p:nvPr>
            <p:ph type="subTitle" idx="1"/>
          </p:nvPr>
        </p:nvSpPr>
        <p:spPr>
          <a:xfrm>
            <a:off x="2936387" y="2152588"/>
            <a:ext cx="6220495" cy="3488362"/>
          </a:xfrm>
        </p:spPr>
        <p:txBody>
          <a:bodyPr>
            <a:normAutofit fontScale="92500" lnSpcReduction="20000"/>
          </a:bodyPr>
          <a:lstStyle/>
          <a:p>
            <a:pPr algn="ctr"/>
            <a:r>
              <a:rPr lang="en-US" sz="4000" b="1" dirty="0" smtClean="0">
                <a:ln w="3175" cmpd="sng">
                  <a:noFill/>
                </a:ln>
                <a:solidFill>
                  <a:schemeClr val="folHlink"/>
                </a:solidFill>
                <a:latin typeface="+mj-lt"/>
                <a:ea typeface="+mj-ea"/>
                <a:cs typeface="+mj-cs"/>
              </a:rPr>
              <a:t>Fundamentals of Algorithms</a:t>
            </a:r>
          </a:p>
          <a:p>
            <a:pPr algn="ctr"/>
            <a:endParaRPr lang="en-US" sz="4000" b="1" dirty="0">
              <a:ln w="3175" cmpd="sng">
                <a:noFill/>
              </a:ln>
              <a:solidFill>
                <a:schemeClr val="folHlink"/>
              </a:solidFill>
              <a:latin typeface="+mj-lt"/>
              <a:ea typeface="+mj-ea"/>
              <a:cs typeface="+mj-cs"/>
            </a:endParaRPr>
          </a:p>
          <a:p>
            <a:pPr algn="ctr"/>
            <a:r>
              <a:rPr lang="en-US" sz="4000" b="1" dirty="0" smtClean="0">
                <a:ln w="3175" cmpd="sng">
                  <a:noFill/>
                </a:ln>
                <a:solidFill>
                  <a:schemeClr val="folHlink"/>
                </a:solidFill>
                <a:latin typeface="+mj-lt"/>
                <a:ea typeface="+mj-ea"/>
                <a:cs typeface="+mj-cs"/>
              </a:rPr>
              <a:t>MCS - 2</a:t>
            </a:r>
          </a:p>
          <a:p>
            <a:pPr algn="ctr"/>
            <a:endParaRPr lang="en-US" sz="4000" b="1" dirty="0" smtClean="0">
              <a:ln w="3175" cmpd="sng">
                <a:noFill/>
              </a:ln>
              <a:solidFill>
                <a:schemeClr val="folHlink"/>
              </a:solidFill>
              <a:latin typeface="+mj-lt"/>
              <a:ea typeface="+mj-ea"/>
              <a:cs typeface="+mj-cs"/>
            </a:endParaRPr>
          </a:p>
          <a:p>
            <a:pPr algn="ctr"/>
            <a:r>
              <a:rPr lang="en-US" sz="4000" b="1" dirty="0" smtClean="0">
                <a:ln w="3175" cmpd="sng">
                  <a:noFill/>
                </a:ln>
                <a:solidFill>
                  <a:schemeClr val="folHlink"/>
                </a:solidFill>
                <a:latin typeface="+mj-lt"/>
                <a:ea typeface="+mj-ea"/>
                <a:cs typeface="+mj-cs"/>
              </a:rPr>
              <a:t>Lecture # 14</a:t>
            </a:r>
            <a:endParaRPr lang="en-US" sz="4000" b="1" dirty="0">
              <a:ln w="3175" cmpd="sng">
                <a:noFill/>
              </a:ln>
              <a:solidFill>
                <a:schemeClr val="folHlink"/>
              </a:solidFill>
              <a:latin typeface="+mj-lt"/>
              <a:ea typeface="+mj-ea"/>
              <a:cs typeface="+mj-cs"/>
            </a:endParaRPr>
          </a:p>
        </p:txBody>
      </p:sp>
    </p:spTree>
    <p:extLst>
      <p:ext uri="{BB962C8B-B14F-4D97-AF65-F5344CB8AC3E}">
        <p14:creationId xmlns:p14="http://schemas.microsoft.com/office/powerpoint/2010/main" val="30113817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p:cNvSpPr>
            <a:spLocks noGrp="1" noChangeArrowheads="1"/>
          </p:cNvSpPr>
          <p:nvPr>
            <p:ph type="subTitle" idx="1"/>
          </p:nvPr>
        </p:nvSpPr>
        <p:spPr>
          <a:xfrm>
            <a:off x="2627290" y="2500312"/>
            <a:ext cx="6869135" cy="942135"/>
          </a:xfrm>
        </p:spPr>
        <p:txBody>
          <a:bodyPr>
            <a:normAutofit/>
          </a:bodyPr>
          <a:lstStyle/>
          <a:p>
            <a:pPr algn="ctr"/>
            <a:r>
              <a:rPr lang="en-US" sz="4000" b="1" dirty="0" smtClean="0">
                <a:ln w="3175" cmpd="sng">
                  <a:noFill/>
                </a:ln>
                <a:solidFill>
                  <a:schemeClr val="folHlink"/>
                </a:solidFill>
                <a:latin typeface="+mj-lt"/>
                <a:ea typeface="+mj-ea"/>
                <a:cs typeface="+mj-cs"/>
              </a:rPr>
              <a:t>Insertion Sort</a:t>
            </a:r>
          </a:p>
        </p:txBody>
      </p:sp>
    </p:spTree>
    <p:extLst>
      <p:ext uri="{BB962C8B-B14F-4D97-AF65-F5344CB8AC3E}">
        <p14:creationId xmlns:p14="http://schemas.microsoft.com/office/powerpoint/2010/main" val="10512276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1635" y="476193"/>
            <a:ext cx="8911687" cy="747490"/>
          </a:xfrm>
        </p:spPr>
        <p:txBody>
          <a:bodyPr/>
          <a:lstStyle/>
          <a:p>
            <a:r>
              <a:rPr lang="en-US" b="1" dirty="0" smtClean="0">
                <a:solidFill>
                  <a:srgbClr val="C00000"/>
                </a:solidFill>
              </a:rPr>
              <a:t>Insertion Sort</a:t>
            </a:r>
            <a:endParaRPr lang="en-US" b="1" dirty="0">
              <a:solidFill>
                <a:srgbClr val="C00000"/>
              </a:solidFill>
            </a:endParaRPr>
          </a:p>
        </p:txBody>
      </p:sp>
      <p:sp>
        <p:nvSpPr>
          <p:cNvPr id="3" name="Content Placeholder 2"/>
          <p:cNvSpPr>
            <a:spLocks noGrp="1"/>
          </p:cNvSpPr>
          <p:nvPr>
            <p:ph idx="1"/>
          </p:nvPr>
        </p:nvSpPr>
        <p:spPr>
          <a:xfrm>
            <a:off x="748825" y="1723400"/>
            <a:ext cx="10717306" cy="5013576"/>
          </a:xfrm>
        </p:spPr>
        <p:txBody>
          <a:bodyPr>
            <a:noAutofit/>
          </a:bodyPr>
          <a:lstStyle/>
          <a:p>
            <a:pPr algn="just"/>
            <a:r>
              <a:rPr lang="en-US" b="1" dirty="0">
                <a:solidFill>
                  <a:schemeClr val="tx1"/>
                </a:solidFill>
              </a:rPr>
              <a:t>Insertion sort</a:t>
            </a:r>
            <a:r>
              <a:rPr lang="en-US" dirty="0">
                <a:solidFill>
                  <a:schemeClr val="tx1"/>
                </a:solidFill>
              </a:rPr>
              <a:t> is a simple sorting algorithm that builds the final sorted array (or list) one item at a time</a:t>
            </a:r>
            <a:r>
              <a:rPr lang="en-US" dirty="0" smtClean="0">
                <a:solidFill>
                  <a:schemeClr val="tx1"/>
                </a:solidFill>
              </a:rPr>
              <a:t>.</a:t>
            </a:r>
          </a:p>
          <a:p>
            <a:pPr algn="just"/>
            <a:r>
              <a:rPr lang="en-US" dirty="0">
                <a:solidFill>
                  <a:schemeClr val="tx1"/>
                </a:solidFill>
              </a:rPr>
              <a:t>The main idea of insertion sort </a:t>
            </a:r>
            <a:r>
              <a:rPr lang="en-US" dirty="0" smtClean="0">
                <a:solidFill>
                  <a:schemeClr val="tx1"/>
                </a:solidFill>
              </a:rPr>
              <a:t>is</a:t>
            </a:r>
          </a:p>
          <a:p>
            <a:pPr lvl="1" algn="just"/>
            <a:r>
              <a:rPr lang="en-US" sz="1800" dirty="0" smtClean="0">
                <a:solidFill>
                  <a:schemeClr val="tx1"/>
                </a:solidFill>
              </a:rPr>
              <a:t>Start </a:t>
            </a:r>
            <a:r>
              <a:rPr lang="en-US" sz="1800" dirty="0">
                <a:solidFill>
                  <a:schemeClr val="tx1"/>
                </a:solidFill>
              </a:rPr>
              <a:t>by considering the first two elements of the array data. If found out of order, swap them</a:t>
            </a:r>
          </a:p>
          <a:p>
            <a:pPr lvl="1" algn="just"/>
            <a:r>
              <a:rPr lang="en-US" sz="1800" dirty="0" smtClean="0">
                <a:solidFill>
                  <a:schemeClr val="tx1"/>
                </a:solidFill>
              </a:rPr>
              <a:t>Consider </a:t>
            </a:r>
            <a:r>
              <a:rPr lang="en-US" sz="1800" dirty="0">
                <a:solidFill>
                  <a:schemeClr val="tx1"/>
                </a:solidFill>
              </a:rPr>
              <a:t>the third element; insert it into the proper position among the first three elements.</a:t>
            </a:r>
          </a:p>
          <a:p>
            <a:pPr lvl="1" algn="just"/>
            <a:r>
              <a:rPr lang="en-US" sz="1800" dirty="0" smtClean="0">
                <a:solidFill>
                  <a:schemeClr val="tx1"/>
                </a:solidFill>
              </a:rPr>
              <a:t>Consider </a:t>
            </a:r>
            <a:r>
              <a:rPr lang="en-US" sz="1800" dirty="0">
                <a:solidFill>
                  <a:schemeClr val="tx1"/>
                </a:solidFill>
              </a:rPr>
              <a:t>the fourth element; insert it into the proper position among the first four elements.</a:t>
            </a:r>
          </a:p>
          <a:p>
            <a:pPr lvl="1" algn="just"/>
            <a:r>
              <a:rPr lang="en-US" sz="1800" dirty="0" smtClean="0">
                <a:solidFill>
                  <a:schemeClr val="tx1"/>
                </a:solidFill>
              </a:rPr>
              <a:t>… …</a:t>
            </a:r>
          </a:p>
          <a:p>
            <a:pPr algn="just"/>
            <a:endParaRPr lang="en-US" dirty="0">
              <a:solidFill>
                <a:schemeClr val="tx1"/>
              </a:solidFill>
            </a:endParaRPr>
          </a:p>
          <a:p>
            <a:pPr algn="just"/>
            <a:r>
              <a:rPr lang="en-US" dirty="0">
                <a:solidFill>
                  <a:schemeClr val="tx1"/>
                </a:solidFill>
              </a:rPr>
              <a:t>Thus in this algorithm, we keep the left part of the array sorted and take element from the right and insert it in the left part at its proper place. Due to this process of insertion, it is called insertion </a:t>
            </a:r>
            <a:r>
              <a:rPr lang="en-US" dirty="0" smtClean="0">
                <a:solidFill>
                  <a:schemeClr val="tx1"/>
                </a:solidFill>
              </a:rPr>
              <a:t>sort.</a:t>
            </a:r>
          </a:p>
          <a:p>
            <a:pPr algn="just"/>
            <a:endParaRPr lang="en-US" dirty="0" smtClean="0">
              <a:solidFill>
                <a:schemeClr val="tx1"/>
              </a:solidFill>
            </a:endParaRPr>
          </a:p>
        </p:txBody>
      </p:sp>
      <p:sp>
        <p:nvSpPr>
          <p:cNvPr id="20" name="AutoShape 4" descr="http://upload.wikimedia.org/wikipedia/commons/0/0f/Insertion-sort-example-300px.gif"/>
          <p:cNvSpPr>
            <a:spLocks noChangeAspect="1" noChangeArrowheads="1"/>
          </p:cNvSpPr>
          <p:nvPr/>
        </p:nvSpPr>
        <p:spPr bwMode="auto">
          <a:xfrm>
            <a:off x="2186079" y="3276599"/>
            <a:ext cx="3945779" cy="394579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AutoShape 6" descr="http://upload.wikimedia.org/wikipedia/commons/0/0f/Insertion-sort-example-300px.gif"/>
          <p:cNvSpPr>
            <a:spLocks noChangeAspect="1" noChangeArrowheads="1"/>
          </p:cNvSpPr>
          <p:nvPr/>
        </p:nvSpPr>
        <p:spPr bwMode="auto">
          <a:xfrm>
            <a:off x="8613029" y="1845702"/>
            <a:ext cx="1623358" cy="162336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2" name="Picture 2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53677" y="225247"/>
            <a:ext cx="2938323" cy="1498153"/>
          </a:xfrm>
          <a:prstGeom prst="rect">
            <a:avLst/>
          </a:prstGeom>
        </p:spPr>
      </p:pic>
    </p:spTree>
    <p:extLst>
      <p:ext uri="{BB962C8B-B14F-4D97-AF65-F5344CB8AC3E}">
        <p14:creationId xmlns:p14="http://schemas.microsoft.com/office/powerpoint/2010/main" val="10716803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type="title"/>
          </p:nvPr>
        </p:nvSpPr>
        <p:spPr>
          <a:xfrm>
            <a:off x="3280313" y="172391"/>
            <a:ext cx="8911687" cy="1280890"/>
          </a:xfrm>
          <a:noFill/>
          <a:ln/>
          <a:effectLst>
            <a:outerShdw dist="107763" dir="2700000" algn="ctr" rotWithShape="0">
              <a:schemeClr val="bg2"/>
            </a:outerShdw>
          </a:effectLst>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t">
            <a:normAutofit/>
          </a:bodyPr>
          <a:lstStyle/>
          <a:p>
            <a:pPr algn="r"/>
            <a:r>
              <a:rPr lang="en-US" dirty="0"/>
              <a:t>The Insertion Sort Algorithm</a:t>
            </a:r>
          </a:p>
        </p:txBody>
      </p:sp>
      <p:pic>
        <p:nvPicPr>
          <p:cNvPr id="3" name="Picture 2"/>
          <p:cNvPicPr>
            <a:picLocks noChangeAspect="1"/>
          </p:cNvPicPr>
          <p:nvPr/>
        </p:nvPicPr>
        <p:blipFill>
          <a:blip r:embed="rId3"/>
          <a:stretch>
            <a:fillRect/>
          </a:stretch>
        </p:blipFill>
        <p:spPr>
          <a:xfrm>
            <a:off x="227436" y="1280890"/>
            <a:ext cx="3793235" cy="2519955"/>
          </a:xfrm>
          <a:prstGeom prst="rect">
            <a:avLst/>
          </a:prstGeom>
        </p:spPr>
      </p:pic>
      <p:sp>
        <p:nvSpPr>
          <p:cNvPr id="5" name="Rectangle 4"/>
          <p:cNvSpPr/>
          <p:nvPr/>
        </p:nvSpPr>
        <p:spPr>
          <a:xfrm>
            <a:off x="3715368" y="1727507"/>
            <a:ext cx="4905280" cy="1077218"/>
          </a:xfrm>
          <a:prstGeom prst="rect">
            <a:avLst/>
          </a:prstGeom>
        </p:spPr>
        <p:txBody>
          <a:bodyPr wrap="square">
            <a:spAutoFit/>
          </a:bodyPr>
          <a:lstStyle/>
          <a:p>
            <a:r>
              <a:rPr lang="en-US" sz="1600" dirty="0"/>
              <a:t>The sorted side starts with just the first element, which is not necessarily the smallest element</a:t>
            </a:r>
            <a:r>
              <a:rPr lang="en-US" sz="1600" dirty="0" smtClean="0"/>
              <a:t>.</a:t>
            </a:r>
          </a:p>
          <a:p>
            <a:r>
              <a:rPr lang="en-US" sz="1600" dirty="0"/>
              <a:t>The sorted side grows by taking the front element from the unsorted side</a:t>
            </a:r>
            <a:r>
              <a:rPr lang="en-US" sz="1600" dirty="0" smtClean="0"/>
              <a:t>...</a:t>
            </a:r>
            <a:endParaRPr lang="en-US" sz="1600" dirty="0"/>
          </a:p>
        </p:txBody>
      </p:sp>
      <p:pic>
        <p:nvPicPr>
          <p:cNvPr id="6" name="Picture 5"/>
          <p:cNvPicPr>
            <a:picLocks noChangeAspect="1"/>
          </p:cNvPicPr>
          <p:nvPr/>
        </p:nvPicPr>
        <p:blipFill>
          <a:blip r:embed="rId4"/>
          <a:stretch>
            <a:fillRect/>
          </a:stretch>
        </p:blipFill>
        <p:spPr>
          <a:xfrm>
            <a:off x="3688474" y="2906561"/>
            <a:ext cx="4434591" cy="3123635"/>
          </a:xfrm>
          <a:prstGeom prst="rect">
            <a:avLst/>
          </a:prstGeom>
        </p:spPr>
      </p:pic>
      <p:pic>
        <p:nvPicPr>
          <p:cNvPr id="7" name="Picture 6"/>
          <p:cNvPicPr>
            <a:picLocks noChangeAspect="1"/>
          </p:cNvPicPr>
          <p:nvPr/>
        </p:nvPicPr>
        <p:blipFill>
          <a:blip r:embed="rId5"/>
          <a:stretch>
            <a:fillRect/>
          </a:stretch>
        </p:blipFill>
        <p:spPr>
          <a:xfrm>
            <a:off x="8001000" y="3800845"/>
            <a:ext cx="4342586" cy="3057155"/>
          </a:xfrm>
          <a:prstGeom prst="rect">
            <a:avLst/>
          </a:prstGeom>
        </p:spPr>
      </p:pic>
      <p:sp>
        <p:nvSpPr>
          <p:cNvPr id="8" name="Rectangle 7"/>
          <p:cNvSpPr/>
          <p:nvPr/>
        </p:nvSpPr>
        <p:spPr>
          <a:xfrm>
            <a:off x="8069403" y="2934295"/>
            <a:ext cx="3738283" cy="830997"/>
          </a:xfrm>
          <a:prstGeom prst="rect">
            <a:avLst/>
          </a:prstGeom>
        </p:spPr>
        <p:txBody>
          <a:bodyPr wrap="square">
            <a:spAutoFit/>
          </a:bodyPr>
          <a:lstStyle/>
          <a:p>
            <a:pPr algn="just"/>
            <a:r>
              <a:rPr lang="en-US" sz="1600" dirty="0"/>
              <a:t>...and inserting it in the place that keeps the sorted side arranged from small to large.</a:t>
            </a:r>
          </a:p>
        </p:txBody>
      </p:sp>
    </p:spTree>
    <p:extLst>
      <p:ext uri="{BB962C8B-B14F-4D97-AF65-F5344CB8AC3E}">
        <p14:creationId xmlns:p14="http://schemas.microsoft.com/office/powerpoint/2010/main" val="10787053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0313" y="8987"/>
            <a:ext cx="8911687" cy="1280890"/>
          </a:xfrm>
        </p:spPr>
        <p:txBody>
          <a:bodyPr/>
          <a:lstStyle/>
          <a:p>
            <a:pPr algn="r"/>
            <a:r>
              <a:rPr lang="en-US" dirty="0"/>
              <a:t>How to Insert One Element</a:t>
            </a:r>
          </a:p>
        </p:txBody>
      </p:sp>
      <p:pic>
        <p:nvPicPr>
          <p:cNvPr id="5" name="Picture 4"/>
          <p:cNvPicPr>
            <a:picLocks noChangeAspect="1"/>
          </p:cNvPicPr>
          <p:nvPr/>
        </p:nvPicPr>
        <p:blipFill>
          <a:blip r:embed="rId2"/>
          <a:stretch>
            <a:fillRect/>
          </a:stretch>
        </p:blipFill>
        <p:spPr>
          <a:xfrm>
            <a:off x="179210" y="1327308"/>
            <a:ext cx="3762744" cy="2913579"/>
          </a:xfrm>
          <a:prstGeom prst="rect">
            <a:avLst/>
          </a:prstGeom>
        </p:spPr>
      </p:pic>
      <p:pic>
        <p:nvPicPr>
          <p:cNvPr id="8" name="Picture 7"/>
          <p:cNvPicPr>
            <a:picLocks noChangeAspect="1"/>
          </p:cNvPicPr>
          <p:nvPr/>
        </p:nvPicPr>
        <p:blipFill>
          <a:blip r:embed="rId3"/>
          <a:stretch>
            <a:fillRect/>
          </a:stretch>
        </p:blipFill>
        <p:spPr>
          <a:xfrm>
            <a:off x="3635276" y="2882747"/>
            <a:ext cx="3759344" cy="2908030"/>
          </a:xfrm>
          <a:prstGeom prst="rect">
            <a:avLst/>
          </a:prstGeom>
        </p:spPr>
      </p:pic>
      <p:sp>
        <p:nvSpPr>
          <p:cNvPr id="9" name="Rectangle 8"/>
          <p:cNvSpPr/>
          <p:nvPr/>
        </p:nvSpPr>
        <p:spPr>
          <a:xfrm>
            <a:off x="3594567" y="2314329"/>
            <a:ext cx="4097152" cy="338554"/>
          </a:xfrm>
          <a:prstGeom prst="rect">
            <a:avLst/>
          </a:prstGeom>
        </p:spPr>
        <p:txBody>
          <a:bodyPr wrap="square">
            <a:spAutoFit/>
          </a:bodyPr>
          <a:lstStyle/>
          <a:p>
            <a:r>
              <a:rPr lang="en-US" sz="1600" dirty="0"/>
              <a:t>Sometimes we are lucky twice in a row.</a:t>
            </a:r>
          </a:p>
        </p:txBody>
      </p:sp>
      <p:pic>
        <p:nvPicPr>
          <p:cNvPr id="27" name="Picture 26"/>
          <p:cNvPicPr>
            <a:picLocks noChangeAspect="1"/>
          </p:cNvPicPr>
          <p:nvPr/>
        </p:nvPicPr>
        <p:blipFill>
          <a:blip r:embed="rId4"/>
          <a:stretch>
            <a:fillRect/>
          </a:stretch>
        </p:blipFill>
        <p:spPr>
          <a:xfrm>
            <a:off x="7606943" y="3998821"/>
            <a:ext cx="4585057" cy="2859179"/>
          </a:xfrm>
          <a:prstGeom prst="rect">
            <a:avLst/>
          </a:prstGeom>
        </p:spPr>
      </p:pic>
      <p:sp>
        <p:nvSpPr>
          <p:cNvPr id="28" name="Rectangle 27"/>
          <p:cNvSpPr/>
          <p:nvPr/>
        </p:nvSpPr>
        <p:spPr>
          <a:xfrm>
            <a:off x="8999876" y="3281638"/>
            <a:ext cx="3062136" cy="584775"/>
          </a:xfrm>
          <a:prstGeom prst="rect">
            <a:avLst/>
          </a:prstGeom>
        </p:spPr>
        <p:txBody>
          <a:bodyPr wrap="square">
            <a:spAutoFit/>
          </a:bodyPr>
          <a:lstStyle/>
          <a:p>
            <a:r>
              <a:rPr lang="en-US" sz="1600" dirty="0"/>
              <a:t>Copy the new element to a separate location. </a:t>
            </a:r>
          </a:p>
        </p:txBody>
      </p:sp>
    </p:spTree>
    <p:extLst>
      <p:ext uri="{BB962C8B-B14F-4D97-AF65-F5344CB8AC3E}">
        <p14:creationId xmlns:p14="http://schemas.microsoft.com/office/powerpoint/2010/main" val="1717775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0313" y="59334"/>
            <a:ext cx="8911687" cy="1280890"/>
          </a:xfrm>
        </p:spPr>
        <p:txBody>
          <a:bodyPr/>
          <a:lstStyle/>
          <a:p>
            <a:pPr algn="r"/>
            <a:r>
              <a:rPr lang="en-US" dirty="0"/>
              <a:t>How to Insert One Element</a:t>
            </a:r>
          </a:p>
        </p:txBody>
      </p:sp>
      <p:sp>
        <p:nvSpPr>
          <p:cNvPr id="6" name="Rectangle 5"/>
          <p:cNvSpPr/>
          <p:nvPr/>
        </p:nvSpPr>
        <p:spPr>
          <a:xfrm>
            <a:off x="416859" y="1487269"/>
            <a:ext cx="4262717" cy="584775"/>
          </a:xfrm>
          <a:prstGeom prst="rect">
            <a:avLst/>
          </a:prstGeom>
        </p:spPr>
        <p:txBody>
          <a:bodyPr wrap="square">
            <a:spAutoFit/>
          </a:bodyPr>
          <a:lstStyle/>
          <a:p>
            <a:r>
              <a:rPr lang="en-US" sz="1600" dirty="0"/>
              <a:t>Shift elements in the sorted side, creating an open space for the new element.</a:t>
            </a:r>
          </a:p>
        </p:txBody>
      </p:sp>
      <p:pic>
        <p:nvPicPr>
          <p:cNvPr id="8" name="Picture 7"/>
          <p:cNvPicPr>
            <a:picLocks noChangeAspect="1"/>
          </p:cNvPicPr>
          <p:nvPr/>
        </p:nvPicPr>
        <p:blipFill>
          <a:blip r:embed="rId2"/>
          <a:stretch>
            <a:fillRect/>
          </a:stretch>
        </p:blipFill>
        <p:spPr>
          <a:xfrm>
            <a:off x="268944" y="2219089"/>
            <a:ext cx="4831856" cy="2991362"/>
          </a:xfrm>
          <a:prstGeom prst="rect">
            <a:avLst/>
          </a:prstGeom>
        </p:spPr>
      </p:pic>
      <p:pic>
        <p:nvPicPr>
          <p:cNvPr id="9" name="Picture 8"/>
          <p:cNvPicPr>
            <a:picLocks noChangeAspect="1"/>
          </p:cNvPicPr>
          <p:nvPr/>
        </p:nvPicPr>
        <p:blipFill>
          <a:blip r:embed="rId3"/>
          <a:stretch>
            <a:fillRect/>
          </a:stretch>
        </p:blipFill>
        <p:spPr>
          <a:xfrm>
            <a:off x="4257013" y="2950909"/>
            <a:ext cx="4349106" cy="2775829"/>
          </a:xfrm>
          <a:prstGeom prst="rect">
            <a:avLst/>
          </a:prstGeom>
        </p:spPr>
      </p:pic>
      <p:pic>
        <p:nvPicPr>
          <p:cNvPr id="10" name="Picture 9"/>
          <p:cNvPicPr>
            <a:picLocks noChangeAspect="1"/>
          </p:cNvPicPr>
          <p:nvPr/>
        </p:nvPicPr>
        <p:blipFill>
          <a:blip r:embed="rId4"/>
          <a:stretch>
            <a:fillRect/>
          </a:stretch>
        </p:blipFill>
        <p:spPr>
          <a:xfrm>
            <a:off x="7987552" y="3714770"/>
            <a:ext cx="4499059" cy="3044770"/>
          </a:xfrm>
          <a:prstGeom prst="rect">
            <a:avLst/>
          </a:prstGeom>
        </p:spPr>
      </p:pic>
      <p:sp>
        <p:nvSpPr>
          <p:cNvPr id="11" name="Rectangle 10"/>
          <p:cNvSpPr/>
          <p:nvPr/>
        </p:nvSpPr>
        <p:spPr>
          <a:xfrm>
            <a:off x="8928848" y="3376216"/>
            <a:ext cx="2977097" cy="338554"/>
          </a:xfrm>
          <a:prstGeom prst="rect">
            <a:avLst/>
          </a:prstGeom>
        </p:spPr>
        <p:txBody>
          <a:bodyPr wrap="none">
            <a:spAutoFit/>
          </a:bodyPr>
          <a:lstStyle/>
          <a:p>
            <a:r>
              <a:rPr lang="en-US" sz="1600" dirty="0"/>
              <a:t>Continue shifting elements...</a:t>
            </a:r>
          </a:p>
        </p:txBody>
      </p:sp>
    </p:spTree>
    <p:extLst>
      <p:ext uri="{BB962C8B-B14F-4D97-AF65-F5344CB8AC3E}">
        <p14:creationId xmlns:p14="http://schemas.microsoft.com/office/powerpoint/2010/main" val="31723524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03549" y="1796172"/>
            <a:ext cx="4631579" cy="2883406"/>
          </a:xfrm>
          <a:prstGeom prst="rect">
            <a:avLst/>
          </a:prstGeom>
        </p:spPr>
      </p:pic>
      <p:sp>
        <p:nvSpPr>
          <p:cNvPr id="6" name="Rectangle 5"/>
          <p:cNvSpPr/>
          <p:nvPr/>
        </p:nvSpPr>
        <p:spPr>
          <a:xfrm>
            <a:off x="406698" y="1357954"/>
            <a:ext cx="2977097" cy="338554"/>
          </a:xfrm>
          <a:prstGeom prst="rect">
            <a:avLst/>
          </a:prstGeom>
        </p:spPr>
        <p:txBody>
          <a:bodyPr wrap="none">
            <a:spAutoFit/>
          </a:bodyPr>
          <a:lstStyle/>
          <a:p>
            <a:r>
              <a:rPr lang="en-US" sz="1600" dirty="0"/>
              <a:t>Continue shifting elements...</a:t>
            </a:r>
          </a:p>
        </p:txBody>
      </p:sp>
      <p:pic>
        <p:nvPicPr>
          <p:cNvPr id="7" name="Picture 6"/>
          <p:cNvPicPr>
            <a:picLocks noChangeAspect="1"/>
          </p:cNvPicPr>
          <p:nvPr/>
        </p:nvPicPr>
        <p:blipFill>
          <a:blip r:embed="rId3"/>
          <a:stretch>
            <a:fillRect/>
          </a:stretch>
        </p:blipFill>
        <p:spPr>
          <a:xfrm>
            <a:off x="4002325" y="2827740"/>
            <a:ext cx="4227276" cy="2964088"/>
          </a:xfrm>
          <a:prstGeom prst="rect">
            <a:avLst/>
          </a:prstGeom>
        </p:spPr>
      </p:pic>
      <p:sp>
        <p:nvSpPr>
          <p:cNvPr id="8" name="Rectangle 7"/>
          <p:cNvSpPr/>
          <p:nvPr/>
        </p:nvSpPr>
        <p:spPr>
          <a:xfrm>
            <a:off x="4569030" y="2242965"/>
            <a:ext cx="3324394" cy="584775"/>
          </a:xfrm>
          <a:prstGeom prst="rect">
            <a:avLst/>
          </a:prstGeom>
        </p:spPr>
        <p:txBody>
          <a:bodyPr wrap="square">
            <a:spAutoFit/>
          </a:bodyPr>
          <a:lstStyle/>
          <a:p>
            <a:r>
              <a:rPr lang="en-US" sz="1600" dirty="0"/>
              <a:t>...until you reach the location for the new element.</a:t>
            </a:r>
          </a:p>
        </p:txBody>
      </p:sp>
      <p:pic>
        <p:nvPicPr>
          <p:cNvPr id="9" name="Picture 8"/>
          <p:cNvPicPr>
            <a:picLocks noChangeAspect="1"/>
          </p:cNvPicPr>
          <p:nvPr/>
        </p:nvPicPr>
        <p:blipFill>
          <a:blip r:embed="rId4"/>
          <a:stretch>
            <a:fillRect/>
          </a:stretch>
        </p:blipFill>
        <p:spPr>
          <a:xfrm>
            <a:off x="7438768" y="3867376"/>
            <a:ext cx="4753232" cy="2990624"/>
          </a:xfrm>
          <a:prstGeom prst="rect">
            <a:avLst/>
          </a:prstGeom>
        </p:spPr>
      </p:pic>
      <p:sp>
        <p:nvSpPr>
          <p:cNvPr id="10" name="Rectangle 9"/>
          <p:cNvSpPr/>
          <p:nvPr/>
        </p:nvSpPr>
        <p:spPr>
          <a:xfrm>
            <a:off x="8007707" y="3237875"/>
            <a:ext cx="4020670" cy="584775"/>
          </a:xfrm>
          <a:prstGeom prst="rect">
            <a:avLst/>
          </a:prstGeom>
        </p:spPr>
        <p:txBody>
          <a:bodyPr wrap="square">
            <a:spAutoFit/>
          </a:bodyPr>
          <a:lstStyle/>
          <a:p>
            <a:r>
              <a:rPr lang="en-US" sz="1600" dirty="0"/>
              <a:t>Copy the new element back into the array, at the correct location.</a:t>
            </a:r>
          </a:p>
        </p:txBody>
      </p:sp>
      <p:sp>
        <p:nvSpPr>
          <p:cNvPr id="11" name="Title 1"/>
          <p:cNvSpPr>
            <a:spLocks noGrp="1"/>
          </p:cNvSpPr>
          <p:nvPr>
            <p:ph type="title"/>
          </p:nvPr>
        </p:nvSpPr>
        <p:spPr>
          <a:xfrm>
            <a:off x="3280313" y="59334"/>
            <a:ext cx="8911687" cy="1280890"/>
          </a:xfrm>
        </p:spPr>
        <p:txBody>
          <a:bodyPr/>
          <a:lstStyle/>
          <a:p>
            <a:pPr algn="r"/>
            <a:r>
              <a:rPr lang="en-US" dirty="0"/>
              <a:t>How to Insert One Element</a:t>
            </a:r>
          </a:p>
        </p:txBody>
      </p:sp>
    </p:spTree>
    <p:extLst>
      <p:ext uri="{BB962C8B-B14F-4D97-AF65-F5344CB8AC3E}">
        <p14:creationId xmlns:p14="http://schemas.microsoft.com/office/powerpoint/2010/main" val="21261762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686271" y="2057376"/>
            <a:ext cx="3853918" cy="3106295"/>
          </a:xfrm>
          <a:prstGeom prst="rect">
            <a:avLst/>
          </a:prstGeom>
        </p:spPr>
      </p:pic>
      <p:sp>
        <p:nvSpPr>
          <p:cNvPr id="6" name="Rectangle 5"/>
          <p:cNvSpPr/>
          <p:nvPr/>
        </p:nvSpPr>
        <p:spPr>
          <a:xfrm>
            <a:off x="1862871" y="1445683"/>
            <a:ext cx="3500717" cy="584775"/>
          </a:xfrm>
          <a:prstGeom prst="rect">
            <a:avLst/>
          </a:prstGeom>
        </p:spPr>
        <p:txBody>
          <a:bodyPr wrap="square">
            <a:spAutoFit/>
          </a:bodyPr>
          <a:lstStyle/>
          <a:p>
            <a:r>
              <a:rPr lang="en-US" sz="1600" dirty="0"/>
              <a:t>The last element must also be inserted. Start by copying it...</a:t>
            </a:r>
          </a:p>
        </p:txBody>
      </p:sp>
      <p:pic>
        <p:nvPicPr>
          <p:cNvPr id="8" name="Picture 7"/>
          <p:cNvPicPr>
            <a:picLocks noChangeAspect="1"/>
          </p:cNvPicPr>
          <p:nvPr/>
        </p:nvPicPr>
        <p:blipFill>
          <a:blip r:embed="rId3"/>
          <a:stretch>
            <a:fillRect/>
          </a:stretch>
        </p:blipFill>
        <p:spPr>
          <a:xfrm>
            <a:off x="7516906" y="2474092"/>
            <a:ext cx="3893447" cy="2689579"/>
          </a:xfrm>
          <a:prstGeom prst="rect">
            <a:avLst/>
          </a:prstGeom>
        </p:spPr>
      </p:pic>
      <p:sp>
        <p:nvSpPr>
          <p:cNvPr id="9" name="Rectangle 8"/>
          <p:cNvSpPr/>
          <p:nvPr/>
        </p:nvSpPr>
        <p:spPr>
          <a:xfrm>
            <a:off x="8527865" y="2030458"/>
            <a:ext cx="1617751" cy="369332"/>
          </a:xfrm>
          <a:prstGeom prst="rect">
            <a:avLst/>
          </a:prstGeom>
        </p:spPr>
        <p:txBody>
          <a:bodyPr wrap="none">
            <a:spAutoFit/>
          </a:bodyPr>
          <a:lstStyle/>
          <a:p>
            <a:r>
              <a:rPr lang="en-US" dirty="0"/>
              <a:t>Sorted Result</a:t>
            </a:r>
          </a:p>
        </p:txBody>
      </p:sp>
      <p:sp>
        <p:nvSpPr>
          <p:cNvPr id="10" name="Title 1"/>
          <p:cNvSpPr>
            <a:spLocks noGrp="1"/>
          </p:cNvSpPr>
          <p:nvPr>
            <p:ph type="title"/>
          </p:nvPr>
        </p:nvSpPr>
        <p:spPr>
          <a:xfrm>
            <a:off x="3280313" y="59334"/>
            <a:ext cx="8911687" cy="1280890"/>
          </a:xfrm>
        </p:spPr>
        <p:txBody>
          <a:bodyPr/>
          <a:lstStyle/>
          <a:p>
            <a:pPr algn="r"/>
            <a:r>
              <a:rPr lang="en-US" dirty="0"/>
              <a:t>How to Insert One Element</a:t>
            </a:r>
          </a:p>
        </p:txBody>
      </p:sp>
    </p:spTree>
    <p:extLst>
      <p:ext uri="{BB962C8B-B14F-4D97-AF65-F5344CB8AC3E}">
        <p14:creationId xmlns:p14="http://schemas.microsoft.com/office/powerpoint/2010/main" val="38191129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1635" y="476193"/>
            <a:ext cx="8911687" cy="747490"/>
          </a:xfrm>
        </p:spPr>
        <p:txBody>
          <a:bodyPr/>
          <a:lstStyle/>
          <a:p>
            <a:r>
              <a:rPr lang="en-US" b="1" dirty="0" smtClean="0">
                <a:solidFill>
                  <a:srgbClr val="C00000"/>
                </a:solidFill>
              </a:rPr>
              <a:t>Insertion Sort</a:t>
            </a:r>
            <a:endParaRPr lang="en-US" b="1" dirty="0">
              <a:solidFill>
                <a:srgbClr val="C00000"/>
              </a:solidFill>
            </a:endParaRPr>
          </a:p>
        </p:txBody>
      </p:sp>
      <p:pic>
        <p:nvPicPr>
          <p:cNvPr id="16" name="Picture 15"/>
          <p:cNvPicPr>
            <a:picLocks noChangeAspect="1"/>
          </p:cNvPicPr>
          <p:nvPr/>
        </p:nvPicPr>
        <p:blipFill>
          <a:blip r:embed="rId2"/>
          <a:stretch>
            <a:fillRect/>
          </a:stretch>
        </p:blipFill>
        <p:spPr>
          <a:xfrm>
            <a:off x="1290918" y="1223683"/>
            <a:ext cx="10044953" cy="5392270"/>
          </a:xfrm>
          <a:prstGeom prst="rect">
            <a:avLst/>
          </a:prstGeom>
        </p:spPr>
      </p:pic>
    </p:spTree>
    <p:extLst>
      <p:ext uri="{BB962C8B-B14F-4D97-AF65-F5344CB8AC3E}">
        <p14:creationId xmlns:p14="http://schemas.microsoft.com/office/powerpoint/2010/main" val="207282680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Pseudo code of Insertion Sort</a:t>
            </a:r>
            <a:endParaRPr lang="en-US" dirty="0"/>
          </a:p>
        </p:txBody>
      </p:sp>
      <p:sp>
        <p:nvSpPr>
          <p:cNvPr id="3" name="Content Placeholder 2"/>
          <p:cNvSpPr>
            <a:spLocks noGrp="1"/>
          </p:cNvSpPr>
          <p:nvPr>
            <p:ph idx="1"/>
          </p:nvPr>
        </p:nvSpPr>
        <p:spPr>
          <a:xfrm>
            <a:off x="2218764" y="1905000"/>
            <a:ext cx="9285847" cy="4495800"/>
          </a:xfrm>
        </p:spPr>
        <p:txBody>
          <a:bodyPr>
            <a:noAutofit/>
          </a:bodyPr>
          <a:lstStyle/>
          <a:p>
            <a:r>
              <a:rPr lang="en-US" sz="2000" dirty="0">
                <a:solidFill>
                  <a:schemeClr val="tx1"/>
                </a:solidFill>
              </a:rPr>
              <a:t>INSERTION-SORT (A</a:t>
            </a:r>
            <a:r>
              <a:rPr lang="en-US" sz="2000" dirty="0" smtClean="0">
                <a:solidFill>
                  <a:schemeClr val="tx1"/>
                </a:solidFill>
              </a:rPr>
              <a:t>)</a:t>
            </a:r>
          </a:p>
          <a:p>
            <a:r>
              <a:rPr lang="en-US" sz="2000" dirty="0">
                <a:solidFill>
                  <a:schemeClr val="tx1"/>
                </a:solidFill>
              </a:rPr>
              <a:t>n</a:t>
            </a:r>
            <a:r>
              <a:rPr lang="en-US" sz="2000" dirty="0" smtClean="0">
                <a:solidFill>
                  <a:schemeClr val="tx1"/>
                </a:solidFill>
              </a:rPr>
              <a:t> ← </a:t>
            </a:r>
            <a:r>
              <a:rPr lang="en-US" sz="2000">
                <a:solidFill>
                  <a:schemeClr val="tx1"/>
                </a:solidFill>
              </a:rPr>
              <a:t>length[A</a:t>
            </a:r>
            <a:r>
              <a:rPr lang="en-US" sz="2000" smtClean="0">
                <a:solidFill>
                  <a:schemeClr val="tx1"/>
                </a:solidFill>
              </a:rPr>
              <a:t>]</a:t>
            </a:r>
            <a:endParaRPr lang="en-US" sz="2000" dirty="0">
              <a:solidFill>
                <a:schemeClr val="tx1"/>
              </a:solidFill>
            </a:endParaRPr>
          </a:p>
          <a:p>
            <a:r>
              <a:rPr lang="en-US" sz="2000" b="1" dirty="0">
                <a:solidFill>
                  <a:schemeClr val="tx1"/>
                </a:solidFill>
              </a:rPr>
              <a:t>1</a:t>
            </a:r>
            <a:r>
              <a:rPr lang="en-US" sz="2000" dirty="0">
                <a:solidFill>
                  <a:schemeClr val="tx1"/>
                </a:solidFill>
              </a:rPr>
              <a:t>  for </a:t>
            </a:r>
            <a:r>
              <a:rPr lang="en-US" sz="2000" dirty="0" err="1" smtClean="0">
                <a:solidFill>
                  <a:schemeClr val="tx1"/>
                </a:solidFill>
              </a:rPr>
              <a:t>i</a:t>
            </a:r>
            <a:r>
              <a:rPr lang="en-US" sz="2000" dirty="0" smtClean="0">
                <a:solidFill>
                  <a:schemeClr val="tx1"/>
                </a:solidFill>
              </a:rPr>
              <a:t> ← 1 </a:t>
            </a:r>
            <a:r>
              <a:rPr lang="en-US" sz="2000" dirty="0">
                <a:solidFill>
                  <a:schemeClr val="tx1"/>
                </a:solidFill>
              </a:rPr>
              <a:t>to </a:t>
            </a:r>
            <a:r>
              <a:rPr lang="en-US" sz="2000" dirty="0" smtClean="0">
                <a:solidFill>
                  <a:schemeClr val="tx1"/>
                </a:solidFill>
              </a:rPr>
              <a:t>n -1</a:t>
            </a:r>
            <a:endParaRPr lang="en-US" sz="2000" dirty="0">
              <a:solidFill>
                <a:schemeClr val="tx1"/>
              </a:solidFill>
            </a:endParaRPr>
          </a:p>
          <a:p>
            <a:r>
              <a:rPr lang="en-US" sz="2000" b="1" dirty="0">
                <a:solidFill>
                  <a:schemeClr val="tx1"/>
                </a:solidFill>
              </a:rPr>
              <a:t>2</a:t>
            </a:r>
            <a:r>
              <a:rPr lang="en-US" sz="2000" dirty="0">
                <a:solidFill>
                  <a:schemeClr val="tx1"/>
                </a:solidFill>
              </a:rPr>
              <a:t>       do key ← </a:t>
            </a:r>
            <a:r>
              <a:rPr lang="en-US" sz="2000" dirty="0" smtClean="0">
                <a:solidFill>
                  <a:schemeClr val="tx1"/>
                </a:solidFill>
              </a:rPr>
              <a:t> A[</a:t>
            </a:r>
            <a:r>
              <a:rPr lang="en-US" sz="2000" dirty="0" err="1" smtClean="0">
                <a:solidFill>
                  <a:schemeClr val="tx1"/>
                </a:solidFill>
              </a:rPr>
              <a:t>i</a:t>
            </a:r>
            <a:r>
              <a:rPr lang="en-US" sz="2000" dirty="0" smtClean="0">
                <a:solidFill>
                  <a:schemeClr val="tx1"/>
                </a:solidFill>
              </a:rPr>
              <a:t>]</a:t>
            </a:r>
            <a:endParaRPr lang="en-US" sz="2000" dirty="0">
              <a:solidFill>
                <a:schemeClr val="tx1"/>
              </a:solidFill>
            </a:endParaRPr>
          </a:p>
          <a:p>
            <a:r>
              <a:rPr lang="en-US" sz="2000" b="1" dirty="0">
                <a:solidFill>
                  <a:schemeClr val="tx1"/>
                </a:solidFill>
              </a:rPr>
              <a:t>3</a:t>
            </a:r>
            <a:r>
              <a:rPr lang="en-US" sz="2000" dirty="0">
                <a:solidFill>
                  <a:schemeClr val="tx1"/>
                </a:solidFill>
              </a:rPr>
              <a:t>         Insert </a:t>
            </a:r>
            <a:r>
              <a:rPr lang="en-US" sz="2000" dirty="0" smtClean="0">
                <a:solidFill>
                  <a:schemeClr val="tx1"/>
                </a:solidFill>
              </a:rPr>
              <a:t>A[</a:t>
            </a:r>
            <a:r>
              <a:rPr lang="en-US" sz="2000" dirty="0" err="1" smtClean="0">
                <a:solidFill>
                  <a:schemeClr val="tx1"/>
                </a:solidFill>
              </a:rPr>
              <a:t>i</a:t>
            </a:r>
            <a:r>
              <a:rPr lang="en-US" sz="2000" dirty="0" smtClean="0">
                <a:solidFill>
                  <a:schemeClr val="tx1"/>
                </a:solidFill>
              </a:rPr>
              <a:t>] </a:t>
            </a:r>
            <a:r>
              <a:rPr lang="en-US" sz="2000" dirty="0">
                <a:solidFill>
                  <a:schemeClr val="tx1"/>
                </a:solidFill>
              </a:rPr>
              <a:t>into the sorted sequence A[1 . . </a:t>
            </a:r>
            <a:r>
              <a:rPr lang="en-US" sz="2000" dirty="0" err="1" smtClean="0">
                <a:solidFill>
                  <a:schemeClr val="tx1"/>
                </a:solidFill>
              </a:rPr>
              <a:t>i</a:t>
            </a:r>
            <a:r>
              <a:rPr lang="en-US" sz="2000" dirty="0" smtClean="0">
                <a:solidFill>
                  <a:schemeClr val="tx1"/>
                </a:solidFill>
              </a:rPr>
              <a:t> </a:t>
            </a:r>
            <a:r>
              <a:rPr lang="en-US" sz="2000" dirty="0">
                <a:solidFill>
                  <a:schemeClr val="tx1"/>
                </a:solidFill>
              </a:rPr>
              <a:t>- 1</a:t>
            </a:r>
            <a:r>
              <a:rPr lang="en-US" sz="2000" dirty="0" smtClean="0">
                <a:solidFill>
                  <a:schemeClr val="tx1"/>
                </a:solidFill>
              </a:rPr>
              <a:t>]</a:t>
            </a:r>
            <a:endParaRPr lang="en-US" sz="2000" dirty="0">
              <a:solidFill>
                <a:schemeClr val="tx1"/>
              </a:solidFill>
            </a:endParaRPr>
          </a:p>
          <a:p>
            <a:r>
              <a:rPr lang="en-US" sz="2000" b="1" dirty="0">
                <a:solidFill>
                  <a:schemeClr val="tx1"/>
                </a:solidFill>
              </a:rPr>
              <a:t>4</a:t>
            </a:r>
            <a:r>
              <a:rPr lang="en-US" sz="2000" dirty="0">
                <a:solidFill>
                  <a:schemeClr val="tx1"/>
                </a:solidFill>
              </a:rPr>
              <a:t>        </a:t>
            </a:r>
            <a:r>
              <a:rPr lang="en-US" sz="2000" dirty="0" smtClean="0">
                <a:solidFill>
                  <a:schemeClr val="tx1"/>
                </a:solidFill>
              </a:rPr>
              <a:t> </a:t>
            </a:r>
            <a:r>
              <a:rPr lang="en-US" sz="2000" dirty="0">
                <a:solidFill>
                  <a:schemeClr val="tx1"/>
                </a:solidFill>
              </a:rPr>
              <a:t>j</a:t>
            </a:r>
            <a:r>
              <a:rPr lang="en-US" sz="2000" dirty="0" smtClean="0">
                <a:solidFill>
                  <a:schemeClr val="tx1"/>
                </a:solidFill>
              </a:rPr>
              <a:t> </a:t>
            </a:r>
            <a:r>
              <a:rPr lang="en-US" sz="2000" dirty="0">
                <a:solidFill>
                  <a:schemeClr val="tx1"/>
                </a:solidFill>
              </a:rPr>
              <a:t>←</a:t>
            </a:r>
            <a:r>
              <a:rPr lang="en-US" sz="2000" dirty="0" smtClean="0">
                <a:solidFill>
                  <a:schemeClr val="tx1"/>
                </a:solidFill>
              </a:rPr>
              <a:t> i </a:t>
            </a:r>
            <a:r>
              <a:rPr lang="en-US" sz="2000" dirty="0">
                <a:solidFill>
                  <a:schemeClr val="tx1"/>
                </a:solidFill>
              </a:rPr>
              <a:t>- 1</a:t>
            </a:r>
          </a:p>
          <a:p>
            <a:r>
              <a:rPr lang="en-US" sz="2000" b="1" dirty="0">
                <a:solidFill>
                  <a:schemeClr val="tx1"/>
                </a:solidFill>
              </a:rPr>
              <a:t>5</a:t>
            </a:r>
            <a:r>
              <a:rPr lang="en-US" sz="2000" dirty="0">
                <a:solidFill>
                  <a:schemeClr val="tx1"/>
                </a:solidFill>
              </a:rPr>
              <a:t>        while j</a:t>
            </a:r>
            <a:r>
              <a:rPr lang="en-US" sz="2000" dirty="0" smtClean="0">
                <a:solidFill>
                  <a:schemeClr val="tx1"/>
                </a:solidFill>
              </a:rPr>
              <a:t> &gt;= </a:t>
            </a:r>
            <a:r>
              <a:rPr lang="en-US" sz="2000" dirty="0">
                <a:solidFill>
                  <a:schemeClr val="tx1"/>
                </a:solidFill>
              </a:rPr>
              <a:t>0 and </a:t>
            </a:r>
            <a:r>
              <a:rPr lang="en-US" sz="2000" dirty="0" smtClean="0">
                <a:solidFill>
                  <a:schemeClr val="tx1"/>
                </a:solidFill>
              </a:rPr>
              <a:t>A[j] </a:t>
            </a:r>
            <a:r>
              <a:rPr lang="en-US" sz="2000" dirty="0">
                <a:solidFill>
                  <a:schemeClr val="tx1"/>
                </a:solidFill>
              </a:rPr>
              <a:t>&gt; key</a:t>
            </a:r>
          </a:p>
          <a:p>
            <a:r>
              <a:rPr lang="en-US" sz="2000" b="1" dirty="0">
                <a:solidFill>
                  <a:schemeClr val="tx1"/>
                </a:solidFill>
              </a:rPr>
              <a:t>6</a:t>
            </a:r>
            <a:r>
              <a:rPr lang="en-US" sz="2000" dirty="0">
                <a:solidFill>
                  <a:schemeClr val="tx1"/>
                </a:solidFill>
              </a:rPr>
              <a:t>           do </a:t>
            </a:r>
            <a:r>
              <a:rPr lang="en-US" sz="2000" dirty="0" smtClean="0">
                <a:solidFill>
                  <a:schemeClr val="tx1"/>
                </a:solidFill>
              </a:rPr>
              <a:t>A[j </a:t>
            </a:r>
            <a:r>
              <a:rPr lang="en-US" sz="2000" dirty="0">
                <a:solidFill>
                  <a:schemeClr val="tx1"/>
                </a:solidFill>
              </a:rPr>
              <a:t>+ 1] ←</a:t>
            </a:r>
            <a:r>
              <a:rPr lang="en-US" sz="2000" dirty="0" smtClean="0">
                <a:solidFill>
                  <a:schemeClr val="tx1"/>
                </a:solidFill>
              </a:rPr>
              <a:t> A[j]</a:t>
            </a:r>
            <a:endParaRPr lang="en-US" sz="2000" dirty="0">
              <a:solidFill>
                <a:schemeClr val="tx1"/>
              </a:solidFill>
            </a:endParaRPr>
          </a:p>
          <a:p>
            <a:r>
              <a:rPr lang="en-US" sz="2000" b="1" dirty="0">
                <a:solidFill>
                  <a:schemeClr val="tx1"/>
                </a:solidFill>
              </a:rPr>
              <a:t>7</a:t>
            </a:r>
            <a:r>
              <a:rPr lang="en-US" sz="2000" dirty="0">
                <a:solidFill>
                  <a:schemeClr val="tx1"/>
                </a:solidFill>
              </a:rPr>
              <a:t>              </a:t>
            </a:r>
            <a:r>
              <a:rPr lang="en-US" sz="2000" dirty="0" smtClean="0">
                <a:solidFill>
                  <a:schemeClr val="tx1"/>
                </a:solidFill>
              </a:rPr>
              <a:t>j </a:t>
            </a:r>
            <a:r>
              <a:rPr lang="en-US" sz="2000" dirty="0">
                <a:solidFill>
                  <a:schemeClr val="tx1"/>
                </a:solidFill>
              </a:rPr>
              <a:t>←</a:t>
            </a:r>
            <a:r>
              <a:rPr lang="en-US" sz="2000" dirty="0" smtClean="0">
                <a:solidFill>
                  <a:schemeClr val="tx1"/>
                </a:solidFill>
              </a:rPr>
              <a:t> j </a:t>
            </a:r>
            <a:r>
              <a:rPr lang="en-US" sz="2000" dirty="0">
                <a:solidFill>
                  <a:schemeClr val="tx1"/>
                </a:solidFill>
              </a:rPr>
              <a:t>- 1</a:t>
            </a:r>
          </a:p>
          <a:p>
            <a:r>
              <a:rPr lang="en-US" sz="2000" b="1" dirty="0">
                <a:solidFill>
                  <a:schemeClr val="tx1"/>
                </a:solidFill>
              </a:rPr>
              <a:t>8</a:t>
            </a:r>
            <a:r>
              <a:rPr lang="en-US" sz="2000" dirty="0">
                <a:solidFill>
                  <a:schemeClr val="tx1"/>
                </a:solidFill>
              </a:rPr>
              <a:t>        </a:t>
            </a:r>
            <a:r>
              <a:rPr lang="en-US" sz="2000" dirty="0" smtClean="0">
                <a:solidFill>
                  <a:schemeClr val="tx1"/>
                </a:solidFill>
              </a:rPr>
              <a:t>A[j </a:t>
            </a:r>
            <a:r>
              <a:rPr lang="en-US" sz="2000" dirty="0">
                <a:solidFill>
                  <a:schemeClr val="tx1"/>
                </a:solidFill>
              </a:rPr>
              <a:t>+ 1] ←</a:t>
            </a:r>
            <a:r>
              <a:rPr lang="en-US" sz="2000" dirty="0" smtClean="0">
                <a:solidFill>
                  <a:schemeClr val="tx1"/>
                </a:solidFill>
              </a:rPr>
              <a:t> </a:t>
            </a:r>
            <a:r>
              <a:rPr lang="en-US" sz="2000" dirty="0">
                <a:solidFill>
                  <a:schemeClr val="tx1"/>
                </a:solidFill>
              </a:rPr>
              <a:t>key</a:t>
            </a:r>
          </a:p>
        </p:txBody>
      </p:sp>
    </p:spTree>
    <p:extLst>
      <p:ext uri="{BB962C8B-B14F-4D97-AF65-F5344CB8AC3E}">
        <p14:creationId xmlns:p14="http://schemas.microsoft.com/office/powerpoint/2010/main" val="9963870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Analysis of Insertion Sort</a:t>
            </a:r>
            <a:endParaRPr lang="en-US" dirty="0"/>
          </a:p>
        </p:txBody>
      </p:sp>
      <p:sp>
        <p:nvSpPr>
          <p:cNvPr id="3" name="Content Placeholder 2"/>
          <p:cNvSpPr>
            <a:spLocks noGrp="1"/>
          </p:cNvSpPr>
          <p:nvPr>
            <p:ph idx="1"/>
          </p:nvPr>
        </p:nvSpPr>
        <p:spPr>
          <a:xfrm>
            <a:off x="1425388" y="1905000"/>
            <a:ext cx="9843247" cy="3545541"/>
          </a:xfrm>
        </p:spPr>
        <p:txBody>
          <a:bodyPr>
            <a:normAutofit/>
          </a:bodyPr>
          <a:lstStyle/>
          <a:p>
            <a:pPr algn="just"/>
            <a:r>
              <a:rPr lang="en-US" dirty="0"/>
              <a:t>Insertion sort is one of the fastest algorithms for sorting very small arrays.</a:t>
            </a:r>
          </a:p>
          <a:p>
            <a:pPr algn="just"/>
            <a:r>
              <a:rPr lang="en-US" dirty="0" smtClean="0"/>
              <a:t>The </a:t>
            </a:r>
            <a:r>
              <a:rPr lang="en-US" dirty="0"/>
              <a:t>best case input is an array that is already sorted. </a:t>
            </a:r>
            <a:endParaRPr lang="en-US" dirty="0" smtClean="0"/>
          </a:p>
          <a:p>
            <a:pPr lvl="1" algn="just"/>
            <a:r>
              <a:rPr lang="en-US" sz="1800" dirty="0" smtClean="0"/>
              <a:t>In </a:t>
            </a:r>
            <a:r>
              <a:rPr lang="en-US" sz="1800" dirty="0"/>
              <a:t>this case insertion sort has a linear running time (i.e., Θ(n)). </a:t>
            </a:r>
            <a:endParaRPr lang="en-US" sz="1800" dirty="0" smtClean="0"/>
          </a:p>
          <a:p>
            <a:pPr lvl="1" algn="just"/>
            <a:r>
              <a:rPr lang="en-US" sz="1800" dirty="0" smtClean="0"/>
              <a:t>During </a:t>
            </a:r>
            <a:r>
              <a:rPr lang="en-US" sz="1800" dirty="0"/>
              <a:t>each iteration, the first remaining element of the input is only compared with the right-most element of the sorted subsection of the array</a:t>
            </a:r>
            <a:r>
              <a:rPr lang="en-US" sz="1800" dirty="0" smtClean="0"/>
              <a:t>.</a:t>
            </a:r>
          </a:p>
          <a:p>
            <a:pPr algn="just"/>
            <a:r>
              <a:rPr lang="en-US" dirty="0"/>
              <a:t>The worst case input is an array sorted in reverse order. </a:t>
            </a:r>
            <a:endParaRPr lang="en-US" dirty="0" smtClean="0"/>
          </a:p>
          <a:p>
            <a:pPr lvl="1" algn="just"/>
            <a:r>
              <a:rPr lang="en-US" sz="1800" dirty="0" smtClean="0"/>
              <a:t>In </a:t>
            </a:r>
            <a:r>
              <a:rPr lang="en-US" sz="1800" dirty="0"/>
              <a:t>this case every iteration of the inner loop will scan and shift the entire sorted subsection of the array before inserting the next element. </a:t>
            </a:r>
            <a:endParaRPr lang="en-US" sz="1800" dirty="0" smtClean="0"/>
          </a:p>
          <a:p>
            <a:pPr lvl="1" algn="just"/>
            <a:r>
              <a:rPr lang="en-US" sz="1800" dirty="0" smtClean="0"/>
              <a:t>For </a:t>
            </a:r>
            <a:r>
              <a:rPr lang="en-US" sz="1800" dirty="0"/>
              <a:t>this case insertion sort has a quadratic running time (i.e., O(n2</a:t>
            </a:r>
            <a:r>
              <a:rPr lang="en-US" sz="1800" dirty="0" smtClean="0"/>
              <a:t>)).</a:t>
            </a:r>
          </a:p>
        </p:txBody>
      </p:sp>
    </p:spTree>
    <p:extLst>
      <p:ext uri="{BB962C8B-B14F-4D97-AF65-F5344CB8AC3E}">
        <p14:creationId xmlns:p14="http://schemas.microsoft.com/office/powerpoint/2010/main" val="234201629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Analysis of Insertion Sort</a:t>
            </a:r>
            <a:endParaRPr lang="en-US" dirty="0"/>
          </a:p>
        </p:txBody>
      </p:sp>
      <p:sp>
        <p:nvSpPr>
          <p:cNvPr id="3" name="Content Placeholder 2"/>
          <p:cNvSpPr>
            <a:spLocks noGrp="1"/>
          </p:cNvSpPr>
          <p:nvPr>
            <p:ph idx="1"/>
          </p:nvPr>
        </p:nvSpPr>
        <p:spPr>
          <a:xfrm>
            <a:off x="712694" y="1528483"/>
            <a:ext cx="10791918" cy="5351929"/>
          </a:xfrm>
        </p:spPr>
        <p:txBody>
          <a:bodyPr>
            <a:normAutofit lnSpcReduction="10000"/>
          </a:bodyPr>
          <a:lstStyle/>
          <a:p>
            <a:pPr algn="just"/>
            <a:r>
              <a:rPr lang="en-US" dirty="0" smtClean="0"/>
              <a:t>There </a:t>
            </a:r>
            <a:r>
              <a:rPr lang="en-US" dirty="0"/>
              <a:t>are outer and inner loops. Due to these two loops, we can understand that it is also like </a:t>
            </a:r>
            <a:r>
              <a:rPr lang="en-US" dirty="0" smtClean="0"/>
              <a:t>n</a:t>
            </a:r>
            <a:r>
              <a:rPr lang="en-US" baseline="30000" dirty="0" smtClean="0"/>
              <a:t>2</a:t>
            </a:r>
            <a:r>
              <a:rPr lang="en-US" dirty="0" smtClean="0"/>
              <a:t> </a:t>
            </a:r>
            <a:r>
              <a:rPr lang="en-US" dirty="0"/>
              <a:t>algorithm. </a:t>
            </a:r>
            <a:endParaRPr lang="en-US" dirty="0" smtClean="0"/>
          </a:p>
          <a:p>
            <a:pPr algn="just"/>
            <a:r>
              <a:rPr lang="en-US" dirty="0" smtClean="0"/>
              <a:t>In </a:t>
            </a:r>
            <a:r>
              <a:rPr lang="en-US" dirty="0"/>
              <a:t>the sort process, there may be a situation that every iteration inserts an element at the start of the array by shifting all sorted elements along. Now if we have to bring the second element to its position, there will be need of shifting the first element. </a:t>
            </a:r>
            <a:endParaRPr lang="en-US" dirty="0" smtClean="0"/>
          </a:p>
          <a:p>
            <a:pPr algn="just"/>
            <a:r>
              <a:rPr lang="en-US" dirty="0" smtClean="0"/>
              <a:t>This </a:t>
            </a:r>
            <a:r>
              <a:rPr lang="en-US" dirty="0"/>
              <a:t>means that we have to shift one element. </a:t>
            </a:r>
            <a:endParaRPr lang="en-US" dirty="0" smtClean="0"/>
          </a:p>
          <a:p>
            <a:pPr algn="just"/>
            <a:r>
              <a:rPr lang="en-US" dirty="0" smtClean="0"/>
              <a:t>Similarly</a:t>
            </a:r>
            <a:r>
              <a:rPr lang="en-US" dirty="0"/>
              <a:t>, for placing the third element at the start position (we are discussing the worst case scenario in which at every iteration the element has to go to the first position), we have to shift two elements. </a:t>
            </a:r>
            <a:endParaRPr lang="en-US" dirty="0" smtClean="0"/>
          </a:p>
          <a:p>
            <a:pPr algn="just"/>
            <a:r>
              <a:rPr lang="en-US" dirty="0" smtClean="0"/>
              <a:t>Thus </a:t>
            </a:r>
            <a:r>
              <a:rPr lang="en-US" dirty="0"/>
              <a:t>we sum up all the </a:t>
            </a:r>
            <a:r>
              <a:rPr lang="en-US" dirty="0" smtClean="0"/>
              <a:t>shifting, </a:t>
            </a:r>
            <a:r>
              <a:rPr lang="en-US" dirty="0"/>
              <a:t>the total becomes 2 + 3 + 4 +……. + </a:t>
            </a:r>
            <a:r>
              <a:rPr lang="en-US" dirty="0" smtClean="0"/>
              <a:t>n-1 </a:t>
            </a:r>
            <a:r>
              <a:rPr lang="en-US" dirty="0"/>
              <a:t>+ n</a:t>
            </a:r>
          </a:p>
          <a:p>
            <a:pPr algn="just"/>
            <a:r>
              <a:rPr lang="en-US" dirty="0"/>
              <a:t>The summation can be written as follows.</a:t>
            </a:r>
          </a:p>
          <a:p>
            <a:pPr algn="just"/>
            <a:r>
              <a:rPr lang="en-US" dirty="0"/>
              <a:t>Total = (2 + </a:t>
            </a:r>
            <a:r>
              <a:rPr lang="en-US" dirty="0" smtClean="0"/>
              <a:t>n </a:t>
            </a:r>
            <a:r>
              <a:rPr lang="en-US" dirty="0"/>
              <a:t>) </a:t>
            </a:r>
            <a:r>
              <a:rPr lang="en-US" dirty="0" smtClean="0"/>
              <a:t>(n </a:t>
            </a:r>
            <a:r>
              <a:rPr lang="en-US" dirty="0"/>
              <a:t>-1) / 2</a:t>
            </a:r>
          </a:p>
          <a:p>
            <a:pPr algn="just"/>
            <a:r>
              <a:rPr lang="en-US" dirty="0"/>
              <a:t>= O </a:t>
            </a:r>
            <a:r>
              <a:rPr lang="en-US" dirty="0" smtClean="0"/>
              <a:t>(n</a:t>
            </a:r>
            <a:r>
              <a:rPr lang="en-US" baseline="30000" dirty="0" smtClean="0"/>
              <a:t>2</a:t>
            </a:r>
            <a:r>
              <a:rPr lang="en-US" dirty="0"/>
              <a:t>)</a:t>
            </a:r>
          </a:p>
          <a:p>
            <a:pPr algn="just"/>
            <a:r>
              <a:rPr lang="en-US" dirty="0"/>
              <a:t>From this expression, we see that when the value of </a:t>
            </a:r>
            <a:r>
              <a:rPr lang="en-US" dirty="0" smtClean="0"/>
              <a:t>n </a:t>
            </a:r>
            <a:r>
              <a:rPr lang="en-US" dirty="0"/>
              <a:t>increases, the value of </a:t>
            </a:r>
            <a:r>
              <a:rPr lang="en-US" dirty="0" smtClean="0"/>
              <a:t>n</a:t>
            </a:r>
            <a:r>
              <a:rPr lang="en-US" baseline="30000" dirty="0" smtClean="0"/>
              <a:t>2</a:t>
            </a:r>
            <a:r>
              <a:rPr lang="en-US" dirty="0" smtClean="0"/>
              <a:t> </a:t>
            </a:r>
            <a:r>
              <a:rPr lang="en-US" dirty="0"/>
              <a:t>will dominate. It will increase significantly with respect to </a:t>
            </a:r>
            <a:r>
              <a:rPr lang="en-US" dirty="0" smtClean="0"/>
              <a:t>n. </a:t>
            </a:r>
            <a:r>
              <a:rPr lang="en-US" dirty="0"/>
              <a:t>Thus we see that insertion sort is also an </a:t>
            </a:r>
            <a:r>
              <a:rPr lang="en-US" dirty="0" smtClean="0"/>
              <a:t>n</a:t>
            </a:r>
            <a:r>
              <a:rPr lang="en-US" baseline="30000" dirty="0" smtClean="0"/>
              <a:t>2</a:t>
            </a:r>
            <a:r>
              <a:rPr lang="en-US" dirty="0" smtClean="0"/>
              <a:t> </a:t>
            </a:r>
            <a:r>
              <a:rPr lang="en-US" dirty="0"/>
              <a:t>algorithm like selection sort.</a:t>
            </a:r>
          </a:p>
        </p:txBody>
      </p:sp>
    </p:spTree>
    <p:extLst>
      <p:ext uri="{BB962C8B-B14F-4D97-AF65-F5344CB8AC3E}">
        <p14:creationId xmlns:p14="http://schemas.microsoft.com/office/powerpoint/2010/main" val="40300172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14282" y="1235663"/>
            <a:ext cx="7197726" cy="2421464"/>
          </a:xfrm>
        </p:spPr>
        <p:txBody>
          <a:bodyPr/>
          <a:lstStyle/>
          <a:p>
            <a:pPr algn="ctr"/>
            <a:r>
              <a:rPr lang="en-US" dirty="0" smtClean="0"/>
              <a:t>Good Luck ! </a:t>
            </a:r>
            <a:r>
              <a:rPr lang="en-US" sz="7200" dirty="0" smtClean="0">
                <a:solidFill>
                  <a:schemeClr val="accent1">
                    <a:lumMod val="75000"/>
                  </a:schemeClr>
                </a:solidFill>
                <a:latin typeface="Century Gothic" panose="020B0502020202020204" pitchFamily="34" charset="0"/>
              </a:rPr>
              <a:t>☻</a:t>
            </a:r>
            <a:endParaRPr lang="en-US" sz="7200" dirty="0">
              <a:solidFill>
                <a:schemeClr val="accent1">
                  <a:lumMod val="75000"/>
                </a:schemeClr>
              </a:solidFill>
            </a:endParaRPr>
          </a:p>
        </p:txBody>
      </p:sp>
    </p:spTree>
    <p:extLst>
      <p:ext uri="{BB962C8B-B14F-4D97-AF65-F5344CB8AC3E}">
        <p14:creationId xmlns:p14="http://schemas.microsoft.com/office/powerpoint/2010/main" val="3786272416"/>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10418</TotalTime>
  <Words>673</Words>
  <Application>Microsoft Office PowerPoint</Application>
  <PresentationFormat>Widescreen</PresentationFormat>
  <Paragraphs>67</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Wisp</vt:lpstr>
      <vt:lpstr>PowerPoint Presentation</vt:lpstr>
      <vt:lpstr>PowerPoint Presentation</vt:lpstr>
      <vt:lpstr>Insertion Sort</vt:lpstr>
      <vt:lpstr>The Insertion Sort Algorithm</vt:lpstr>
      <vt:lpstr>How to Insert One Element</vt:lpstr>
      <vt:lpstr>How to Insert One Element</vt:lpstr>
      <vt:lpstr>How to Insert One Element</vt:lpstr>
      <vt:lpstr>How to Insert One Element</vt:lpstr>
      <vt:lpstr>Insertion Sort</vt:lpstr>
      <vt:lpstr>Pseudo code of Insertion Sort</vt:lpstr>
      <vt:lpstr>Analysis of Insertion Sort</vt:lpstr>
      <vt:lpstr>Analysis of Insertion Sort</vt:lpstr>
      <vt:lpstr>Good Luck !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MULTI</dc:creator>
  <cp:lastModifiedBy>Home</cp:lastModifiedBy>
  <cp:revision>783</cp:revision>
  <dcterms:created xsi:type="dcterms:W3CDTF">2013-04-08T04:26:10Z</dcterms:created>
  <dcterms:modified xsi:type="dcterms:W3CDTF">2014-02-12T04:33:26Z</dcterms:modified>
</cp:coreProperties>
</file>