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9" r:id="rId1"/>
  </p:sldMasterIdLst>
  <p:notesMasterIdLst>
    <p:notesMasterId r:id="rId19"/>
  </p:notesMasterIdLst>
  <p:sldIdLst>
    <p:sldId id="284" r:id="rId2"/>
    <p:sldId id="257" r:id="rId3"/>
    <p:sldId id="345" r:id="rId4"/>
    <p:sldId id="373" r:id="rId5"/>
    <p:sldId id="374" r:id="rId6"/>
    <p:sldId id="375" r:id="rId7"/>
    <p:sldId id="378" r:id="rId8"/>
    <p:sldId id="379" r:id="rId9"/>
    <p:sldId id="380" r:id="rId10"/>
    <p:sldId id="381" r:id="rId11"/>
    <p:sldId id="382" r:id="rId12"/>
    <p:sldId id="376" r:id="rId13"/>
    <p:sldId id="377" r:id="rId14"/>
    <p:sldId id="346" r:id="rId15"/>
    <p:sldId id="383" r:id="rId16"/>
    <p:sldId id="385"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36" autoAdjust="0"/>
    <p:restoredTop sz="94660"/>
  </p:normalViewPr>
  <p:slideViewPr>
    <p:cSldViewPr snapToGrid="0">
      <p:cViewPr varScale="1">
        <p:scale>
          <a:sx n="62" d="100"/>
          <a:sy n="62" d="100"/>
        </p:scale>
        <p:origin x="9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C9125-5BC4-43FD-A516-EF5191B343CA}" type="datetimeFigureOut">
              <a:rPr lang="en-US" smtClean="0"/>
              <a:t>2/12/2014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20A660-51D6-405C-AECA-04A2702B3608}" type="slidenum">
              <a:rPr lang="en-US" smtClean="0"/>
              <a:t>‹#›</a:t>
            </a:fld>
            <a:endParaRPr lang="en-US"/>
          </a:p>
        </p:txBody>
      </p:sp>
    </p:spTree>
    <p:extLst>
      <p:ext uri="{BB962C8B-B14F-4D97-AF65-F5344CB8AC3E}">
        <p14:creationId xmlns:p14="http://schemas.microsoft.com/office/powerpoint/2010/main" val="3366260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C03F4-14B0-40FB-82DA-698C9C9A0E01}" type="slidenum">
              <a:rPr lang="en-US"/>
              <a:pPr/>
              <a:t>12</a:t>
            </a:fld>
            <a:endParaRPr lang="en-US"/>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89921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B33EE9B-B3B6-4B83-9EE2-53CEDAF29145}" type="slidenum">
              <a:rPr lang="en-US" smtClean="0"/>
              <a:pPr/>
              <a:t>‹#›</a:t>
            </a:fld>
            <a:endParaRPr lang="en-US"/>
          </a:p>
        </p:txBody>
      </p:sp>
    </p:spTree>
    <p:extLst>
      <p:ext uri="{BB962C8B-B14F-4D97-AF65-F5344CB8AC3E}">
        <p14:creationId xmlns:p14="http://schemas.microsoft.com/office/powerpoint/2010/main" val="294197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98A0CD-6157-4FB9-8773-97724A77E46C}"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60F0839-ADFD-44A4-83C8-C803C21E744F}" type="slidenum">
              <a:rPr lang="en-US" smtClean="0"/>
              <a:t>‹#›</a:t>
            </a:fld>
            <a:endParaRPr lang="en-US"/>
          </a:p>
        </p:txBody>
      </p:sp>
    </p:spTree>
    <p:extLst>
      <p:ext uri="{BB962C8B-B14F-4D97-AF65-F5344CB8AC3E}">
        <p14:creationId xmlns:p14="http://schemas.microsoft.com/office/powerpoint/2010/main" val="140852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98A0CD-6157-4FB9-8773-97724A77E46C}"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60F0839-ADFD-44A4-83C8-C803C21E744F}"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97987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A98A0CD-6157-4FB9-8773-97724A77E46C}"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0F0839-ADFD-44A4-83C8-C803C21E744F}" type="slidenum">
              <a:rPr lang="en-US" smtClean="0"/>
              <a:t>‹#›</a:t>
            </a:fld>
            <a:endParaRPr lang="en-US"/>
          </a:p>
        </p:txBody>
      </p:sp>
    </p:spTree>
    <p:extLst>
      <p:ext uri="{BB962C8B-B14F-4D97-AF65-F5344CB8AC3E}">
        <p14:creationId xmlns:p14="http://schemas.microsoft.com/office/powerpoint/2010/main" val="105404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A98A0CD-6157-4FB9-8773-97724A77E46C}"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0F0839-ADFD-44A4-83C8-C803C21E744F}"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76528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A98A0CD-6157-4FB9-8773-97724A77E46C}"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0F0839-ADFD-44A4-83C8-C803C21E744F}" type="slidenum">
              <a:rPr lang="en-US" smtClean="0"/>
              <a:t>‹#›</a:t>
            </a:fld>
            <a:endParaRPr lang="en-US"/>
          </a:p>
        </p:txBody>
      </p:sp>
    </p:spTree>
    <p:extLst>
      <p:ext uri="{BB962C8B-B14F-4D97-AF65-F5344CB8AC3E}">
        <p14:creationId xmlns:p14="http://schemas.microsoft.com/office/powerpoint/2010/main" val="3264055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A08366"/>
              </a:solidFill>
            </a:endParaRPr>
          </a:p>
        </p:txBody>
      </p:sp>
      <p:sp>
        <p:nvSpPr>
          <p:cNvPr id="5" name="Footer Placeholder 4"/>
          <p:cNvSpPr>
            <a:spLocks noGrp="1"/>
          </p:cNvSpPr>
          <p:nvPr>
            <p:ph type="ftr" sz="quarter" idx="11"/>
          </p:nvPr>
        </p:nvSpPr>
        <p:spPr/>
        <p:txBody>
          <a:bodyPr/>
          <a:lstStyle/>
          <a:p>
            <a:pPr>
              <a:defRPr/>
            </a:pPr>
            <a:endParaRPr lang="en-US">
              <a:solidFill>
                <a:srgbClr val="A08366"/>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D498B3F-52A7-41F2-8210-6917896CD6B7}" type="slidenum">
              <a:rPr lang="en-US" smtClean="0">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3344701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A08366"/>
              </a:solidFill>
            </a:endParaRPr>
          </a:p>
        </p:txBody>
      </p:sp>
      <p:sp>
        <p:nvSpPr>
          <p:cNvPr id="5" name="Footer Placeholder 4"/>
          <p:cNvSpPr>
            <a:spLocks noGrp="1"/>
          </p:cNvSpPr>
          <p:nvPr>
            <p:ph type="ftr" sz="quarter" idx="11"/>
          </p:nvPr>
        </p:nvSpPr>
        <p:spPr/>
        <p:txBody>
          <a:bodyPr/>
          <a:lstStyle/>
          <a:p>
            <a:pPr>
              <a:defRPr/>
            </a:pPr>
            <a:endParaRPr lang="en-US">
              <a:solidFill>
                <a:srgbClr val="A08366"/>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4A6AF4-4343-4C41-A3E9-980B5AF7A88D}" type="slidenum">
              <a:rPr lang="en-US" smtClean="0">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396729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A08366"/>
              </a:solidFill>
            </a:endParaRPr>
          </a:p>
        </p:txBody>
      </p:sp>
      <p:sp>
        <p:nvSpPr>
          <p:cNvPr id="5" name="Footer Placeholder 4"/>
          <p:cNvSpPr>
            <a:spLocks noGrp="1"/>
          </p:cNvSpPr>
          <p:nvPr>
            <p:ph type="ftr" sz="quarter" idx="11"/>
          </p:nvPr>
        </p:nvSpPr>
        <p:spPr/>
        <p:txBody>
          <a:bodyPr/>
          <a:lstStyle/>
          <a:p>
            <a:pPr>
              <a:defRPr/>
            </a:pPr>
            <a:endParaRPr lang="en-US">
              <a:solidFill>
                <a:srgbClr val="A08366"/>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1A78677-26AE-460F-B665-1009649CF67D}" type="slidenum">
              <a:rPr lang="en-US" smtClean="0">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1988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A08366"/>
              </a:solidFill>
            </a:endParaRPr>
          </a:p>
        </p:txBody>
      </p:sp>
      <p:sp>
        <p:nvSpPr>
          <p:cNvPr id="5" name="Footer Placeholder 4"/>
          <p:cNvSpPr>
            <a:spLocks noGrp="1"/>
          </p:cNvSpPr>
          <p:nvPr>
            <p:ph type="ftr" sz="quarter" idx="11"/>
          </p:nvPr>
        </p:nvSpPr>
        <p:spPr/>
        <p:txBody>
          <a:bodyPr/>
          <a:lstStyle/>
          <a:p>
            <a:pPr>
              <a:defRPr/>
            </a:pPr>
            <a:endParaRPr lang="en-US">
              <a:solidFill>
                <a:srgbClr val="A08366"/>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E75D915-46D0-43D6-889F-9DE84F260FC7}" type="slidenum">
              <a:rPr lang="en-US" smtClean="0">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2393743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A08366"/>
              </a:solidFill>
            </a:endParaRPr>
          </a:p>
        </p:txBody>
      </p:sp>
      <p:sp>
        <p:nvSpPr>
          <p:cNvPr id="6" name="Footer Placeholder 5"/>
          <p:cNvSpPr>
            <a:spLocks noGrp="1"/>
          </p:cNvSpPr>
          <p:nvPr>
            <p:ph type="ftr" sz="quarter" idx="11"/>
          </p:nvPr>
        </p:nvSpPr>
        <p:spPr/>
        <p:txBody>
          <a:bodyPr/>
          <a:lstStyle/>
          <a:p>
            <a:pPr>
              <a:defRPr/>
            </a:pPr>
            <a:endParaRPr lang="en-US">
              <a:solidFill>
                <a:srgbClr val="A08366"/>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36D2858-C952-4FBE-AB1B-A38FA9EFAFA5}" type="slidenum">
              <a:rPr lang="en-US" smtClean="0">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1214117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A08366"/>
              </a:solidFill>
            </a:endParaRPr>
          </a:p>
        </p:txBody>
      </p:sp>
      <p:sp>
        <p:nvSpPr>
          <p:cNvPr id="8" name="Footer Placeholder 7"/>
          <p:cNvSpPr>
            <a:spLocks noGrp="1"/>
          </p:cNvSpPr>
          <p:nvPr>
            <p:ph type="ftr" sz="quarter" idx="11"/>
          </p:nvPr>
        </p:nvSpPr>
        <p:spPr/>
        <p:txBody>
          <a:bodyPr/>
          <a:lstStyle/>
          <a:p>
            <a:pPr>
              <a:defRPr/>
            </a:pPr>
            <a:endParaRPr lang="en-US">
              <a:solidFill>
                <a:srgbClr val="A08366"/>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7C3251B-17B0-4B34-9A12-08F93801CB67}" type="slidenum">
              <a:rPr lang="en-US" smtClean="0">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1262450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A08366"/>
              </a:solidFill>
            </a:endParaRPr>
          </a:p>
        </p:txBody>
      </p:sp>
      <p:sp>
        <p:nvSpPr>
          <p:cNvPr id="4" name="Footer Placeholder 3"/>
          <p:cNvSpPr>
            <a:spLocks noGrp="1"/>
          </p:cNvSpPr>
          <p:nvPr>
            <p:ph type="ftr" sz="quarter" idx="11"/>
          </p:nvPr>
        </p:nvSpPr>
        <p:spPr/>
        <p:txBody>
          <a:bodyPr/>
          <a:lstStyle/>
          <a:p>
            <a:pPr>
              <a:defRPr/>
            </a:pPr>
            <a:endParaRPr lang="en-US">
              <a:solidFill>
                <a:srgbClr val="A08366"/>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958CC44-5D47-4DAB-9CA8-C46B949E83C9}" type="slidenum">
              <a:rPr lang="en-US" smtClean="0">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651521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A08366"/>
              </a:solidFill>
            </a:endParaRPr>
          </a:p>
        </p:txBody>
      </p:sp>
      <p:sp>
        <p:nvSpPr>
          <p:cNvPr id="3" name="Footer Placeholder 2"/>
          <p:cNvSpPr>
            <a:spLocks noGrp="1"/>
          </p:cNvSpPr>
          <p:nvPr>
            <p:ph type="ftr" sz="quarter" idx="11"/>
          </p:nvPr>
        </p:nvSpPr>
        <p:spPr/>
        <p:txBody>
          <a:bodyPr/>
          <a:lstStyle/>
          <a:p>
            <a:pPr>
              <a:defRPr/>
            </a:pPr>
            <a:endParaRPr lang="en-US">
              <a:solidFill>
                <a:srgbClr val="A08366"/>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602DA39-80DA-4523-916A-D3EFA36702F5}" type="slidenum">
              <a:rPr lang="en-US" smtClean="0">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1531954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A08366"/>
              </a:solidFill>
            </a:endParaRPr>
          </a:p>
        </p:txBody>
      </p:sp>
      <p:sp>
        <p:nvSpPr>
          <p:cNvPr id="6" name="Footer Placeholder 5"/>
          <p:cNvSpPr>
            <a:spLocks noGrp="1"/>
          </p:cNvSpPr>
          <p:nvPr>
            <p:ph type="ftr" sz="quarter" idx="11"/>
          </p:nvPr>
        </p:nvSpPr>
        <p:spPr/>
        <p:txBody>
          <a:bodyPr/>
          <a:lstStyle/>
          <a:p>
            <a:pPr>
              <a:defRPr/>
            </a:pPr>
            <a:endParaRPr lang="en-US">
              <a:solidFill>
                <a:srgbClr val="A08366"/>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8E16383-4808-475B-BC11-B81C2247C7B8}" type="slidenum">
              <a:rPr lang="en-US" smtClean="0">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141412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A08366"/>
              </a:solidFill>
            </a:endParaRPr>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5C68BD3-2600-4CBE-B15D-EB6F6E1AA9C5}" type="slidenum">
              <a:rPr lang="en-US" smtClean="0">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2387372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A98A0CD-6157-4FB9-8773-97724A77E46C}" type="datetimeFigureOut">
              <a:rPr lang="en-US" smtClean="0"/>
              <a:t>2/12/2014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60F0839-ADFD-44A4-83C8-C803C21E744F}" type="slidenum">
              <a:rPr lang="en-US" smtClean="0"/>
              <a:t>‹#›</a:t>
            </a:fld>
            <a:endParaRPr lang="en-US"/>
          </a:p>
        </p:txBody>
      </p:sp>
    </p:spTree>
    <p:extLst>
      <p:ext uri="{BB962C8B-B14F-4D97-AF65-F5344CB8AC3E}">
        <p14:creationId xmlns:p14="http://schemas.microsoft.com/office/powerpoint/2010/main" val="189757388"/>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2936387" y="2152588"/>
            <a:ext cx="6220495" cy="3488362"/>
          </a:xfrm>
        </p:spPr>
        <p:txBody>
          <a:bodyPr>
            <a:normAutofit fontScale="92500" lnSpcReduction="20000"/>
          </a:bodyPr>
          <a:lstStyle/>
          <a:p>
            <a:pPr algn="ctr"/>
            <a:r>
              <a:rPr lang="en-US" sz="4000" b="1" dirty="0" smtClean="0">
                <a:ln w="3175" cmpd="sng">
                  <a:noFill/>
                </a:ln>
                <a:solidFill>
                  <a:schemeClr val="folHlink"/>
                </a:solidFill>
                <a:latin typeface="+mj-lt"/>
                <a:ea typeface="+mj-ea"/>
                <a:cs typeface="+mj-cs"/>
              </a:rPr>
              <a:t>Fundamentals of Algorithms</a:t>
            </a:r>
          </a:p>
          <a:p>
            <a:pPr algn="ctr"/>
            <a:endParaRPr lang="en-US" sz="4000" b="1" dirty="0">
              <a:ln w="3175" cmpd="sng">
                <a:noFill/>
              </a:ln>
              <a:solidFill>
                <a:schemeClr val="folHlink"/>
              </a:solidFill>
              <a:latin typeface="+mj-lt"/>
              <a:ea typeface="+mj-ea"/>
              <a:cs typeface="+mj-cs"/>
            </a:endParaRPr>
          </a:p>
          <a:p>
            <a:pPr algn="ctr"/>
            <a:r>
              <a:rPr lang="en-US" sz="4000" b="1" dirty="0" smtClean="0">
                <a:ln w="3175" cmpd="sng">
                  <a:noFill/>
                </a:ln>
                <a:solidFill>
                  <a:schemeClr val="folHlink"/>
                </a:solidFill>
                <a:latin typeface="+mj-lt"/>
                <a:ea typeface="+mj-ea"/>
                <a:cs typeface="+mj-cs"/>
              </a:rPr>
              <a:t>MCS - 2</a:t>
            </a:r>
          </a:p>
          <a:p>
            <a:pPr algn="ctr"/>
            <a:endParaRPr lang="en-US" sz="4000" b="1" dirty="0" smtClean="0">
              <a:ln w="3175" cmpd="sng">
                <a:noFill/>
              </a:ln>
              <a:solidFill>
                <a:schemeClr val="folHlink"/>
              </a:solidFill>
              <a:latin typeface="+mj-lt"/>
              <a:ea typeface="+mj-ea"/>
              <a:cs typeface="+mj-cs"/>
            </a:endParaRPr>
          </a:p>
          <a:p>
            <a:pPr algn="ctr"/>
            <a:r>
              <a:rPr lang="en-US" sz="4000" b="1" dirty="0" smtClean="0">
                <a:ln w="3175" cmpd="sng">
                  <a:noFill/>
                </a:ln>
                <a:solidFill>
                  <a:schemeClr val="folHlink"/>
                </a:solidFill>
                <a:latin typeface="+mj-lt"/>
                <a:ea typeface="+mj-ea"/>
                <a:cs typeface="+mj-cs"/>
              </a:rPr>
              <a:t>Lecture # 15</a:t>
            </a:r>
            <a:endParaRPr lang="en-US" sz="4000" b="1" dirty="0">
              <a:ln w="3175" cmpd="sng">
                <a:noFill/>
              </a:ln>
              <a:solidFill>
                <a:schemeClr val="folHlink"/>
              </a:solidFill>
              <a:latin typeface="+mj-lt"/>
              <a:ea typeface="+mj-ea"/>
              <a:cs typeface="+mj-cs"/>
            </a:endParaRPr>
          </a:p>
        </p:txBody>
      </p:sp>
    </p:spTree>
    <p:extLst>
      <p:ext uri="{BB962C8B-B14F-4D97-AF65-F5344CB8AC3E}">
        <p14:creationId xmlns:p14="http://schemas.microsoft.com/office/powerpoint/2010/main" val="3011381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5436" y="1905000"/>
            <a:ext cx="4403458" cy="2910300"/>
          </a:xfrm>
          <a:prstGeom prst="rect">
            <a:avLst/>
          </a:prstGeom>
        </p:spPr>
      </p:pic>
      <p:pic>
        <p:nvPicPr>
          <p:cNvPr id="4" name="Picture 3"/>
          <p:cNvPicPr>
            <a:picLocks noChangeAspect="1"/>
          </p:cNvPicPr>
          <p:nvPr/>
        </p:nvPicPr>
        <p:blipFill>
          <a:blip r:embed="rId3"/>
          <a:stretch>
            <a:fillRect/>
          </a:stretch>
        </p:blipFill>
        <p:spPr>
          <a:xfrm>
            <a:off x="3314054" y="2407024"/>
            <a:ext cx="5218752" cy="3227295"/>
          </a:xfrm>
          <a:prstGeom prst="rect">
            <a:avLst/>
          </a:prstGeom>
        </p:spPr>
      </p:pic>
      <p:pic>
        <p:nvPicPr>
          <p:cNvPr id="5" name="Picture 4"/>
          <p:cNvPicPr>
            <a:picLocks noChangeAspect="1"/>
          </p:cNvPicPr>
          <p:nvPr/>
        </p:nvPicPr>
        <p:blipFill>
          <a:blip r:embed="rId4"/>
          <a:stretch>
            <a:fillRect/>
          </a:stretch>
        </p:blipFill>
        <p:spPr>
          <a:xfrm>
            <a:off x="7247965" y="3778624"/>
            <a:ext cx="5075073" cy="3068798"/>
          </a:xfrm>
          <a:prstGeom prst="rect">
            <a:avLst/>
          </a:prstGeom>
        </p:spPr>
      </p:pic>
      <p:sp>
        <p:nvSpPr>
          <p:cNvPr id="6" name="Title 1"/>
          <p:cNvSpPr>
            <a:spLocks noGrp="1"/>
          </p:cNvSpPr>
          <p:nvPr>
            <p:ph type="title"/>
          </p:nvPr>
        </p:nvSpPr>
        <p:spPr>
          <a:xfrm>
            <a:off x="3186184" y="104688"/>
            <a:ext cx="8911687" cy="1280890"/>
          </a:xfrm>
        </p:spPr>
        <p:txBody>
          <a:bodyPr/>
          <a:lstStyle/>
          <a:p>
            <a:pPr algn="r"/>
            <a:r>
              <a:rPr lang="en-US" dirty="0" smtClean="0"/>
              <a:t>Bubble Sort</a:t>
            </a:r>
            <a:endParaRPr lang="en-US" dirty="0"/>
          </a:p>
        </p:txBody>
      </p:sp>
    </p:spTree>
    <p:extLst>
      <p:ext uri="{BB962C8B-B14F-4D97-AF65-F5344CB8AC3E}">
        <p14:creationId xmlns:p14="http://schemas.microsoft.com/office/powerpoint/2010/main" val="317075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4891" y="2065113"/>
            <a:ext cx="3741992" cy="2506888"/>
          </a:xfrm>
          <a:prstGeom prst="rect">
            <a:avLst/>
          </a:prstGeom>
        </p:spPr>
      </p:pic>
      <p:pic>
        <p:nvPicPr>
          <p:cNvPr id="4" name="Picture 3"/>
          <p:cNvPicPr>
            <a:picLocks noChangeAspect="1"/>
          </p:cNvPicPr>
          <p:nvPr/>
        </p:nvPicPr>
        <p:blipFill>
          <a:blip r:embed="rId3"/>
          <a:stretch>
            <a:fillRect/>
          </a:stretch>
        </p:blipFill>
        <p:spPr>
          <a:xfrm>
            <a:off x="4734714" y="2065113"/>
            <a:ext cx="6084335" cy="4072481"/>
          </a:xfrm>
          <a:prstGeom prst="rect">
            <a:avLst/>
          </a:prstGeom>
        </p:spPr>
      </p:pic>
      <p:sp>
        <p:nvSpPr>
          <p:cNvPr id="5" name="Title 1"/>
          <p:cNvSpPr txBox="1">
            <a:spLocks/>
          </p:cNvSpPr>
          <p:nvPr/>
        </p:nvSpPr>
        <p:spPr>
          <a:xfrm>
            <a:off x="3159290" y="104688"/>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smtClean="0"/>
              <a:t>Bubble Sort</a:t>
            </a:r>
            <a:endParaRPr lang="en-US" dirty="0"/>
          </a:p>
        </p:txBody>
      </p:sp>
    </p:spTree>
    <p:extLst>
      <p:ext uri="{BB962C8B-B14F-4D97-AF65-F5344CB8AC3E}">
        <p14:creationId xmlns:p14="http://schemas.microsoft.com/office/powerpoint/2010/main" val="3825852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1874837" y="231205"/>
            <a:ext cx="8911687" cy="1280890"/>
          </a:xfrm>
        </p:spPr>
        <p:txBody>
          <a:bodyPr/>
          <a:lstStyle/>
          <a:p>
            <a:r>
              <a:rPr lang="en-US" dirty="0"/>
              <a:t>Example</a:t>
            </a:r>
          </a:p>
        </p:txBody>
      </p:sp>
      <p:grpSp>
        <p:nvGrpSpPr>
          <p:cNvPr id="227331" name="Group 3"/>
          <p:cNvGrpSpPr>
            <a:grpSpLocks/>
          </p:cNvGrpSpPr>
          <p:nvPr/>
        </p:nvGrpSpPr>
        <p:grpSpPr bwMode="auto">
          <a:xfrm>
            <a:off x="1828800" y="1219200"/>
            <a:ext cx="3200400" cy="717550"/>
            <a:chOff x="192" y="768"/>
            <a:chExt cx="2016" cy="452"/>
          </a:xfrm>
        </p:grpSpPr>
        <p:grpSp>
          <p:nvGrpSpPr>
            <p:cNvPr id="227332" name="Group 4"/>
            <p:cNvGrpSpPr>
              <a:grpSpLocks/>
            </p:cNvGrpSpPr>
            <p:nvPr/>
          </p:nvGrpSpPr>
          <p:grpSpPr bwMode="auto">
            <a:xfrm>
              <a:off x="221" y="768"/>
              <a:ext cx="1987" cy="267"/>
              <a:chOff x="221" y="912"/>
              <a:chExt cx="1987" cy="267"/>
            </a:xfrm>
          </p:grpSpPr>
          <p:sp>
            <p:nvSpPr>
              <p:cNvPr id="227333" name="Rectangle 5"/>
              <p:cNvSpPr>
                <a:spLocks noChangeArrowheads="1"/>
              </p:cNvSpPr>
              <p:nvPr/>
            </p:nvSpPr>
            <p:spPr bwMode="auto">
              <a:xfrm>
                <a:off x="1924"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1</a:t>
                </a:r>
              </a:p>
            </p:txBody>
          </p:sp>
          <p:sp>
            <p:nvSpPr>
              <p:cNvPr id="227334" name="Rectangle 6"/>
              <p:cNvSpPr>
                <a:spLocks noChangeArrowheads="1"/>
              </p:cNvSpPr>
              <p:nvPr/>
            </p:nvSpPr>
            <p:spPr bwMode="auto">
              <a:xfrm>
                <a:off x="1641"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3</a:t>
                </a:r>
              </a:p>
            </p:txBody>
          </p:sp>
          <p:sp>
            <p:nvSpPr>
              <p:cNvPr id="227335" name="Rectangle 7"/>
              <p:cNvSpPr>
                <a:spLocks noChangeArrowheads="1"/>
              </p:cNvSpPr>
              <p:nvPr/>
            </p:nvSpPr>
            <p:spPr bwMode="auto">
              <a:xfrm>
                <a:off x="1357"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2</a:t>
                </a:r>
              </a:p>
            </p:txBody>
          </p:sp>
          <p:sp>
            <p:nvSpPr>
              <p:cNvPr id="227336" name="Rectangle 8"/>
              <p:cNvSpPr>
                <a:spLocks noChangeArrowheads="1"/>
              </p:cNvSpPr>
              <p:nvPr/>
            </p:nvSpPr>
            <p:spPr bwMode="auto">
              <a:xfrm>
                <a:off x="1072" y="912"/>
                <a:ext cx="285"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9</a:t>
                </a:r>
              </a:p>
            </p:txBody>
          </p:sp>
          <p:sp>
            <p:nvSpPr>
              <p:cNvPr id="227337" name="Rectangle 9"/>
              <p:cNvSpPr>
                <a:spLocks noChangeArrowheads="1"/>
              </p:cNvSpPr>
              <p:nvPr/>
            </p:nvSpPr>
            <p:spPr bwMode="auto">
              <a:xfrm>
                <a:off x="788"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6</a:t>
                </a:r>
              </a:p>
            </p:txBody>
          </p:sp>
          <p:sp>
            <p:nvSpPr>
              <p:cNvPr id="227338" name="Rectangle 10"/>
              <p:cNvSpPr>
                <a:spLocks noChangeArrowheads="1"/>
              </p:cNvSpPr>
              <p:nvPr/>
            </p:nvSpPr>
            <p:spPr bwMode="auto">
              <a:xfrm>
                <a:off x="505"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4</a:t>
                </a:r>
              </a:p>
            </p:txBody>
          </p:sp>
          <p:sp>
            <p:nvSpPr>
              <p:cNvPr id="227339" name="Rectangle 11"/>
              <p:cNvSpPr>
                <a:spLocks noChangeArrowheads="1"/>
              </p:cNvSpPr>
              <p:nvPr/>
            </p:nvSpPr>
            <p:spPr bwMode="auto">
              <a:xfrm>
                <a:off x="221"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8</a:t>
                </a:r>
              </a:p>
            </p:txBody>
          </p:sp>
          <p:sp>
            <p:nvSpPr>
              <p:cNvPr id="227340" name="Line 12"/>
              <p:cNvSpPr>
                <a:spLocks noChangeShapeType="1"/>
              </p:cNvSpPr>
              <p:nvPr/>
            </p:nvSpPr>
            <p:spPr bwMode="auto">
              <a:xfrm>
                <a:off x="221" y="912"/>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41" name="Line 13"/>
              <p:cNvSpPr>
                <a:spLocks noChangeShapeType="1"/>
              </p:cNvSpPr>
              <p:nvPr/>
            </p:nvSpPr>
            <p:spPr bwMode="auto">
              <a:xfrm>
                <a:off x="221" y="1179"/>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42" name="Line 14"/>
              <p:cNvSpPr>
                <a:spLocks noChangeShapeType="1"/>
              </p:cNvSpPr>
              <p:nvPr/>
            </p:nvSpPr>
            <p:spPr bwMode="auto">
              <a:xfrm>
                <a:off x="221"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43" name="Line 15"/>
              <p:cNvSpPr>
                <a:spLocks noChangeShapeType="1"/>
              </p:cNvSpPr>
              <p:nvPr/>
            </p:nvSpPr>
            <p:spPr bwMode="auto">
              <a:xfrm>
                <a:off x="505"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44" name="Line 16"/>
              <p:cNvSpPr>
                <a:spLocks noChangeShapeType="1"/>
              </p:cNvSpPr>
              <p:nvPr/>
            </p:nvSpPr>
            <p:spPr bwMode="auto">
              <a:xfrm>
                <a:off x="788"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45" name="Line 17"/>
              <p:cNvSpPr>
                <a:spLocks noChangeShapeType="1"/>
              </p:cNvSpPr>
              <p:nvPr/>
            </p:nvSpPr>
            <p:spPr bwMode="auto">
              <a:xfrm>
                <a:off x="1072"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46" name="Line 18"/>
              <p:cNvSpPr>
                <a:spLocks noChangeShapeType="1"/>
              </p:cNvSpPr>
              <p:nvPr/>
            </p:nvSpPr>
            <p:spPr bwMode="auto">
              <a:xfrm>
                <a:off x="1357"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47" name="Line 19"/>
              <p:cNvSpPr>
                <a:spLocks noChangeShapeType="1"/>
              </p:cNvSpPr>
              <p:nvPr/>
            </p:nvSpPr>
            <p:spPr bwMode="auto">
              <a:xfrm>
                <a:off x="1641"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48" name="Line 20"/>
              <p:cNvSpPr>
                <a:spLocks noChangeShapeType="1"/>
              </p:cNvSpPr>
              <p:nvPr/>
            </p:nvSpPr>
            <p:spPr bwMode="auto">
              <a:xfrm>
                <a:off x="1924"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49" name="Line 21"/>
              <p:cNvSpPr>
                <a:spLocks noChangeShapeType="1"/>
              </p:cNvSpPr>
              <p:nvPr/>
            </p:nvSpPr>
            <p:spPr bwMode="auto">
              <a:xfrm>
                <a:off x="2208"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grpSp>
        <p:sp>
          <p:nvSpPr>
            <p:cNvPr id="227350" name="Text Box 22"/>
            <p:cNvSpPr txBox="1">
              <a:spLocks noChangeArrowheads="1"/>
            </p:cNvSpPr>
            <p:nvPr/>
          </p:nvSpPr>
          <p:spPr bwMode="auto">
            <a:xfrm>
              <a:off x="192" y="1008"/>
              <a:ext cx="3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i = 1</a:t>
              </a:r>
            </a:p>
          </p:txBody>
        </p:sp>
        <p:sp>
          <p:nvSpPr>
            <p:cNvPr id="227351" name="Text Box 23"/>
            <p:cNvSpPr txBox="1">
              <a:spLocks noChangeArrowheads="1"/>
            </p:cNvSpPr>
            <p:nvPr/>
          </p:nvSpPr>
          <p:spPr bwMode="auto">
            <a:xfrm>
              <a:off x="2016" y="1008"/>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j</a:t>
              </a:r>
            </a:p>
          </p:txBody>
        </p:sp>
        <p:sp>
          <p:nvSpPr>
            <p:cNvPr id="227352" name="Line 24"/>
            <p:cNvSpPr>
              <a:spLocks noChangeShapeType="1"/>
            </p:cNvSpPr>
            <p:nvPr/>
          </p:nvSpPr>
          <p:spPr bwMode="auto">
            <a:xfrm flipH="1">
              <a:off x="624" y="1104"/>
              <a:ext cx="1392"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7353" name="Group 25"/>
          <p:cNvGrpSpPr>
            <a:grpSpLocks/>
          </p:cNvGrpSpPr>
          <p:nvPr/>
        </p:nvGrpSpPr>
        <p:grpSpPr bwMode="auto">
          <a:xfrm>
            <a:off x="1828801" y="2025650"/>
            <a:ext cx="3230563" cy="717550"/>
            <a:chOff x="192" y="1344"/>
            <a:chExt cx="2035" cy="452"/>
          </a:xfrm>
        </p:grpSpPr>
        <p:grpSp>
          <p:nvGrpSpPr>
            <p:cNvPr id="227354" name="Group 26"/>
            <p:cNvGrpSpPr>
              <a:grpSpLocks/>
            </p:cNvGrpSpPr>
            <p:nvPr/>
          </p:nvGrpSpPr>
          <p:grpSpPr bwMode="auto">
            <a:xfrm>
              <a:off x="240" y="1344"/>
              <a:ext cx="1987" cy="267"/>
              <a:chOff x="221" y="912"/>
              <a:chExt cx="1987" cy="267"/>
            </a:xfrm>
          </p:grpSpPr>
          <p:sp>
            <p:nvSpPr>
              <p:cNvPr id="227355" name="Rectangle 27"/>
              <p:cNvSpPr>
                <a:spLocks noChangeArrowheads="1"/>
              </p:cNvSpPr>
              <p:nvPr/>
            </p:nvSpPr>
            <p:spPr bwMode="auto">
              <a:xfrm>
                <a:off x="1924"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3</a:t>
                </a:r>
              </a:p>
            </p:txBody>
          </p:sp>
          <p:sp>
            <p:nvSpPr>
              <p:cNvPr id="227356" name="Rectangle 28"/>
              <p:cNvSpPr>
                <a:spLocks noChangeArrowheads="1"/>
              </p:cNvSpPr>
              <p:nvPr/>
            </p:nvSpPr>
            <p:spPr bwMode="auto">
              <a:xfrm>
                <a:off x="1641"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1</a:t>
                </a:r>
              </a:p>
            </p:txBody>
          </p:sp>
          <p:sp>
            <p:nvSpPr>
              <p:cNvPr id="227357" name="Rectangle 29"/>
              <p:cNvSpPr>
                <a:spLocks noChangeArrowheads="1"/>
              </p:cNvSpPr>
              <p:nvPr/>
            </p:nvSpPr>
            <p:spPr bwMode="auto">
              <a:xfrm>
                <a:off x="1357"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2</a:t>
                </a:r>
              </a:p>
            </p:txBody>
          </p:sp>
          <p:sp>
            <p:nvSpPr>
              <p:cNvPr id="227358" name="Rectangle 30"/>
              <p:cNvSpPr>
                <a:spLocks noChangeArrowheads="1"/>
              </p:cNvSpPr>
              <p:nvPr/>
            </p:nvSpPr>
            <p:spPr bwMode="auto">
              <a:xfrm>
                <a:off x="1072" y="912"/>
                <a:ext cx="285"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9</a:t>
                </a:r>
              </a:p>
            </p:txBody>
          </p:sp>
          <p:sp>
            <p:nvSpPr>
              <p:cNvPr id="227359" name="Rectangle 31"/>
              <p:cNvSpPr>
                <a:spLocks noChangeArrowheads="1"/>
              </p:cNvSpPr>
              <p:nvPr/>
            </p:nvSpPr>
            <p:spPr bwMode="auto">
              <a:xfrm>
                <a:off x="788"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6</a:t>
                </a:r>
              </a:p>
            </p:txBody>
          </p:sp>
          <p:sp>
            <p:nvSpPr>
              <p:cNvPr id="227360" name="Rectangle 32"/>
              <p:cNvSpPr>
                <a:spLocks noChangeArrowheads="1"/>
              </p:cNvSpPr>
              <p:nvPr/>
            </p:nvSpPr>
            <p:spPr bwMode="auto">
              <a:xfrm>
                <a:off x="505"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4</a:t>
                </a:r>
              </a:p>
            </p:txBody>
          </p:sp>
          <p:sp>
            <p:nvSpPr>
              <p:cNvPr id="227361" name="Rectangle 33"/>
              <p:cNvSpPr>
                <a:spLocks noChangeArrowheads="1"/>
              </p:cNvSpPr>
              <p:nvPr/>
            </p:nvSpPr>
            <p:spPr bwMode="auto">
              <a:xfrm>
                <a:off x="221"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8</a:t>
                </a:r>
              </a:p>
            </p:txBody>
          </p:sp>
          <p:sp>
            <p:nvSpPr>
              <p:cNvPr id="227362" name="Line 34"/>
              <p:cNvSpPr>
                <a:spLocks noChangeShapeType="1"/>
              </p:cNvSpPr>
              <p:nvPr/>
            </p:nvSpPr>
            <p:spPr bwMode="auto">
              <a:xfrm>
                <a:off x="221" y="912"/>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63" name="Line 35"/>
              <p:cNvSpPr>
                <a:spLocks noChangeShapeType="1"/>
              </p:cNvSpPr>
              <p:nvPr/>
            </p:nvSpPr>
            <p:spPr bwMode="auto">
              <a:xfrm>
                <a:off x="221" y="1179"/>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64" name="Line 36"/>
              <p:cNvSpPr>
                <a:spLocks noChangeShapeType="1"/>
              </p:cNvSpPr>
              <p:nvPr/>
            </p:nvSpPr>
            <p:spPr bwMode="auto">
              <a:xfrm>
                <a:off x="221"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65" name="Line 37"/>
              <p:cNvSpPr>
                <a:spLocks noChangeShapeType="1"/>
              </p:cNvSpPr>
              <p:nvPr/>
            </p:nvSpPr>
            <p:spPr bwMode="auto">
              <a:xfrm>
                <a:off x="505"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66" name="Line 38"/>
              <p:cNvSpPr>
                <a:spLocks noChangeShapeType="1"/>
              </p:cNvSpPr>
              <p:nvPr/>
            </p:nvSpPr>
            <p:spPr bwMode="auto">
              <a:xfrm>
                <a:off x="788"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67" name="Line 39"/>
              <p:cNvSpPr>
                <a:spLocks noChangeShapeType="1"/>
              </p:cNvSpPr>
              <p:nvPr/>
            </p:nvSpPr>
            <p:spPr bwMode="auto">
              <a:xfrm>
                <a:off x="1072"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68" name="Line 40"/>
              <p:cNvSpPr>
                <a:spLocks noChangeShapeType="1"/>
              </p:cNvSpPr>
              <p:nvPr/>
            </p:nvSpPr>
            <p:spPr bwMode="auto">
              <a:xfrm>
                <a:off x="1357"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69" name="Line 41"/>
              <p:cNvSpPr>
                <a:spLocks noChangeShapeType="1"/>
              </p:cNvSpPr>
              <p:nvPr/>
            </p:nvSpPr>
            <p:spPr bwMode="auto">
              <a:xfrm>
                <a:off x="1641"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70" name="Line 42"/>
              <p:cNvSpPr>
                <a:spLocks noChangeShapeType="1"/>
              </p:cNvSpPr>
              <p:nvPr/>
            </p:nvSpPr>
            <p:spPr bwMode="auto">
              <a:xfrm>
                <a:off x="1924"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71" name="Line 43"/>
              <p:cNvSpPr>
                <a:spLocks noChangeShapeType="1"/>
              </p:cNvSpPr>
              <p:nvPr/>
            </p:nvSpPr>
            <p:spPr bwMode="auto">
              <a:xfrm>
                <a:off x="2208"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grpSp>
        <p:sp>
          <p:nvSpPr>
            <p:cNvPr id="227372" name="Text Box 44"/>
            <p:cNvSpPr txBox="1">
              <a:spLocks noChangeArrowheads="1"/>
            </p:cNvSpPr>
            <p:nvPr/>
          </p:nvSpPr>
          <p:spPr bwMode="auto">
            <a:xfrm>
              <a:off x="192" y="1584"/>
              <a:ext cx="3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i = 1</a:t>
              </a:r>
            </a:p>
          </p:txBody>
        </p:sp>
        <p:sp>
          <p:nvSpPr>
            <p:cNvPr id="227373" name="Text Box 45"/>
            <p:cNvSpPr txBox="1">
              <a:spLocks noChangeArrowheads="1"/>
            </p:cNvSpPr>
            <p:nvPr/>
          </p:nvSpPr>
          <p:spPr bwMode="auto">
            <a:xfrm>
              <a:off x="1728" y="1584"/>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j</a:t>
              </a:r>
            </a:p>
          </p:txBody>
        </p:sp>
        <p:sp>
          <p:nvSpPr>
            <p:cNvPr id="227374" name="Line 46"/>
            <p:cNvSpPr>
              <a:spLocks noChangeShapeType="1"/>
            </p:cNvSpPr>
            <p:nvPr/>
          </p:nvSpPr>
          <p:spPr bwMode="auto">
            <a:xfrm flipH="1">
              <a:off x="624" y="1680"/>
              <a:ext cx="1056"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7375" name="Group 47"/>
          <p:cNvGrpSpPr>
            <a:grpSpLocks/>
          </p:cNvGrpSpPr>
          <p:nvPr/>
        </p:nvGrpSpPr>
        <p:grpSpPr bwMode="auto">
          <a:xfrm>
            <a:off x="1828801" y="2832100"/>
            <a:ext cx="3230563" cy="749300"/>
            <a:chOff x="192" y="1900"/>
            <a:chExt cx="2035" cy="472"/>
          </a:xfrm>
        </p:grpSpPr>
        <p:grpSp>
          <p:nvGrpSpPr>
            <p:cNvPr id="227376" name="Group 48"/>
            <p:cNvGrpSpPr>
              <a:grpSpLocks/>
            </p:cNvGrpSpPr>
            <p:nvPr/>
          </p:nvGrpSpPr>
          <p:grpSpPr bwMode="auto">
            <a:xfrm>
              <a:off x="240" y="1900"/>
              <a:ext cx="1987" cy="267"/>
              <a:chOff x="221" y="912"/>
              <a:chExt cx="1987" cy="267"/>
            </a:xfrm>
          </p:grpSpPr>
          <p:sp>
            <p:nvSpPr>
              <p:cNvPr id="227377" name="Rectangle 49"/>
              <p:cNvSpPr>
                <a:spLocks noChangeArrowheads="1"/>
              </p:cNvSpPr>
              <p:nvPr/>
            </p:nvSpPr>
            <p:spPr bwMode="auto">
              <a:xfrm>
                <a:off x="1924"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3</a:t>
                </a:r>
              </a:p>
            </p:txBody>
          </p:sp>
          <p:sp>
            <p:nvSpPr>
              <p:cNvPr id="227378" name="Rectangle 50"/>
              <p:cNvSpPr>
                <a:spLocks noChangeArrowheads="1"/>
              </p:cNvSpPr>
              <p:nvPr/>
            </p:nvSpPr>
            <p:spPr bwMode="auto">
              <a:xfrm>
                <a:off x="1641"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2</a:t>
                </a:r>
              </a:p>
            </p:txBody>
          </p:sp>
          <p:sp>
            <p:nvSpPr>
              <p:cNvPr id="227379" name="Rectangle 51"/>
              <p:cNvSpPr>
                <a:spLocks noChangeArrowheads="1"/>
              </p:cNvSpPr>
              <p:nvPr/>
            </p:nvSpPr>
            <p:spPr bwMode="auto">
              <a:xfrm>
                <a:off x="1357"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1</a:t>
                </a:r>
              </a:p>
            </p:txBody>
          </p:sp>
          <p:sp>
            <p:nvSpPr>
              <p:cNvPr id="227380" name="Rectangle 52"/>
              <p:cNvSpPr>
                <a:spLocks noChangeArrowheads="1"/>
              </p:cNvSpPr>
              <p:nvPr/>
            </p:nvSpPr>
            <p:spPr bwMode="auto">
              <a:xfrm>
                <a:off x="1072" y="912"/>
                <a:ext cx="285"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9</a:t>
                </a:r>
              </a:p>
            </p:txBody>
          </p:sp>
          <p:sp>
            <p:nvSpPr>
              <p:cNvPr id="227381" name="Rectangle 53"/>
              <p:cNvSpPr>
                <a:spLocks noChangeArrowheads="1"/>
              </p:cNvSpPr>
              <p:nvPr/>
            </p:nvSpPr>
            <p:spPr bwMode="auto">
              <a:xfrm>
                <a:off x="788"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6</a:t>
                </a:r>
              </a:p>
            </p:txBody>
          </p:sp>
          <p:sp>
            <p:nvSpPr>
              <p:cNvPr id="227382" name="Rectangle 54"/>
              <p:cNvSpPr>
                <a:spLocks noChangeArrowheads="1"/>
              </p:cNvSpPr>
              <p:nvPr/>
            </p:nvSpPr>
            <p:spPr bwMode="auto">
              <a:xfrm>
                <a:off x="505"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4</a:t>
                </a:r>
              </a:p>
            </p:txBody>
          </p:sp>
          <p:sp>
            <p:nvSpPr>
              <p:cNvPr id="227383" name="Rectangle 55"/>
              <p:cNvSpPr>
                <a:spLocks noChangeArrowheads="1"/>
              </p:cNvSpPr>
              <p:nvPr/>
            </p:nvSpPr>
            <p:spPr bwMode="auto">
              <a:xfrm>
                <a:off x="221"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8</a:t>
                </a:r>
              </a:p>
            </p:txBody>
          </p:sp>
          <p:sp>
            <p:nvSpPr>
              <p:cNvPr id="227384" name="Line 56"/>
              <p:cNvSpPr>
                <a:spLocks noChangeShapeType="1"/>
              </p:cNvSpPr>
              <p:nvPr/>
            </p:nvSpPr>
            <p:spPr bwMode="auto">
              <a:xfrm>
                <a:off x="221" y="912"/>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85" name="Line 57"/>
              <p:cNvSpPr>
                <a:spLocks noChangeShapeType="1"/>
              </p:cNvSpPr>
              <p:nvPr/>
            </p:nvSpPr>
            <p:spPr bwMode="auto">
              <a:xfrm>
                <a:off x="221" y="1179"/>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86" name="Line 58"/>
              <p:cNvSpPr>
                <a:spLocks noChangeShapeType="1"/>
              </p:cNvSpPr>
              <p:nvPr/>
            </p:nvSpPr>
            <p:spPr bwMode="auto">
              <a:xfrm>
                <a:off x="221"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87" name="Line 59"/>
              <p:cNvSpPr>
                <a:spLocks noChangeShapeType="1"/>
              </p:cNvSpPr>
              <p:nvPr/>
            </p:nvSpPr>
            <p:spPr bwMode="auto">
              <a:xfrm>
                <a:off x="505"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88" name="Line 60"/>
              <p:cNvSpPr>
                <a:spLocks noChangeShapeType="1"/>
              </p:cNvSpPr>
              <p:nvPr/>
            </p:nvSpPr>
            <p:spPr bwMode="auto">
              <a:xfrm>
                <a:off x="788"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89" name="Line 61"/>
              <p:cNvSpPr>
                <a:spLocks noChangeShapeType="1"/>
              </p:cNvSpPr>
              <p:nvPr/>
            </p:nvSpPr>
            <p:spPr bwMode="auto">
              <a:xfrm>
                <a:off x="1072"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90" name="Line 62"/>
              <p:cNvSpPr>
                <a:spLocks noChangeShapeType="1"/>
              </p:cNvSpPr>
              <p:nvPr/>
            </p:nvSpPr>
            <p:spPr bwMode="auto">
              <a:xfrm>
                <a:off x="1357"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91" name="Line 63"/>
              <p:cNvSpPr>
                <a:spLocks noChangeShapeType="1"/>
              </p:cNvSpPr>
              <p:nvPr/>
            </p:nvSpPr>
            <p:spPr bwMode="auto">
              <a:xfrm>
                <a:off x="1641"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92" name="Line 64"/>
              <p:cNvSpPr>
                <a:spLocks noChangeShapeType="1"/>
              </p:cNvSpPr>
              <p:nvPr/>
            </p:nvSpPr>
            <p:spPr bwMode="auto">
              <a:xfrm>
                <a:off x="1924"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393" name="Line 65"/>
              <p:cNvSpPr>
                <a:spLocks noChangeShapeType="1"/>
              </p:cNvSpPr>
              <p:nvPr/>
            </p:nvSpPr>
            <p:spPr bwMode="auto">
              <a:xfrm>
                <a:off x="2208"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grpSp>
        <p:sp>
          <p:nvSpPr>
            <p:cNvPr id="227394" name="Text Box 66"/>
            <p:cNvSpPr txBox="1">
              <a:spLocks noChangeArrowheads="1"/>
            </p:cNvSpPr>
            <p:nvPr/>
          </p:nvSpPr>
          <p:spPr bwMode="auto">
            <a:xfrm>
              <a:off x="192" y="2160"/>
              <a:ext cx="3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i = 1</a:t>
              </a:r>
            </a:p>
          </p:txBody>
        </p:sp>
        <p:sp>
          <p:nvSpPr>
            <p:cNvPr id="227395" name="Text Box 67"/>
            <p:cNvSpPr txBox="1">
              <a:spLocks noChangeArrowheads="1"/>
            </p:cNvSpPr>
            <p:nvPr/>
          </p:nvSpPr>
          <p:spPr bwMode="auto">
            <a:xfrm>
              <a:off x="1440" y="2160"/>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j</a:t>
              </a:r>
            </a:p>
          </p:txBody>
        </p:sp>
        <p:sp>
          <p:nvSpPr>
            <p:cNvPr id="227396" name="Line 68"/>
            <p:cNvSpPr>
              <a:spLocks noChangeShapeType="1"/>
            </p:cNvSpPr>
            <p:nvPr/>
          </p:nvSpPr>
          <p:spPr bwMode="auto">
            <a:xfrm flipH="1">
              <a:off x="624" y="2256"/>
              <a:ext cx="806"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7397" name="Group 69"/>
          <p:cNvGrpSpPr>
            <a:grpSpLocks/>
          </p:cNvGrpSpPr>
          <p:nvPr/>
        </p:nvGrpSpPr>
        <p:grpSpPr bwMode="auto">
          <a:xfrm>
            <a:off x="1828801" y="3657600"/>
            <a:ext cx="3230563" cy="717550"/>
            <a:chOff x="192" y="2304"/>
            <a:chExt cx="2035" cy="452"/>
          </a:xfrm>
        </p:grpSpPr>
        <p:grpSp>
          <p:nvGrpSpPr>
            <p:cNvPr id="227398" name="Group 70"/>
            <p:cNvGrpSpPr>
              <a:grpSpLocks/>
            </p:cNvGrpSpPr>
            <p:nvPr/>
          </p:nvGrpSpPr>
          <p:grpSpPr bwMode="auto">
            <a:xfrm>
              <a:off x="240" y="2304"/>
              <a:ext cx="1987" cy="267"/>
              <a:chOff x="221" y="912"/>
              <a:chExt cx="1987" cy="267"/>
            </a:xfrm>
          </p:grpSpPr>
          <p:sp>
            <p:nvSpPr>
              <p:cNvPr id="227399" name="Rectangle 71"/>
              <p:cNvSpPr>
                <a:spLocks noChangeArrowheads="1"/>
              </p:cNvSpPr>
              <p:nvPr/>
            </p:nvSpPr>
            <p:spPr bwMode="auto">
              <a:xfrm>
                <a:off x="1924"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3</a:t>
                </a:r>
              </a:p>
            </p:txBody>
          </p:sp>
          <p:sp>
            <p:nvSpPr>
              <p:cNvPr id="227400" name="Rectangle 72"/>
              <p:cNvSpPr>
                <a:spLocks noChangeArrowheads="1"/>
              </p:cNvSpPr>
              <p:nvPr/>
            </p:nvSpPr>
            <p:spPr bwMode="auto">
              <a:xfrm>
                <a:off x="1641"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2</a:t>
                </a:r>
              </a:p>
            </p:txBody>
          </p:sp>
          <p:sp>
            <p:nvSpPr>
              <p:cNvPr id="227401" name="Rectangle 73"/>
              <p:cNvSpPr>
                <a:spLocks noChangeArrowheads="1"/>
              </p:cNvSpPr>
              <p:nvPr/>
            </p:nvSpPr>
            <p:spPr bwMode="auto">
              <a:xfrm>
                <a:off x="1357"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9</a:t>
                </a:r>
              </a:p>
            </p:txBody>
          </p:sp>
          <p:sp>
            <p:nvSpPr>
              <p:cNvPr id="227402" name="Rectangle 74"/>
              <p:cNvSpPr>
                <a:spLocks noChangeArrowheads="1"/>
              </p:cNvSpPr>
              <p:nvPr/>
            </p:nvSpPr>
            <p:spPr bwMode="auto">
              <a:xfrm>
                <a:off x="1072" y="912"/>
                <a:ext cx="285"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1</a:t>
                </a:r>
              </a:p>
            </p:txBody>
          </p:sp>
          <p:sp>
            <p:nvSpPr>
              <p:cNvPr id="227403" name="Rectangle 75"/>
              <p:cNvSpPr>
                <a:spLocks noChangeArrowheads="1"/>
              </p:cNvSpPr>
              <p:nvPr/>
            </p:nvSpPr>
            <p:spPr bwMode="auto">
              <a:xfrm>
                <a:off x="788"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6</a:t>
                </a:r>
              </a:p>
            </p:txBody>
          </p:sp>
          <p:sp>
            <p:nvSpPr>
              <p:cNvPr id="227404" name="Rectangle 76"/>
              <p:cNvSpPr>
                <a:spLocks noChangeArrowheads="1"/>
              </p:cNvSpPr>
              <p:nvPr/>
            </p:nvSpPr>
            <p:spPr bwMode="auto">
              <a:xfrm>
                <a:off x="505"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4</a:t>
                </a:r>
              </a:p>
            </p:txBody>
          </p:sp>
          <p:sp>
            <p:nvSpPr>
              <p:cNvPr id="227405" name="Rectangle 77"/>
              <p:cNvSpPr>
                <a:spLocks noChangeArrowheads="1"/>
              </p:cNvSpPr>
              <p:nvPr/>
            </p:nvSpPr>
            <p:spPr bwMode="auto">
              <a:xfrm>
                <a:off x="221"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8</a:t>
                </a:r>
              </a:p>
            </p:txBody>
          </p:sp>
          <p:sp>
            <p:nvSpPr>
              <p:cNvPr id="227406" name="Line 78"/>
              <p:cNvSpPr>
                <a:spLocks noChangeShapeType="1"/>
              </p:cNvSpPr>
              <p:nvPr/>
            </p:nvSpPr>
            <p:spPr bwMode="auto">
              <a:xfrm>
                <a:off x="221" y="912"/>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07" name="Line 79"/>
              <p:cNvSpPr>
                <a:spLocks noChangeShapeType="1"/>
              </p:cNvSpPr>
              <p:nvPr/>
            </p:nvSpPr>
            <p:spPr bwMode="auto">
              <a:xfrm>
                <a:off x="221" y="1179"/>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08" name="Line 80"/>
              <p:cNvSpPr>
                <a:spLocks noChangeShapeType="1"/>
              </p:cNvSpPr>
              <p:nvPr/>
            </p:nvSpPr>
            <p:spPr bwMode="auto">
              <a:xfrm>
                <a:off x="221"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09" name="Line 81"/>
              <p:cNvSpPr>
                <a:spLocks noChangeShapeType="1"/>
              </p:cNvSpPr>
              <p:nvPr/>
            </p:nvSpPr>
            <p:spPr bwMode="auto">
              <a:xfrm>
                <a:off x="505"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10" name="Line 82"/>
              <p:cNvSpPr>
                <a:spLocks noChangeShapeType="1"/>
              </p:cNvSpPr>
              <p:nvPr/>
            </p:nvSpPr>
            <p:spPr bwMode="auto">
              <a:xfrm>
                <a:off x="788"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11" name="Line 83"/>
              <p:cNvSpPr>
                <a:spLocks noChangeShapeType="1"/>
              </p:cNvSpPr>
              <p:nvPr/>
            </p:nvSpPr>
            <p:spPr bwMode="auto">
              <a:xfrm>
                <a:off x="1072"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12" name="Line 84"/>
              <p:cNvSpPr>
                <a:spLocks noChangeShapeType="1"/>
              </p:cNvSpPr>
              <p:nvPr/>
            </p:nvSpPr>
            <p:spPr bwMode="auto">
              <a:xfrm>
                <a:off x="1357"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13" name="Line 85"/>
              <p:cNvSpPr>
                <a:spLocks noChangeShapeType="1"/>
              </p:cNvSpPr>
              <p:nvPr/>
            </p:nvSpPr>
            <p:spPr bwMode="auto">
              <a:xfrm>
                <a:off x="1641"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14" name="Line 86"/>
              <p:cNvSpPr>
                <a:spLocks noChangeShapeType="1"/>
              </p:cNvSpPr>
              <p:nvPr/>
            </p:nvSpPr>
            <p:spPr bwMode="auto">
              <a:xfrm>
                <a:off x="1924"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15" name="Line 87"/>
              <p:cNvSpPr>
                <a:spLocks noChangeShapeType="1"/>
              </p:cNvSpPr>
              <p:nvPr/>
            </p:nvSpPr>
            <p:spPr bwMode="auto">
              <a:xfrm>
                <a:off x="2208"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grpSp>
        <p:sp>
          <p:nvSpPr>
            <p:cNvPr id="227416" name="Text Box 88"/>
            <p:cNvSpPr txBox="1">
              <a:spLocks noChangeArrowheads="1"/>
            </p:cNvSpPr>
            <p:nvPr/>
          </p:nvSpPr>
          <p:spPr bwMode="auto">
            <a:xfrm>
              <a:off x="192" y="2544"/>
              <a:ext cx="3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i = 1</a:t>
              </a:r>
            </a:p>
          </p:txBody>
        </p:sp>
        <p:sp>
          <p:nvSpPr>
            <p:cNvPr id="227417" name="Text Box 89"/>
            <p:cNvSpPr txBox="1">
              <a:spLocks noChangeArrowheads="1"/>
            </p:cNvSpPr>
            <p:nvPr/>
          </p:nvSpPr>
          <p:spPr bwMode="auto">
            <a:xfrm>
              <a:off x="1152" y="2544"/>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j</a:t>
              </a:r>
            </a:p>
          </p:txBody>
        </p:sp>
        <p:sp>
          <p:nvSpPr>
            <p:cNvPr id="227418" name="Line 90"/>
            <p:cNvSpPr>
              <a:spLocks noChangeShapeType="1"/>
            </p:cNvSpPr>
            <p:nvPr/>
          </p:nvSpPr>
          <p:spPr bwMode="auto">
            <a:xfrm flipH="1">
              <a:off x="624" y="2640"/>
              <a:ext cx="518"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7419" name="Group 91"/>
          <p:cNvGrpSpPr>
            <a:grpSpLocks/>
          </p:cNvGrpSpPr>
          <p:nvPr/>
        </p:nvGrpSpPr>
        <p:grpSpPr bwMode="auto">
          <a:xfrm>
            <a:off x="1828801" y="4495800"/>
            <a:ext cx="3230563" cy="717550"/>
            <a:chOff x="192" y="2832"/>
            <a:chExt cx="2035" cy="452"/>
          </a:xfrm>
        </p:grpSpPr>
        <p:grpSp>
          <p:nvGrpSpPr>
            <p:cNvPr id="227420" name="Group 92"/>
            <p:cNvGrpSpPr>
              <a:grpSpLocks/>
            </p:cNvGrpSpPr>
            <p:nvPr/>
          </p:nvGrpSpPr>
          <p:grpSpPr bwMode="auto">
            <a:xfrm>
              <a:off x="240" y="2832"/>
              <a:ext cx="1987" cy="267"/>
              <a:chOff x="221" y="912"/>
              <a:chExt cx="1987" cy="267"/>
            </a:xfrm>
          </p:grpSpPr>
          <p:sp>
            <p:nvSpPr>
              <p:cNvPr id="227421" name="Rectangle 93"/>
              <p:cNvSpPr>
                <a:spLocks noChangeArrowheads="1"/>
              </p:cNvSpPr>
              <p:nvPr/>
            </p:nvSpPr>
            <p:spPr bwMode="auto">
              <a:xfrm>
                <a:off x="1924"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3</a:t>
                </a:r>
              </a:p>
            </p:txBody>
          </p:sp>
          <p:sp>
            <p:nvSpPr>
              <p:cNvPr id="227422" name="Rectangle 94"/>
              <p:cNvSpPr>
                <a:spLocks noChangeArrowheads="1"/>
              </p:cNvSpPr>
              <p:nvPr/>
            </p:nvSpPr>
            <p:spPr bwMode="auto">
              <a:xfrm>
                <a:off x="1641"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2</a:t>
                </a:r>
              </a:p>
            </p:txBody>
          </p:sp>
          <p:sp>
            <p:nvSpPr>
              <p:cNvPr id="227423" name="Rectangle 95"/>
              <p:cNvSpPr>
                <a:spLocks noChangeArrowheads="1"/>
              </p:cNvSpPr>
              <p:nvPr/>
            </p:nvSpPr>
            <p:spPr bwMode="auto">
              <a:xfrm>
                <a:off x="1357"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9</a:t>
                </a:r>
              </a:p>
            </p:txBody>
          </p:sp>
          <p:sp>
            <p:nvSpPr>
              <p:cNvPr id="227424" name="Rectangle 96"/>
              <p:cNvSpPr>
                <a:spLocks noChangeArrowheads="1"/>
              </p:cNvSpPr>
              <p:nvPr/>
            </p:nvSpPr>
            <p:spPr bwMode="auto">
              <a:xfrm>
                <a:off x="1072" y="912"/>
                <a:ext cx="285"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6</a:t>
                </a:r>
              </a:p>
            </p:txBody>
          </p:sp>
          <p:sp>
            <p:nvSpPr>
              <p:cNvPr id="227425" name="Rectangle 97"/>
              <p:cNvSpPr>
                <a:spLocks noChangeArrowheads="1"/>
              </p:cNvSpPr>
              <p:nvPr/>
            </p:nvSpPr>
            <p:spPr bwMode="auto">
              <a:xfrm>
                <a:off x="788"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1</a:t>
                </a:r>
              </a:p>
            </p:txBody>
          </p:sp>
          <p:sp>
            <p:nvSpPr>
              <p:cNvPr id="227426" name="Rectangle 98"/>
              <p:cNvSpPr>
                <a:spLocks noChangeArrowheads="1"/>
              </p:cNvSpPr>
              <p:nvPr/>
            </p:nvSpPr>
            <p:spPr bwMode="auto">
              <a:xfrm>
                <a:off x="505"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4</a:t>
                </a:r>
              </a:p>
            </p:txBody>
          </p:sp>
          <p:sp>
            <p:nvSpPr>
              <p:cNvPr id="227427" name="Rectangle 99"/>
              <p:cNvSpPr>
                <a:spLocks noChangeArrowheads="1"/>
              </p:cNvSpPr>
              <p:nvPr/>
            </p:nvSpPr>
            <p:spPr bwMode="auto">
              <a:xfrm>
                <a:off x="221"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8</a:t>
                </a:r>
              </a:p>
            </p:txBody>
          </p:sp>
          <p:sp>
            <p:nvSpPr>
              <p:cNvPr id="227428" name="Line 100"/>
              <p:cNvSpPr>
                <a:spLocks noChangeShapeType="1"/>
              </p:cNvSpPr>
              <p:nvPr/>
            </p:nvSpPr>
            <p:spPr bwMode="auto">
              <a:xfrm>
                <a:off x="221" y="912"/>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29" name="Line 101"/>
              <p:cNvSpPr>
                <a:spLocks noChangeShapeType="1"/>
              </p:cNvSpPr>
              <p:nvPr/>
            </p:nvSpPr>
            <p:spPr bwMode="auto">
              <a:xfrm>
                <a:off x="221" y="1179"/>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30" name="Line 102"/>
              <p:cNvSpPr>
                <a:spLocks noChangeShapeType="1"/>
              </p:cNvSpPr>
              <p:nvPr/>
            </p:nvSpPr>
            <p:spPr bwMode="auto">
              <a:xfrm>
                <a:off x="221"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31" name="Line 103"/>
              <p:cNvSpPr>
                <a:spLocks noChangeShapeType="1"/>
              </p:cNvSpPr>
              <p:nvPr/>
            </p:nvSpPr>
            <p:spPr bwMode="auto">
              <a:xfrm>
                <a:off x="505"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32" name="Line 104"/>
              <p:cNvSpPr>
                <a:spLocks noChangeShapeType="1"/>
              </p:cNvSpPr>
              <p:nvPr/>
            </p:nvSpPr>
            <p:spPr bwMode="auto">
              <a:xfrm>
                <a:off x="788"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33" name="Line 105"/>
              <p:cNvSpPr>
                <a:spLocks noChangeShapeType="1"/>
              </p:cNvSpPr>
              <p:nvPr/>
            </p:nvSpPr>
            <p:spPr bwMode="auto">
              <a:xfrm>
                <a:off x="1072"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34" name="Line 106"/>
              <p:cNvSpPr>
                <a:spLocks noChangeShapeType="1"/>
              </p:cNvSpPr>
              <p:nvPr/>
            </p:nvSpPr>
            <p:spPr bwMode="auto">
              <a:xfrm>
                <a:off x="1357"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35" name="Line 107"/>
              <p:cNvSpPr>
                <a:spLocks noChangeShapeType="1"/>
              </p:cNvSpPr>
              <p:nvPr/>
            </p:nvSpPr>
            <p:spPr bwMode="auto">
              <a:xfrm>
                <a:off x="1641"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36" name="Line 108"/>
              <p:cNvSpPr>
                <a:spLocks noChangeShapeType="1"/>
              </p:cNvSpPr>
              <p:nvPr/>
            </p:nvSpPr>
            <p:spPr bwMode="auto">
              <a:xfrm>
                <a:off x="1924"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37" name="Line 109"/>
              <p:cNvSpPr>
                <a:spLocks noChangeShapeType="1"/>
              </p:cNvSpPr>
              <p:nvPr/>
            </p:nvSpPr>
            <p:spPr bwMode="auto">
              <a:xfrm>
                <a:off x="2208"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grpSp>
        <p:sp>
          <p:nvSpPr>
            <p:cNvPr id="227438" name="Text Box 110"/>
            <p:cNvSpPr txBox="1">
              <a:spLocks noChangeArrowheads="1"/>
            </p:cNvSpPr>
            <p:nvPr/>
          </p:nvSpPr>
          <p:spPr bwMode="auto">
            <a:xfrm>
              <a:off x="192" y="3072"/>
              <a:ext cx="3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i = 1</a:t>
              </a:r>
            </a:p>
          </p:txBody>
        </p:sp>
        <p:sp>
          <p:nvSpPr>
            <p:cNvPr id="227439" name="Text Box 111"/>
            <p:cNvSpPr txBox="1">
              <a:spLocks noChangeArrowheads="1"/>
            </p:cNvSpPr>
            <p:nvPr/>
          </p:nvSpPr>
          <p:spPr bwMode="auto">
            <a:xfrm>
              <a:off x="912" y="307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j</a:t>
              </a:r>
            </a:p>
          </p:txBody>
        </p:sp>
        <p:sp>
          <p:nvSpPr>
            <p:cNvPr id="227440" name="Line 112"/>
            <p:cNvSpPr>
              <a:spLocks noChangeShapeType="1"/>
            </p:cNvSpPr>
            <p:nvPr/>
          </p:nvSpPr>
          <p:spPr bwMode="auto">
            <a:xfrm flipH="1">
              <a:off x="624" y="3168"/>
              <a:ext cx="288"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7441" name="Group 113"/>
          <p:cNvGrpSpPr>
            <a:grpSpLocks/>
          </p:cNvGrpSpPr>
          <p:nvPr/>
        </p:nvGrpSpPr>
        <p:grpSpPr bwMode="auto">
          <a:xfrm>
            <a:off x="1828801" y="5302250"/>
            <a:ext cx="3230563" cy="749300"/>
            <a:chOff x="192" y="3340"/>
            <a:chExt cx="2035" cy="472"/>
          </a:xfrm>
        </p:grpSpPr>
        <p:grpSp>
          <p:nvGrpSpPr>
            <p:cNvPr id="227442" name="Group 114"/>
            <p:cNvGrpSpPr>
              <a:grpSpLocks/>
            </p:cNvGrpSpPr>
            <p:nvPr/>
          </p:nvGrpSpPr>
          <p:grpSpPr bwMode="auto">
            <a:xfrm>
              <a:off x="240" y="3340"/>
              <a:ext cx="1987" cy="267"/>
              <a:chOff x="221" y="912"/>
              <a:chExt cx="1987" cy="267"/>
            </a:xfrm>
          </p:grpSpPr>
          <p:sp>
            <p:nvSpPr>
              <p:cNvPr id="227443" name="Rectangle 115"/>
              <p:cNvSpPr>
                <a:spLocks noChangeArrowheads="1"/>
              </p:cNvSpPr>
              <p:nvPr/>
            </p:nvSpPr>
            <p:spPr bwMode="auto">
              <a:xfrm>
                <a:off x="1924"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3</a:t>
                </a:r>
              </a:p>
            </p:txBody>
          </p:sp>
          <p:sp>
            <p:nvSpPr>
              <p:cNvPr id="227444" name="Rectangle 116"/>
              <p:cNvSpPr>
                <a:spLocks noChangeArrowheads="1"/>
              </p:cNvSpPr>
              <p:nvPr/>
            </p:nvSpPr>
            <p:spPr bwMode="auto">
              <a:xfrm>
                <a:off x="1641"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2</a:t>
                </a:r>
              </a:p>
            </p:txBody>
          </p:sp>
          <p:sp>
            <p:nvSpPr>
              <p:cNvPr id="227445" name="Rectangle 117"/>
              <p:cNvSpPr>
                <a:spLocks noChangeArrowheads="1"/>
              </p:cNvSpPr>
              <p:nvPr/>
            </p:nvSpPr>
            <p:spPr bwMode="auto">
              <a:xfrm>
                <a:off x="1357"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9</a:t>
                </a:r>
              </a:p>
            </p:txBody>
          </p:sp>
          <p:sp>
            <p:nvSpPr>
              <p:cNvPr id="227446" name="Rectangle 118"/>
              <p:cNvSpPr>
                <a:spLocks noChangeArrowheads="1"/>
              </p:cNvSpPr>
              <p:nvPr/>
            </p:nvSpPr>
            <p:spPr bwMode="auto">
              <a:xfrm>
                <a:off x="1072" y="912"/>
                <a:ext cx="285"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6</a:t>
                </a:r>
              </a:p>
            </p:txBody>
          </p:sp>
          <p:sp>
            <p:nvSpPr>
              <p:cNvPr id="227447" name="Rectangle 119"/>
              <p:cNvSpPr>
                <a:spLocks noChangeArrowheads="1"/>
              </p:cNvSpPr>
              <p:nvPr/>
            </p:nvSpPr>
            <p:spPr bwMode="auto">
              <a:xfrm>
                <a:off x="788"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4</a:t>
                </a:r>
              </a:p>
            </p:txBody>
          </p:sp>
          <p:sp>
            <p:nvSpPr>
              <p:cNvPr id="227448" name="Rectangle 120"/>
              <p:cNvSpPr>
                <a:spLocks noChangeArrowheads="1"/>
              </p:cNvSpPr>
              <p:nvPr/>
            </p:nvSpPr>
            <p:spPr bwMode="auto">
              <a:xfrm>
                <a:off x="505"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1</a:t>
                </a:r>
              </a:p>
            </p:txBody>
          </p:sp>
          <p:sp>
            <p:nvSpPr>
              <p:cNvPr id="227449" name="Rectangle 121"/>
              <p:cNvSpPr>
                <a:spLocks noChangeArrowheads="1"/>
              </p:cNvSpPr>
              <p:nvPr/>
            </p:nvSpPr>
            <p:spPr bwMode="auto">
              <a:xfrm>
                <a:off x="221"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8</a:t>
                </a:r>
              </a:p>
            </p:txBody>
          </p:sp>
          <p:sp>
            <p:nvSpPr>
              <p:cNvPr id="227450" name="Line 122"/>
              <p:cNvSpPr>
                <a:spLocks noChangeShapeType="1"/>
              </p:cNvSpPr>
              <p:nvPr/>
            </p:nvSpPr>
            <p:spPr bwMode="auto">
              <a:xfrm>
                <a:off x="221" y="912"/>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51" name="Line 123"/>
              <p:cNvSpPr>
                <a:spLocks noChangeShapeType="1"/>
              </p:cNvSpPr>
              <p:nvPr/>
            </p:nvSpPr>
            <p:spPr bwMode="auto">
              <a:xfrm>
                <a:off x="221" y="1179"/>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52" name="Line 124"/>
              <p:cNvSpPr>
                <a:spLocks noChangeShapeType="1"/>
              </p:cNvSpPr>
              <p:nvPr/>
            </p:nvSpPr>
            <p:spPr bwMode="auto">
              <a:xfrm>
                <a:off x="221"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53" name="Line 125"/>
              <p:cNvSpPr>
                <a:spLocks noChangeShapeType="1"/>
              </p:cNvSpPr>
              <p:nvPr/>
            </p:nvSpPr>
            <p:spPr bwMode="auto">
              <a:xfrm>
                <a:off x="505"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54" name="Line 126"/>
              <p:cNvSpPr>
                <a:spLocks noChangeShapeType="1"/>
              </p:cNvSpPr>
              <p:nvPr/>
            </p:nvSpPr>
            <p:spPr bwMode="auto">
              <a:xfrm>
                <a:off x="788"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55" name="Line 127"/>
              <p:cNvSpPr>
                <a:spLocks noChangeShapeType="1"/>
              </p:cNvSpPr>
              <p:nvPr/>
            </p:nvSpPr>
            <p:spPr bwMode="auto">
              <a:xfrm>
                <a:off x="1072"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56" name="Line 128"/>
              <p:cNvSpPr>
                <a:spLocks noChangeShapeType="1"/>
              </p:cNvSpPr>
              <p:nvPr/>
            </p:nvSpPr>
            <p:spPr bwMode="auto">
              <a:xfrm>
                <a:off x="1357"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57" name="Line 129"/>
              <p:cNvSpPr>
                <a:spLocks noChangeShapeType="1"/>
              </p:cNvSpPr>
              <p:nvPr/>
            </p:nvSpPr>
            <p:spPr bwMode="auto">
              <a:xfrm>
                <a:off x="1641"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58" name="Line 130"/>
              <p:cNvSpPr>
                <a:spLocks noChangeShapeType="1"/>
              </p:cNvSpPr>
              <p:nvPr/>
            </p:nvSpPr>
            <p:spPr bwMode="auto">
              <a:xfrm>
                <a:off x="1924"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59" name="Line 131"/>
              <p:cNvSpPr>
                <a:spLocks noChangeShapeType="1"/>
              </p:cNvSpPr>
              <p:nvPr/>
            </p:nvSpPr>
            <p:spPr bwMode="auto">
              <a:xfrm>
                <a:off x="2208"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grpSp>
        <p:sp>
          <p:nvSpPr>
            <p:cNvPr id="227460" name="Text Box 132"/>
            <p:cNvSpPr txBox="1">
              <a:spLocks noChangeArrowheads="1"/>
            </p:cNvSpPr>
            <p:nvPr/>
          </p:nvSpPr>
          <p:spPr bwMode="auto">
            <a:xfrm>
              <a:off x="192" y="3600"/>
              <a:ext cx="3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i = 1</a:t>
              </a:r>
            </a:p>
          </p:txBody>
        </p:sp>
        <p:sp>
          <p:nvSpPr>
            <p:cNvPr id="227461" name="Text Box 133"/>
            <p:cNvSpPr txBox="1">
              <a:spLocks noChangeArrowheads="1"/>
            </p:cNvSpPr>
            <p:nvPr/>
          </p:nvSpPr>
          <p:spPr bwMode="auto">
            <a:xfrm>
              <a:off x="576" y="3600"/>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j</a:t>
              </a:r>
            </a:p>
          </p:txBody>
        </p:sp>
      </p:grpSp>
      <p:grpSp>
        <p:nvGrpSpPr>
          <p:cNvPr id="227462" name="Group 134"/>
          <p:cNvGrpSpPr>
            <a:grpSpLocks/>
          </p:cNvGrpSpPr>
          <p:nvPr/>
        </p:nvGrpSpPr>
        <p:grpSpPr bwMode="auto">
          <a:xfrm>
            <a:off x="1828613" y="6056126"/>
            <a:ext cx="3230563" cy="749300"/>
            <a:chOff x="192" y="3340"/>
            <a:chExt cx="2035" cy="472"/>
          </a:xfrm>
        </p:grpSpPr>
        <p:grpSp>
          <p:nvGrpSpPr>
            <p:cNvPr id="227463" name="Group 135"/>
            <p:cNvGrpSpPr>
              <a:grpSpLocks/>
            </p:cNvGrpSpPr>
            <p:nvPr/>
          </p:nvGrpSpPr>
          <p:grpSpPr bwMode="auto">
            <a:xfrm>
              <a:off x="240" y="3340"/>
              <a:ext cx="1987" cy="267"/>
              <a:chOff x="221" y="912"/>
              <a:chExt cx="1987" cy="267"/>
            </a:xfrm>
          </p:grpSpPr>
          <p:sp>
            <p:nvSpPr>
              <p:cNvPr id="227464" name="Rectangle 136"/>
              <p:cNvSpPr>
                <a:spLocks noChangeArrowheads="1"/>
              </p:cNvSpPr>
              <p:nvPr/>
            </p:nvSpPr>
            <p:spPr bwMode="auto">
              <a:xfrm>
                <a:off x="1924"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3</a:t>
                </a:r>
              </a:p>
            </p:txBody>
          </p:sp>
          <p:sp>
            <p:nvSpPr>
              <p:cNvPr id="227465" name="Rectangle 137"/>
              <p:cNvSpPr>
                <a:spLocks noChangeArrowheads="1"/>
              </p:cNvSpPr>
              <p:nvPr/>
            </p:nvSpPr>
            <p:spPr bwMode="auto">
              <a:xfrm>
                <a:off x="1641"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2</a:t>
                </a:r>
              </a:p>
            </p:txBody>
          </p:sp>
          <p:sp>
            <p:nvSpPr>
              <p:cNvPr id="227466" name="Rectangle 138"/>
              <p:cNvSpPr>
                <a:spLocks noChangeArrowheads="1"/>
              </p:cNvSpPr>
              <p:nvPr/>
            </p:nvSpPr>
            <p:spPr bwMode="auto">
              <a:xfrm>
                <a:off x="1357"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9</a:t>
                </a:r>
              </a:p>
            </p:txBody>
          </p:sp>
          <p:sp>
            <p:nvSpPr>
              <p:cNvPr id="227467" name="Rectangle 139"/>
              <p:cNvSpPr>
                <a:spLocks noChangeArrowheads="1"/>
              </p:cNvSpPr>
              <p:nvPr/>
            </p:nvSpPr>
            <p:spPr bwMode="auto">
              <a:xfrm>
                <a:off x="1072" y="912"/>
                <a:ext cx="285"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6</a:t>
                </a:r>
              </a:p>
            </p:txBody>
          </p:sp>
          <p:sp>
            <p:nvSpPr>
              <p:cNvPr id="227468" name="Rectangle 140"/>
              <p:cNvSpPr>
                <a:spLocks noChangeArrowheads="1"/>
              </p:cNvSpPr>
              <p:nvPr/>
            </p:nvSpPr>
            <p:spPr bwMode="auto">
              <a:xfrm>
                <a:off x="788"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4</a:t>
                </a:r>
              </a:p>
            </p:txBody>
          </p:sp>
          <p:sp>
            <p:nvSpPr>
              <p:cNvPr id="227469" name="Rectangle 141"/>
              <p:cNvSpPr>
                <a:spLocks noChangeArrowheads="1"/>
              </p:cNvSpPr>
              <p:nvPr/>
            </p:nvSpPr>
            <p:spPr bwMode="auto">
              <a:xfrm>
                <a:off x="505"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8</a:t>
                </a:r>
              </a:p>
            </p:txBody>
          </p:sp>
          <p:sp>
            <p:nvSpPr>
              <p:cNvPr id="227470" name="Rectangle 142"/>
              <p:cNvSpPr>
                <a:spLocks noChangeArrowheads="1"/>
              </p:cNvSpPr>
              <p:nvPr/>
            </p:nvSpPr>
            <p:spPr bwMode="auto">
              <a:xfrm>
                <a:off x="221"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dirty="0"/>
                  <a:t>1</a:t>
                </a:r>
              </a:p>
            </p:txBody>
          </p:sp>
          <p:sp>
            <p:nvSpPr>
              <p:cNvPr id="227471" name="Line 143"/>
              <p:cNvSpPr>
                <a:spLocks noChangeShapeType="1"/>
              </p:cNvSpPr>
              <p:nvPr/>
            </p:nvSpPr>
            <p:spPr bwMode="auto">
              <a:xfrm>
                <a:off x="221" y="912"/>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72" name="Line 144"/>
              <p:cNvSpPr>
                <a:spLocks noChangeShapeType="1"/>
              </p:cNvSpPr>
              <p:nvPr/>
            </p:nvSpPr>
            <p:spPr bwMode="auto">
              <a:xfrm>
                <a:off x="221" y="1179"/>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73" name="Line 145"/>
              <p:cNvSpPr>
                <a:spLocks noChangeShapeType="1"/>
              </p:cNvSpPr>
              <p:nvPr/>
            </p:nvSpPr>
            <p:spPr bwMode="auto">
              <a:xfrm>
                <a:off x="221"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74" name="Line 146"/>
              <p:cNvSpPr>
                <a:spLocks noChangeShapeType="1"/>
              </p:cNvSpPr>
              <p:nvPr/>
            </p:nvSpPr>
            <p:spPr bwMode="auto">
              <a:xfrm>
                <a:off x="505"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75" name="Line 147"/>
              <p:cNvSpPr>
                <a:spLocks noChangeShapeType="1"/>
              </p:cNvSpPr>
              <p:nvPr/>
            </p:nvSpPr>
            <p:spPr bwMode="auto">
              <a:xfrm>
                <a:off x="788"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76" name="Line 148"/>
              <p:cNvSpPr>
                <a:spLocks noChangeShapeType="1"/>
              </p:cNvSpPr>
              <p:nvPr/>
            </p:nvSpPr>
            <p:spPr bwMode="auto">
              <a:xfrm>
                <a:off x="1072"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77" name="Line 149"/>
              <p:cNvSpPr>
                <a:spLocks noChangeShapeType="1"/>
              </p:cNvSpPr>
              <p:nvPr/>
            </p:nvSpPr>
            <p:spPr bwMode="auto">
              <a:xfrm>
                <a:off x="1357"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78" name="Line 150"/>
              <p:cNvSpPr>
                <a:spLocks noChangeShapeType="1"/>
              </p:cNvSpPr>
              <p:nvPr/>
            </p:nvSpPr>
            <p:spPr bwMode="auto">
              <a:xfrm>
                <a:off x="1641"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79" name="Line 151"/>
              <p:cNvSpPr>
                <a:spLocks noChangeShapeType="1"/>
              </p:cNvSpPr>
              <p:nvPr/>
            </p:nvSpPr>
            <p:spPr bwMode="auto">
              <a:xfrm>
                <a:off x="1924"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80" name="Line 152"/>
              <p:cNvSpPr>
                <a:spLocks noChangeShapeType="1"/>
              </p:cNvSpPr>
              <p:nvPr/>
            </p:nvSpPr>
            <p:spPr bwMode="auto">
              <a:xfrm>
                <a:off x="2208"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grpSp>
        <p:sp>
          <p:nvSpPr>
            <p:cNvPr id="227481" name="Text Box 153"/>
            <p:cNvSpPr txBox="1">
              <a:spLocks noChangeArrowheads="1"/>
            </p:cNvSpPr>
            <p:nvPr/>
          </p:nvSpPr>
          <p:spPr bwMode="auto">
            <a:xfrm>
              <a:off x="192" y="3600"/>
              <a:ext cx="3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i = 1</a:t>
              </a:r>
            </a:p>
          </p:txBody>
        </p:sp>
        <p:sp>
          <p:nvSpPr>
            <p:cNvPr id="227482" name="Text Box 154"/>
            <p:cNvSpPr txBox="1">
              <a:spLocks noChangeArrowheads="1"/>
            </p:cNvSpPr>
            <p:nvPr/>
          </p:nvSpPr>
          <p:spPr bwMode="auto">
            <a:xfrm>
              <a:off x="576" y="3600"/>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j</a:t>
              </a:r>
            </a:p>
          </p:txBody>
        </p:sp>
      </p:grpSp>
      <p:grpSp>
        <p:nvGrpSpPr>
          <p:cNvPr id="227483" name="Group 155"/>
          <p:cNvGrpSpPr>
            <a:grpSpLocks/>
          </p:cNvGrpSpPr>
          <p:nvPr/>
        </p:nvGrpSpPr>
        <p:grpSpPr bwMode="auto">
          <a:xfrm>
            <a:off x="6446838" y="1219200"/>
            <a:ext cx="3154362" cy="749300"/>
            <a:chOff x="3101" y="768"/>
            <a:chExt cx="1987" cy="472"/>
          </a:xfrm>
        </p:grpSpPr>
        <p:grpSp>
          <p:nvGrpSpPr>
            <p:cNvPr id="227484" name="Group 156"/>
            <p:cNvGrpSpPr>
              <a:grpSpLocks/>
            </p:cNvGrpSpPr>
            <p:nvPr/>
          </p:nvGrpSpPr>
          <p:grpSpPr bwMode="auto">
            <a:xfrm>
              <a:off x="3101" y="768"/>
              <a:ext cx="1987" cy="267"/>
              <a:chOff x="221" y="912"/>
              <a:chExt cx="1987" cy="267"/>
            </a:xfrm>
          </p:grpSpPr>
          <p:sp>
            <p:nvSpPr>
              <p:cNvPr id="227485" name="Rectangle 157"/>
              <p:cNvSpPr>
                <a:spLocks noChangeArrowheads="1"/>
              </p:cNvSpPr>
              <p:nvPr/>
            </p:nvSpPr>
            <p:spPr bwMode="auto">
              <a:xfrm>
                <a:off x="1924"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3</a:t>
                </a:r>
              </a:p>
            </p:txBody>
          </p:sp>
          <p:sp>
            <p:nvSpPr>
              <p:cNvPr id="227486" name="Rectangle 158"/>
              <p:cNvSpPr>
                <a:spLocks noChangeArrowheads="1"/>
              </p:cNvSpPr>
              <p:nvPr/>
            </p:nvSpPr>
            <p:spPr bwMode="auto">
              <a:xfrm>
                <a:off x="1641"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2</a:t>
                </a:r>
              </a:p>
            </p:txBody>
          </p:sp>
          <p:sp>
            <p:nvSpPr>
              <p:cNvPr id="227487" name="Rectangle 159"/>
              <p:cNvSpPr>
                <a:spLocks noChangeArrowheads="1"/>
              </p:cNvSpPr>
              <p:nvPr/>
            </p:nvSpPr>
            <p:spPr bwMode="auto">
              <a:xfrm>
                <a:off x="1357"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9</a:t>
                </a:r>
              </a:p>
            </p:txBody>
          </p:sp>
          <p:sp>
            <p:nvSpPr>
              <p:cNvPr id="227488" name="Rectangle 160"/>
              <p:cNvSpPr>
                <a:spLocks noChangeArrowheads="1"/>
              </p:cNvSpPr>
              <p:nvPr/>
            </p:nvSpPr>
            <p:spPr bwMode="auto">
              <a:xfrm>
                <a:off x="1072" y="912"/>
                <a:ext cx="285"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6</a:t>
                </a:r>
              </a:p>
            </p:txBody>
          </p:sp>
          <p:sp>
            <p:nvSpPr>
              <p:cNvPr id="227489" name="Rectangle 161"/>
              <p:cNvSpPr>
                <a:spLocks noChangeArrowheads="1"/>
              </p:cNvSpPr>
              <p:nvPr/>
            </p:nvSpPr>
            <p:spPr bwMode="auto">
              <a:xfrm>
                <a:off x="788"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4</a:t>
                </a:r>
              </a:p>
            </p:txBody>
          </p:sp>
          <p:sp>
            <p:nvSpPr>
              <p:cNvPr id="227490" name="Rectangle 162"/>
              <p:cNvSpPr>
                <a:spLocks noChangeArrowheads="1"/>
              </p:cNvSpPr>
              <p:nvPr/>
            </p:nvSpPr>
            <p:spPr bwMode="auto">
              <a:xfrm>
                <a:off x="505"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8</a:t>
                </a:r>
              </a:p>
            </p:txBody>
          </p:sp>
          <p:sp>
            <p:nvSpPr>
              <p:cNvPr id="227491" name="Rectangle 163"/>
              <p:cNvSpPr>
                <a:spLocks noChangeArrowheads="1"/>
              </p:cNvSpPr>
              <p:nvPr/>
            </p:nvSpPr>
            <p:spPr bwMode="auto">
              <a:xfrm>
                <a:off x="221"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1</a:t>
                </a:r>
              </a:p>
            </p:txBody>
          </p:sp>
          <p:sp>
            <p:nvSpPr>
              <p:cNvPr id="227492" name="Line 164"/>
              <p:cNvSpPr>
                <a:spLocks noChangeShapeType="1"/>
              </p:cNvSpPr>
              <p:nvPr/>
            </p:nvSpPr>
            <p:spPr bwMode="auto">
              <a:xfrm>
                <a:off x="221" y="912"/>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93" name="Line 165"/>
              <p:cNvSpPr>
                <a:spLocks noChangeShapeType="1"/>
              </p:cNvSpPr>
              <p:nvPr/>
            </p:nvSpPr>
            <p:spPr bwMode="auto">
              <a:xfrm>
                <a:off x="221" y="1179"/>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94" name="Line 166"/>
              <p:cNvSpPr>
                <a:spLocks noChangeShapeType="1"/>
              </p:cNvSpPr>
              <p:nvPr/>
            </p:nvSpPr>
            <p:spPr bwMode="auto">
              <a:xfrm>
                <a:off x="221"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95" name="Line 167"/>
              <p:cNvSpPr>
                <a:spLocks noChangeShapeType="1"/>
              </p:cNvSpPr>
              <p:nvPr/>
            </p:nvSpPr>
            <p:spPr bwMode="auto">
              <a:xfrm>
                <a:off x="505"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96" name="Line 168"/>
              <p:cNvSpPr>
                <a:spLocks noChangeShapeType="1"/>
              </p:cNvSpPr>
              <p:nvPr/>
            </p:nvSpPr>
            <p:spPr bwMode="auto">
              <a:xfrm>
                <a:off x="788"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97" name="Line 169"/>
              <p:cNvSpPr>
                <a:spLocks noChangeShapeType="1"/>
              </p:cNvSpPr>
              <p:nvPr/>
            </p:nvSpPr>
            <p:spPr bwMode="auto">
              <a:xfrm>
                <a:off x="1072"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98" name="Line 170"/>
              <p:cNvSpPr>
                <a:spLocks noChangeShapeType="1"/>
              </p:cNvSpPr>
              <p:nvPr/>
            </p:nvSpPr>
            <p:spPr bwMode="auto">
              <a:xfrm>
                <a:off x="1357"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499" name="Line 171"/>
              <p:cNvSpPr>
                <a:spLocks noChangeShapeType="1"/>
              </p:cNvSpPr>
              <p:nvPr/>
            </p:nvSpPr>
            <p:spPr bwMode="auto">
              <a:xfrm>
                <a:off x="1641"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00" name="Line 172"/>
              <p:cNvSpPr>
                <a:spLocks noChangeShapeType="1"/>
              </p:cNvSpPr>
              <p:nvPr/>
            </p:nvSpPr>
            <p:spPr bwMode="auto">
              <a:xfrm>
                <a:off x="1924"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01" name="Line 173"/>
              <p:cNvSpPr>
                <a:spLocks noChangeShapeType="1"/>
              </p:cNvSpPr>
              <p:nvPr/>
            </p:nvSpPr>
            <p:spPr bwMode="auto">
              <a:xfrm>
                <a:off x="2208"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grpSp>
        <p:sp>
          <p:nvSpPr>
            <p:cNvPr id="227502" name="Text Box 174"/>
            <p:cNvSpPr txBox="1">
              <a:spLocks noChangeArrowheads="1"/>
            </p:cNvSpPr>
            <p:nvPr/>
          </p:nvSpPr>
          <p:spPr bwMode="auto">
            <a:xfrm>
              <a:off x="3334" y="1028"/>
              <a:ext cx="3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i = 2</a:t>
              </a:r>
            </a:p>
          </p:txBody>
        </p:sp>
        <p:sp>
          <p:nvSpPr>
            <p:cNvPr id="227503" name="Text Box 175"/>
            <p:cNvSpPr txBox="1">
              <a:spLocks noChangeArrowheads="1"/>
            </p:cNvSpPr>
            <p:nvPr/>
          </p:nvSpPr>
          <p:spPr bwMode="auto">
            <a:xfrm>
              <a:off x="4896" y="1028"/>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j</a:t>
              </a:r>
            </a:p>
          </p:txBody>
        </p:sp>
      </p:grpSp>
      <p:grpSp>
        <p:nvGrpSpPr>
          <p:cNvPr id="227504" name="Group 176"/>
          <p:cNvGrpSpPr>
            <a:grpSpLocks/>
          </p:cNvGrpSpPr>
          <p:nvPr/>
        </p:nvGrpSpPr>
        <p:grpSpPr bwMode="auto">
          <a:xfrm>
            <a:off x="6446838" y="2025650"/>
            <a:ext cx="3154362" cy="749300"/>
            <a:chOff x="3101" y="1400"/>
            <a:chExt cx="1987" cy="472"/>
          </a:xfrm>
        </p:grpSpPr>
        <p:grpSp>
          <p:nvGrpSpPr>
            <p:cNvPr id="227505" name="Group 177"/>
            <p:cNvGrpSpPr>
              <a:grpSpLocks/>
            </p:cNvGrpSpPr>
            <p:nvPr/>
          </p:nvGrpSpPr>
          <p:grpSpPr bwMode="auto">
            <a:xfrm>
              <a:off x="3101" y="1400"/>
              <a:ext cx="1987" cy="267"/>
              <a:chOff x="221" y="912"/>
              <a:chExt cx="1987" cy="267"/>
            </a:xfrm>
          </p:grpSpPr>
          <p:sp>
            <p:nvSpPr>
              <p:cNvPr id="227506" name="Rectangle 178"/>
              <p:cNvSpPr>
                <a:spLocks noChangeArrowheads="1"/>
              </p:cNvSpPr>
              <p:nvPr/>
            </p:nvSpPr>
            <p:spPr bwMode="auto">
              <a:xfrm>
                <a:off x="1924"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3</a:t>
                </a:r>
              </a:p>
            </p:txBody>
          </p:sp>
          <p:sp>
            <p:nvSpPr>
              <p:cNvPr id="227507" name="Rectangle 179"/>
              <p:cNvSpPr>
                <a:spLocks noChangeArrowheads="1"/>
              </p:cNvSpPr>
              <p:nvPr/>
            </p:nvSpPr>
            <p:spPr bwMode="auto">
              <a:xfrm>
                <a:off x="1641"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9</a:t>
                </a:r>
              </a:p>
            </p:txBody>
          </p:sp>
          <p:sp>
            <p:nvSpPr>
              <p:cNvPr id="227508" name="Rectangle 180"/>
              <p:cNvSpPr>
                <a:spLocks noChangeArrowheads="1"/>
              </p:cNvSpPr>
              <p:nvPr/>
            </p:nvSpPr>
            <p:spPr bwMode="auto">
              <a:xfrm>
                <a:off x="1357"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6</a:t>
                </a:r>
              </a:p>
            </p:txBody>
          </p:sp>
          <p:sp>
            <p:nvSpPr>
              <p:cNvPr id="227509" name="Rectangle 181"/>
              <p:cNvSpPr>
                <a:spLocks noChangeArrowheads="1"/>
              </p:cNvSpPr>
              <p:nvPr/>
            </p:nvSpPr>
            <p:spPr bwMode="auto">
              <a:xfrm>
                <a:off x="1072" y="912"/>
                <a:ext cx="285"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4</a:t>
                </a:r>
              </a:p>
            </p:txBody>
          </p:sp>
          <p:sp>
            <p:nvSpPr>
              <p:cNvPr id="227510" name="Rectangle 182"/>
              <p:cNvSpPr>
                <a:spLocks noChangeArrowheads="1"/>
              </p:cNvSpPr>
              <p:nvPr/>
            </p:nvSpPr>
            <p:spPr bwMode="auto">
              <a:xfrm>
                <a:off x="788"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8</a:t>
                </a:r>
              </a:p>
            </p:txBody>
          </p:sp>
          <p:sp>
            <p:nvSpPr>
              <p:cNvPr id="227511" name="Rectangle 183"/>
              <p:cNvSpPr>
                <a:spLocks noChangeArrowheads="1"/>
              </p:cNvSpPr>
              <p:nvPr/>
            </p:nvSpPr>
            <p:spPr bwMode="auto">
              <a:xfrm>
                <a:off x="505"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2</a:t>
                </a:r>
              </a:p>
            </p:txBody>
          </p:sp>
          <p:sp>
            <p:nvSpPr>
              <p:cNvPr id="227512" name="Rectangle 184"/>
              <p:cNvSpPr>
                <a:spLocks noChangeArrowheads="1"/>
              </p:cNvSpPr>
              <p:nvPr/>
            </p:nvSpPr>
            <p:spPr bwMode="auto">
              <a:xfrm>
                <a:off x="221"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1</a:t>
                </a:r>
              </a:p>
            </p:txBody>
          </p:sp>
          <p:sp>
            <p:nvSpPr>
              <p:cNvPr id="227513" name="Line 185"/>
              <p:cNvSpPr>
                <a:spLocks noChangeShapeType="1"/>
              </p:cNvSpPr>
              <p:nvPr/>
            </p:nvSpPr>
            <p:spPr bwMode="auto">
              <a:xfrm>
                <a:off x="221" y="912"/>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14" name="Line 186"/>
              <p:cNvSpPr>
                <a:spLocks noChangeShapeType="1"/>
              </p:cNvSpPr>
              <p:nvPr/>
            </p:nvSpPr>
            <p:spPr bwMode="auto">
              <a:xfrm>
                <a:off x="221" y="1179"/>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15" name="Line 187"/>
              <p:cNvSpPr>
                <a:spLocks noChangeShapeType="1"/>
              </p:cNvSpPr>
              <p:nvPr/>
            </p:nvSpPr>
            <p:spPr bwMode="auto">
              <a:xfrm>
                <a:off x="221"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16" name="Line 188"/>
              <p:cNvSpPr>
                <a:spLocks noChangeShapeType="1"/>
              </p:cNvSpPr>
              <p:nvPr/>
            </p:nvSpPr>
            <p:spPr bwMode="auto">
              <a:xfrm>
                <a:off x="505"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17" name="Line 189"/>
              <p:cNvSpPr>
                <a:spLocks noChangeShapeType="1"/>
              </p:cNvSpPr>
              <p:nvPr/>
            </p:nvSpPr>
            <p:spPr bwMode="auto">
              <a:xfrm>
                <a:off x="788"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18" name="Line 190"/>
              <p:cNvSpPr>
                <a:spLocks noChangeShapeType="1"/>
              </p:cNvSpPr>
              <p:nvPr/>
            </p:nvSpPr>
            <p:spPr bwMode="auto">
              <a:xfrm>
                <a:off x="1072"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19" name="Line 191"/>
              <p:cNvSpPr>
                <a:spLocks noChangeShapeType="1"/>
              </p:cNvSpPr>
              <p:nvPr/>
            </p:nvSpPr>
            <p:spPr bwMode="auto">
              <a:xfrm>
                <a:off x="1357"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20" name="Line 192"/>
              <p:cNvSpPr>
                <a:spLocks noChangeShapeType="1"/>
              </p:cNvSpPr>
              <p:nvPr/>
            </p:nvSpPr>
            <p:spPr bwMode="auto">
              <a:xfrm>
                <a:off x="1641"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21" name="Line 193"/>
              <p:cNvSpPr>
                <a:spLocks noChangeShapeType="1"/>
              </p:cNvSpPr>
              <p:nvPr/>
            </p:nvSpPr>
            <p:spPr bwMode="auto">
              <a:xfrm>
                <a:off x="1924"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22" name="Line 194"/>
              <p:cNvSpPr>
                <a:spLocks noChangeShapeType="1"/>
              </p:cNvSpPr>
              <p:nvPr/>
            </p:nvSpPr>
            <p:spPr bwMode="auto">
              <a:xfrm>
                <a:off x="2208"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grpSp>
        <p:sp>
          <p:nvSpPr>
            <p:cNvPr id="227523" name="Text Box 195"/>
            <p:cNvSpPr txBox="1">
              <a:spLocks noChangeArrowheads="1"/>
            </p:cNvSpPr>
            <p:nvPr/>
          </p:nvSpPr>
          <p:spPr bwMode="auto">
            <a:xfrm>
              <a:off x="3622" y="1660"/>
              <a:ext cx="3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i = 3</a:t>
              </a:r>
            </a:p>
          </p:txBody>
        </p:sp>
        <p:sp>
          <p:nvSpPr>
            <p:cNvPr id="227524" name="Text Box 196"/>
            <p:cNvSpPr txBox="1">
              <a:spLocks noChangeArrowheads="1"/>
            </p:cNvSpPr>
            <p:nvPr/>
          </p:nvSpPr>
          <p:spPr bwMode="auto">
            <a:xfrm>
              <a:off x="4896" y="1660"/>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j</a:t>
              </a:r>
            </a:p>
          </p:txBody>
        </p:sp>
      </p:grpSp>
      <p:grpSp>
        <p:nvGrpSpPr>
          <p:cNvPr id="227525" name="Group 197"/>
          <p:cNvGrpSpPr>
            <a:grpSpLocks/>
          </p:cNvGrpSpPr>
          <p:nvPr/>
        </p:nvGrpSpPr>
        <p:grpSpPr bwMode="auto">
          <a:xfrm>
            <a:off x="6446838" y="2832100"/>
            <a:ext cx="3154362" cy="749300"/>
            <a:chOff x="3101" y="2024"/>
            <a:chExt cx="1987" cy="472"/>
          </a:xfrm>
        </p:grpSpPr>
        <p:grpSp>
          <p:nvGrpSpPr>
            <p:cNvPr id="227526" name="Group 198"/>
            <p:cNvGrpSpPr>
              <a:grpSpLocks/>
            </p:cNvGrpSpPr>
            <p:nvPr/>
          </p:nvGrpSpPr>
          <p:grpSpPr bwMode="auto">
            <a:xfrm>
              <a:off x="3101" y="2024"/>
              <a:ext cx="1987" cy="267"/>
              <a:chOff x="221" y="912"/>
              <a:chExt cx="1987" cy="267"/>
            </a:xfrm>
          </p:grpSpPr>
          <p:sp>
            <p:nvSpPr>
              <p:cNvPr id="227527" name="Rectangle 199"/>
              <p:cNvSpPr>
                <a:spLocks noChangeArrowheads="1"/>
              </p:cNvSpPr>
              <p:nvPr/>
            </p:nvSpPr>
            <p:spPr bwMode="auto">
              <a:xfrm>
                <a:off x="1924"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9</a:t>
                </a:r>
              </a:p>
            </p:txBody>
          </p:sp>
          <p:sp>
            <p:nvSpPr>
              <p:cNvPr id="227528" name="Rectangle 200"/>
              <p:cNvSpPr>
                <a:spLocks noChangeArrowheads="1"/>
              </p:cNvSpPr>
              <p:nvPr/>
            </p:nvSpPr>
            <p:spPr bwMode="auto">
              <a:xfrm>
                <a:off x="1641"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6</a:t>
                </a:r>
              </a:p>
            </p:txBody>
          </p:sp>
          <p:sp>
            <p:nvSpPr>
              <p:cNvPr id="227529" name="Rectangle 201"/>
              <p:cNvSpPr>
                <a:spLocks noChangeArrowheads="1"/>
              </p:cNvSpPr>
              <p:nvPr/>
            </p:nvSpPr>
            <p:spPr bwMode="auto">
              <a:xfrm>
                <a:off x="1357"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4</a:t>
                </a:r>
              </a:p>
            </p:txBody>
          </p:sp>
          <p:sp>
            <p:nvSpPr>
              <p:cNvPr id="227530" name="Rectangle 202"/>
              <p:cNvSpPr>
                <a:spLocks noChangeArrowheads="1"/>
              </p:cNvSpPr>
              <p:nvPr/>
            </p:nvSpPr>
            <p:spPr bwMode="auto">
              <a:xfrm>
                <a:off x="1072" y="912"/>
                <a:ext cx="285"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8</a:t>
                </a:r>
              </a:p>
            </p:txBody>
          </p:sp>
          <p:sp>
            <p:nvSpPr>
              <p:cNvPr id="227531" name="Rectangle 203"/>
              <p:cNvSpPr>
                <a:spLocks noChangeArrowheads="1"/>
              </p:cNvSpPr>
              <p:nvPr/>
            </p:nvSpPr>
            <p:spPr bwMode="auto">
              <a:xfrm>
                <a:off x="788"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3</a:t>
                </a:r>
              </a:p>
            </p:txBody>
          </p:sp>
          <p:sp>
            <p:nvSpPr>
              <p:cNvPr id="227532" name="Rectangle 204"/>
              <p:cNvSpPr>
                <a:spLocks noChangeArrowheads="1"/>
              </p:cNvSpPr>
              <p:nvPr/>
            </p:nvSpPr>
            <p:spPr bwMode="auto">
              <a:xfrm>
                <a:off x="505"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2</a:t>
                </a:r>
              </a:p>
            </p:txBody>
          </p:sp>
          <p:sp>
            <p:nvSpPr>
              <p:cNvPr id="227533" name="Rectangle 205"/>
              <p:cNvSpPr>
                <a:spLocks noChangeArrowheads="1"/>
              </p:cNvSpPr>
              <p:nvPr/>
            </p:nvSpPr>
            <p:spPr bwMode="auto">
              <a:xfrm>
                <a:off x="221"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1</a:t>
                </a:r>
              </a:p>
            </p:txBody>
          </p:sp>
          <p:sp>
            <p:nvSpPr>
              <p:cNvPr id="227534" name="Line 206"/>
              <p:cNvSpPr>
                <a:spLocks noChangeShapeType="1"/>
              </p:cNvSpPr>
              <p:nvPr/>
            </p:nvSpPr>
            <p:spPr bwMode="auto">
              <a:xfrm>
                <a:off x="221" y="912"/>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35" name="Line 207"/>
              <p:cNvSpPr>
                <a:spLocks noChangeShapeType="1"/>
              </p:cNvSpPr>
              <p:nvPr/>
            </p:nvSpPr>
            <p:spPr bwMode="auto">
              <a:xfrm>
                <a:off x="221" y="1179"/>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36" name="Line 208"/>
              <p:cNvSpPr>
                <a:spLocks noChangeShapeType="1"/>
              </p:cNvSpPr>
              <p:nvPr/>
            </p:nvSpPr>
            <p:spPr bwMode="auto">
              <a:xfrm>
                <a:off x="221"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37" name="Line 209"/>
              <p:cNvSpPr>
                <a:spLocks noChangeShapeType="1"/>
              </p:cNvSpPr>
              <p:nvPr/>
            </p:nvSpPr>
            <p:spPr bwMode="auto">
              <a:xfrm>
                <a:off x="505"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38" name="Line 210"/>
              <p:cNvSpPr>
                <a:spLocks noChangeShapeType="1"/>
              </p:cNvSpPr>
              <p:nvPr/>
            </p:nvSpPr>
            <p:spPr bwMode="auto">
              <a:xfrm>
                <a:off x="788"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39" name="Line 211"/>
              <p:cNvSpPr>
                <a:spLocks noChangeShapeType="1"/>
              </p:cNvSpPr>
              <p:nvPr/>
            </p:nvSpPr>
            <p:spPr bwMode="auto">
              <a:xfrm>
                <a:off x="1072"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40" name="Line 212"/>
              <p:cNvSpPr>
                <a:spLocks noChangeShapeType="1"/>
              </p:cNvSpPr>
              <p:nvPr/>
            </p:nvSpPr>
            <p:spPr bwMode="auto">
              <a:xfrm>
                <a:off x="1357"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41" name="Line 213"/>
              <p:cNvSpPr>
                <a:spLocks noChangeShapeType="1"/>
              </p:cNvSpPr>
              <p:nvPr/>
            </p:nvSpPr>
            <p:spPr bwMode="auto">
              <a:xfrm>
                <a:off x="1641"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42" name="Line 214"/>
              <p:cNvSpPr>
                <a:spLocks noChangeShapeType="1"/>
              </p:cNvSpPr>
              <p:nvPr/>
            </p:nvSpPr>
            <p:spPr bwMode="auto">
              <a:xfrm>
                <a:off x="1924"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43" name="Line 215"/>
              <p:cNvSpPr>
                <a:spLocks noChangeShapeType="1"/>
              </p:cNvSpPr>
              <p:nvPr/>
            </p:nvSpPr>
            <p:spPr bwMode="auto">
              <a:xfrm>
                <a:off x="2208"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grpSp>
        <p:sp>
          <p:nvSpPr>
            <p:cNvPr id="227544" name="Text Box 216"/>
            <p:cNvSpPr txBox="1">
              <a:spLocks noChangeArrowheads="1"/>
            </p:cNvSpPr>
            <p:nvPr/>
          </p:nvSpPr>
          <p:spPr bwMode="auto">
            <a:xfrm>
              <a:off x="3910" y="2284"/>
              <a:ext cx="3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i = 4</a:t>
              </a:r>
            </a:p>
          </p:txBody>
        </p:sp>
        <p:sp>
          <p:nvSpPr>
            <p:cNvPr id="227545" name="Text Box 217"/>
            <p:cNvSpPr txBox="1">
              <a:spLocks noChangeArrowheads="1"/>
            </p:cNvSpPr>
            <p:nvPr/>
          </p:nvSpPr>
          <p:spPr bwMode="auto">
            <a:xfrm>
              <a:off x="4896" y="2284"/>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j</a:t>
              </a:r>
            </a:p>
          </p:txBody>
        </p:sp>
      </p:grpSp>
      <p:grpSp>
        <p:nvGrpSpPr>
          <p:cNvPr id="227546" name="Group 218"/>
          <p:cNvGrpSpPr>
            <a:grpSpLocks/>
          </p:cNvGrpSpPr>
          <p:nvPr/>
        </p:nvGrpSpPr>
        <p:grpSpPr bwMode="auto">
          <a:xfrm>
            <a:off x="6446838" y="3657600"/>
            <a:ext cx="3154362" cy="749300"/>
            <a:chOff x="3101" y="2688"/>
            <a:chExt cx="1987" cy="472"/>
          </a:xfrm>
        </p:grpSpPr>
        <p:grpSp>
          <p:nvGrpSpPr>
            <p:cNvPr id="227547" name="Group 219"/>
            <p:cNvGrpSpPr>
              <a:grpSpLocks/>
            </p:cNvGrpSpPr>
            <p:nvPr/>
          </p:nvGrpSpPr>
          <p:grpSpPr bwMode="auto">
            <a:xfrm>
              <a:off x="3101" y="2688"/>
              <a:ext cx="1987" cy="267"/>
              <a:chOff x="221" y="912"/>
              <a:chExt cx="1987" cy="267"/>
            </a:xfrm>
          </p:grpSpPr>
          <p:sp>
            <p:nvSpPr>
              <p:cNvPr id="227548" name="Rectangle 220"/>
              <p:cNvSpPr>
                <a:spLocks noChangeArrowheads="1"/>
              </p:cNvSpPr>
              <p:nvPr/>
            </p:nvSpPr>
            <p:spPr bwMode="auto">
              <a:xfrm>
                <a:off x="1924"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9</a:t>
                </a:r>
              </a:p>
            </p:txBody>
          </p:sp>
          <p:sp>
            <p:nvSpPr>
              <p:cNvPr id="227549" name="Rectangle 221"/>
              <p:cNvSpPr>
                <a:spLocks noChangeArrowheads="1"/>
              </p:cNvSpPr>
              <p:nvPr/>
            </p:nvSpPr>
            <p:spPr bwMode="auto">
              <a:xfrm>
                <a:off x="1641"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6</a:t>
                </a:r>
              </a:p>
            </p:txBody>
          </p:sp>
          <p:sp>
            <p:nvSpPr>
              <p:cNvPr id="227550" name="Rectangle 222"/>
              <p:cNvSpPr>
                <a:spLocks noChangeArrowheads="1"/>
              </p:cNvSpPr>
              <p:nvPr/>
            </p:nvSpPr>
            <p:spPr bwMode="auto">
              <a:xfrm>
                <a:off x="1357"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8</a:t>
                </a:r>
              </a:p>
            </p:txBody>
          </p:sp>
          <p:sp>
            <p:nvSpPr>
              <p:cNvPr id="227551" name="Rectangle 223"/>
              <p:cNvSpPr>
                <a:spLocks noChangeArrowheads="1"/>
              </p:cNvSpPr>
              <p:nvPr/>
            </p:nvSpPr>
            <p:spPr bwMode="auto">
              <a:xfrm>
                <a:off x="1072" y="912"/>
                <a:ext cx="285"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4</a:t>
                </a:r>
              </a:p>
            </p:txBody>
          </p:sp>
          <p:sp>
            <p:nvSpPr>
              <p:cNvPr id="227552" name="Rectangle 224"/>
              <p:cNvSpPr>
                <a:spLocks noChangeArrowheads="1"/>
              </p:cNvSpPr>
              <p:nvPr/>
            </p:nvSpPr>
            <p:spPr bwMode="auto">
              <a:xfrm>
                <a:off x="788"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3</a:t>
                </a:r>
              </a:p>
            </p:txBody>
          </p:sp>
          <p:sp>
            <p:nvSpPr>
              <p:cNvPr id="227553" name="Rectangle 225"/>
              <p:cNvSpPr>
                <a:spLocks noChangeArrowheads="1"/>
              </p:cNvSpPr>
              <p:nvPr/>
            </p:nvSpPr>
            <p:spPr bwMode="auto">
              <a:xfrm>
                <a:off x="505"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2</a:t>
                </a:r>
              </a:p>
            </p:txBody>
          </p:sp>
          <p:sp>
            <p:nvSpPr>
              <p:cNvPr id="227554" name="Rectangle 226"/>
              <p:cNvSpPr>
                <a:spLocks noChangeArrowheads="1"/>
              </p:cNvSpPr>
              <p:nvPr/>
            </p:nvSpPr>
            <p:spPr bwMode="auto">
              <a:xfrm>
                <a:off x="221"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1</a:t>
                </a:r>
              </a:p>
            </p:txBody>
          </p:sp>
          <p:sp>
            <p:nvSpPr>
              <p:cNvPr id="227555" name="Line 227"/>
              <p:cNvSpPr>
                <a:spLocks noChangeShapeType="1"/>
              </p:cNvSpPr>
              <p:nvPr/>
            </p:nvSpPr>
            <p:spPr bwMode="auto">
              <a:xfrm>
                <a:off x="221" y="912"/>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56" name="Line 228"/>
              <p:cNvSpPr>
                <a:spLocks noChangeShapeType="1"/>
              </p:cNvSpPr>
              <p:nvPr/>
            </p:nvSpPr>
            <p:spPr bwMode="auto">
              <a:xfrm>
                <a:off x="221" y="1179"/>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57" name="Line 229"/>
              <p:cNvSpPr>
                <a:spLocks noChangeShapeType="1"/>
              </p:cNvSpPr>
              <p:nvPr/>
            </p:nvSpPr>
            <p:spPr bwMode="auto">
              <a:xfrm>
                <a:off x="221"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58" name="Line 230"/>
              <p:cNvSpPr>
                <a:spLocks noChangeShapeType="1"/>
              </p:cNvSpPr>
              <p:nvPr/>
            </p:nvSpPr>
            <p:spPr bwMode="auto">
              <a:xfrm>
                <a:off x="505"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59" name="Line 231"/>
              <p:cNvSpPr>
                <a:spLocks noChangeShapeType="1"/>
              </p:cNvSpPr>
              <p:nvPr/>
            </p:nvSpPr>
            <p:spPr bwMode="auto">
              <a:xfrm>
                <a:off x="788"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60" name="Line 232"/>
              <p:cNvSpPr>
                <a:spLocks noChangeShapeType="1"/>
              </p:cNvSpPr>
              <p:nvPr/>
            </p:nvSpPr>
            <p:spPr bwMode="auto">
              <a:xfrm>
                <a:off x="1072"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61" name="Line 233"/>
              <p:cNvSpPr>
                <a:spLocks noChangeShapeType="1"/>
              </p:cNvSpPr>
              <p:nvPr/>
            </p:nvSpPr>
            <p:spPr bwMode="auto">
              <a:xfrm>
                <a:off x="1357"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62" name="Line 234"/>
              <p:cNvSpPr>
                <a:spLocks noChangeShapeType="1"/>
              </p:cNvSpPr>
              <p:nvPr/>
            </p:nvSpPr>
            <p:spPr bwMode="auto">
              <a:xfrm>
                <a:off x="1641"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63" name="Line 235"/>
              <p:cNvSpPr>
                <a:spLocks noChangeShapeType="1"/>
              </p:cNvSpPr>
              <p:nvPr/>
            </p:nvSpPr>
            <p:spPr bwMode="auto">
              <a:xfrm>
                <a:off x="1924"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64" name="Line 236"/>
              <p:cNvSpPr>
                <a:spLocks noChangeShapeType="1"/>
              </p:cNvSpPr>
              <p:nvPr/>
            </p:nvSpPr>
            <p:spPr bwMode="auto">
              <a:xfrm>
                <a:off x="2208"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grpSp>
        <p:sp>
          <p:nvSpPr>
            <p:cNvPr id="227565" name="Text Box 237"/>
            <p:cNvSpPr txBox="1">
              <a:spLocks noChangeArrowheads="1"/>
            </p:cNvSpPr>
            <p:nvPr/>
          </p:nvSpPr>
          <p:spPr bwMode="auto">
            <a:xfrm>
              <a:off x="4198" y="2948"/>
              <a:ext cx="3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i = 5</a:t>
              </a:r>
            </a:p>
          </p:txBody>
        </p:sp>
        <p:sp>
          <p:nvSpPr>
            <p:cNvPr id="227566" name="Text Box 238"/>
            <p:cNvSpPr txBox="1">
              <a:spLocks noChangeArrowheads="1"/>
            </p:cNvSpPr>
            <p:nvPr/>
          </p:nvSpPr>
          <p:spPr bwMode="auto">
            <a:xfrm>
              <a:off x="4896" y="2948"/>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j</a:t>
              </a:r>
            </a:p>
          </p:txBody>
        </p:sp>
      </p:grpSp>
      <p:grpSp>
        <p:nvGrpSpPr>
          <p:cNvPr id="227567" name="Group 239"/>
          <p:cNvGrpSpPr>
            <a:grpSpLocks/>
          </p:cNvGrpSpPr>
          <p:nvPr/>
        </p:nvGrpSpPr>
        <p:grpSpPr bwMode="auto">
          <a:xfrm>
            <a:off x="6446838" y="4495800"/>
            <a:ext cx="3154362" cy="749300"/>
            <a:chOff x="3101" y="3312"/>
            <a:chExt cx="1987" cy="472"/>
          </a:xfrm>
        </p:grpSpPr>
        <p:grpSp>
          <p:nvGrpSpPr>
            <p:cNvPr id="227568" name="Group 240"/>
            <p:cNvGrpSpPr>
              <a:grpSpLocks/>
            </p:cNvGrpSpPr>
            <p:nvPr/>
          </p:nvGrpSpPr>
          <p:grpSpPr bwMode="auto">
            <a:xfrm>
              <a:off x="3101" y="3312"/>
              <a:ext cx="1987" cy="267"/>
              <a:chOff x="221" y="912"/>
              <a:chExt cx="1987" cy="267"/>
            </a:xfrm>
          </p:grpSpPr>
          <p:sp>
            <p:nvSpPr>
              <p:cNvPr id="227569" name="Rectangle 241"/>
              <p:cNvSpPr>
                <a:spLocks noChangeArrowheads="1"/>
              </p:cNvSpPr>
              <p:nvPr/>
            </p:nvSpPr>
            <p:spPr bwMode="auto">
              <a:xfrm>
                <a:off x="1924"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9</a:t>
                </a:r>
              </a:p>
            </p:txBody>
          </p:sp>
          <p:sp>
            <p:nvSpPr>
              <p:cNvPr id="227570" name="Rectangle 242"/>
              <p:cNvSpPr>
                <a:spLocks noChangeArrowheads="1"/>
              </p:cNvSpPr>
              <p:nvPr/>
            </p:nvSpPr>
            <p:spPr bwMode="auto">
              <a:xfrm>
                <a:off x="1641"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8</a:t>
                </a:r>
              </a:p>
            </p:txBody>
          </p:sp>
          <p:sp>
            <p:nvSpPr>
              <p:cNvPr id="227571" name="Rectangle 243"/>
              <p:cNvSpPr>
                <a:spLocks noChangeArrowheads="1"/>
              </p:cNvSpPr>
              <p:nvPr/>
            </p:nvSpPr>
            <p:spPr bwMode="auto">
              <a:xfrm>
                <a:off x="1357"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6</a:t>
                </a:r>
              </a:p>
            </p:txBody>
          </p:sp>
          <p:sp>
            <p:nvSpPr>
              <p:cNvPr id="227572" name="Rectangle 244"/>
              <p:cNvSpPr>
                <a:spLocks noChangeArrowheads="1"/>
              </p:cNvSpPr>
              <p:nvPr/>
            </p:nvSpPr>
            <p:spPr bwMode="auto">
              <a:xfrm>
                <a:off x="1072" y="912"/>
                <a:ext cx="285"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4</a:t>
                </a:r>
              </a:p>
            </p:txBody>
          </p:sp>
          <p:sp>
            <p:nvSpPr>
              <p:cNvPr id="227573" name="Rectangle 245"/>
              <p:cNvSpPr>
                <a:spLocks noChangeArrowheads="1"/>
              </p:cNvSpPr>
              <p:nvPr/>
            </p:nvSpPr>
            <p:spPr bwMode="auto">
              <a:xfrm>
                <a:off x="788"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3</a:t>
                </a:r>
              </a:p>
            </p:txBody>
          </p:sp>
          <p:sp>
            <p:nvSpPr>
              <p:cNvPr id="227574" name="Rectangle 246"/>
              <p:cNvSpPr>
                <a:spLocks noChangeArrowheads="1"/>
              </p:cNvSpPr>
              <p:nvPr/>
            </p:nvSpPr>
            <p:spPr bwMode="auto">
              <a:xfrm>
                <a:off x="505"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2</a:t>
                </a:r>
              </a:p>
            </p:txBody>
          </p:sp>
          <p:sp>
            <p:nvSpPr>
              <p:cNvPr id="227575" name="Rectangle 247"/>
              <p:cNvSpPr>
                <a:spLocks noChangeArrowheads="1"/>
              </p:cNvSpPr>
              <p:nvPr/>
            </p:nvSpPr>
            <p:spPr bwMode="auto">
              <a:xfrm>
                <a:off x="221"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1</a:t>
                </a:r>
              </a:p>
            </p:txBody>
          </p:sp>
          <p:sp>
            <p:nvSpPr>
              <p:cNvPr id="227576" name="Line 248"/>
              <p:cNvSpPr>
                <a:spLocks noChangeShapeType="1"/>
              </p:cNvSpPr>
              <p:nvPr/>
            </p:nvSpPr>
            <p:spPr bwMode="auto">
              <a:xfrm>
                <a:off x="221" y="912"/>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77" name="Line 249"/>
              <p:cNvSpPr>
                <a:spLocks noChangeShapeType="1"/>
              </p:cNvSpPr>
              <p:nvPr/>
            </p:nvSpPr>
            <p:spPr bwMode="auto">
              <a:xfrm>
                <a:off x="221" y="1179"/>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78" name="Line 250"/>
              <p:cNvSpPr>
                <a:spLocks noChangeShapeType="1"/>
              </p:cNvSpPr>
              <p:nvPr/>
            </p:nvSpPr>
            <p:spPr bwMode="auto">
              <a:xfrm>
                <a:off x="221"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79" name="Line 251"/>
              <p:cNvSpPr>
                <a:spLocks noChangeShapeType="1"/>
              </p:cNvSpPr>
              <p:nvPr/>
            </p:nvSpPr>
            <p:spPr bwMode="auto">
              <a:xfrm>
                <a:off x="505"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80" name="Line 252"/>
              <p:cNvSpPr>
                <a:spLocks noChangeShapeType="1"/>
              </p:cNvSpPr>
              <p:nvPr/>
            </p:nvSpPr>
            <p:spPr bwMode="auto">
              <a:xfrm>
                <a:off x="788"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81" name="Line 253"/>
              <p:cNvSpPr>
                <a:spLocks noChangeShapeType="1"/>
              </p:cNvSpPr>
              <p:nvPr/>
            </p:nvSpPr>
            <p:spPr bwMode="auto">
              <a:xfrm>
                <a:off x="1072"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82" name="Line 254"/>
              <p:cNvSpPr>
                <a:spLocks noChangeShapeType="1"/>
              </p:cNvSpPr>
              <p:nvPr/>
            </p:nvSpPr>
            <p:spPr bwMode="auto">
              <a:xfrm>
                <a:off x="1357"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83" name="Line 255"/>
              <p:cNvSpPr>
                <a:spLocks noChangeShapeType="1"/>
              </p:cNvSpPr>
              <p:nvPr/>
            </p:nvSpPr>
            <p:spPr bwMode="auto">
              <a:xfrm>
                <a:off x="1641"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84" name="Line 256"/>
              <p:cNvSpPr>
                <a:spLocks noChangeShapeType="1"/>
              </p:cNvSpPr>
              <p:nvPr/>
            </p:nvSpPr>
            <p:spPr bwMode="auto">
              <a:xfrm>
                <a:off x="1924"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85" name="Line 257"/>
              <p:cNvSpPr>
                <a:spLocks noChangeShapeType="1"/>
              </p:cNvSpPr>
              <p:nvPr/>
            </p:nvSpPr>
            <p:spPr bwMode="auto">
              <a:xfrm>
                <a:off x="2208"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grpSp>
        <p:sp>
          <p:nvSpPr>
            <p:cNvPr id="227586" name="Text Box 258"/>
            <p:cNvSpPr txBox="1">
              <a:spLocks noChangeArrowheads="1"/>
            </p:cNvSpPr>
            <p:nvPr/>
          </p:nvSpPr>
          <p:spPr bwMode="auto">
            <a:xfrm>
              <a:off x="4486" y="3572"/>
              <a:ext cx="3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i = 6</a:t>
              </a:r>
            </a:p>
          </p:txBody>
        </p:sp>
        <p:sp>
          <p:nvSpPr>
            <p:cNvPr id="227587" name="Text Box 259"/>
            <p:cNvSpPr txBox="1">
              <a:spLocks noChangeArrowheads="1"/>
            </p:cNvSpPr>
            <p:nvPr/>
          </p:nvSpPr>
          <p:spPr bwMode="auto">
            <a:xfrm>
              <a:off x="4896" y="357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j</a:t>
              </a:r>
            </a:p>
          </p:txBody>
        </p:sp>
      </p:grpSp>
      <p:grpSp>
        <p:nvGrpSpPr>
          <p:cNvPr id="227588" name="Group 260"/>
          <p:cNvGrpSpPr>
            <a:grpSpLocks/>
          </p:cNvGrpSpPr>
          <p:nvPr/>
        </p:nvGrpSpPr>
        <p:grpSpPr bwMode="auto">
          <a:xfrm>
            <a:off x="6446838" y="5302250"/>
            <a:ext cx="3230562" cy="1022350"/>
            <a:chOff x="3101" y="3340"/>
            <a:chExt cx="2035" cy="644"/>
          </a:xfrm>
        </p:grpSpPr>
        <p:grpSp>
          <p:nvGrpSpPr>
            <p:cNvPr id="227589" name="Group 261"/>
            <p:cNvGrpSpPr>
              <a:grpSpLocks/>
            </p:cNvGrpSpPr>
            <p:nvPr/>
          </p:nvGrpSpPr>
          <p:grpSpPr bwMode="auto">
            <a:xfrm>
              <a:off x="3101" y="3340"/>
              <a:ext cx="1987" cy="267"/>
              <a:chOff x="221" y="912"/>
              <a:chExt cx="1987" cy="267"/>
            </a:xfrm>
          </p:grpSpPr>
          <p:sp>
            <p:nvSpPr>
              <p:cNvPr id="227590" name="Rectangle 262"/>
              <p:cNvSpPr>
                <a:spLocks noChangeArrowheads="1"/>
              </p:cNvSpPr>
              <p:nvPr/>
            </p:nvSpPr>
            <p:spPr bwMode="auto">
              <a:xfrm>
                <a:off x="1924"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9</a:t>
                </a:r>
              </a:p>
            </p:txBody>
          </p:sp>
          <p:sp>
            <p:nvSpPr>
              <p:cNvPr id="227591" name="Rectangle 263"/>
              <p:cNvSpPr>
                <a:spLocks noChangeArrowheads="1"/>
              </p:cNvSpPr>
              <p:nvPr/>
            </p:nvSpPr>
            <p:spPr bwMode="auto">
              <a:xfrm>
                <a:off x="1641"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8</a:t>
                </a:r>
              </a:p>
            </p:txBody>
          </p:sp>
          <p:sp>
            <p:nvSpPr>
              <p:cNvPr id="227592" name="Rectangle 264"/>
              <p:cNvSpPr>
                <a:spLocks noChangeArrowheads="1"/>
              </p:cNvSpPr>
              <p:nvPr/>
            </p:nvSpPr>
            <p:spPr bwMode="auto">
              <a:xfrm>
                <a:off x="1357"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6</a:t>
                </a:r>
              </a:p>
            </p:txBody>
          </p:sp>
          <p:sp>
            <p:nvSpPr>
              <p:cNvPr id="227593" name="Rectangle 265"/>
              <p:cNvSpPr>
                <a:spLocks noChangeArrowheads="1"/>
              </p:cNvSpPr>
              <p:nvPr/>
            </p:nvSpPr>
            <p:spPr bwMode="auto">
              <a:xfrm>
                <a:off x="1072" y="912"/>
                <a:ext cx="285"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4</a:t>
                </a:r>
              </a:p>
            </p:txBody>
          </p:sp>
          <p:sp>
            <p:nvSpPr>
              <p:cNvPr id="227594" name="Rectangle 266"/>
              <p:cNvSpPr>
                <a:spLocks noChangeArrowheads="1"/>
              </p:cNvSpPr>
              <p:nvPr/>
            </p:nvSpPr>
            <p:spPr bwMode="auto">
              <a:xfrm>
                <a:off x="788"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3</a:t>
                </a:r>
              </a:p>
            </p:txBody>
          </p:sp>
          <p:sp>
            <p:nvSpPr>
              <p:cNvPr id="227595" name="Rectangle 267"/>
              <p:cNvSpPr>
                <a:spLocks noChangeArrowheads="1"/>
              </p:cNvSpPr>
              <p:nvPr/>
            </p:nvSpPr>
            <p:spPr bwMode="auto">
              <a:xfrm>
                <a:off x="505" y="912"/>
                <a:ext cx="2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2</a:t>
                </a:r>
              </a:p>
            </p:txBody>
          </p:sp>
          <p:sp>
            <p:nvSpPr>
              <p:cNvPr id="227596" name="Rectangle 268"/>
              <p:cNvSpPr>
                <a:spLocks noChangeArrowheads="1"/>
              </p:cNvSpPr>
              <p:nvPr/>
            </p:nvSpPr>
            <p:spPr bwMode="auto">
              <a:xfrm>
                <a:off x="221" y="912"/>
                <a:ext cx="28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spcBef>
                    <a:spcPct val="20000"/>
                  </a:spcBef>
                  <a:buChar char="•"/>
                  <a:defRPr sz="2400">
                    <a:solidFill>
                      <a:schemeClr val="accent2"/>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a:spcBef>
                    <a:spcPct val="20000"/>
                  </a:spcBef>
                  <a:buChar char="•"/>
                  <a:defRPr>
                    <a:solidFill>
                      <a:schemeClr val="accent2"/>
                    </a:solidFill>
                    <a:latin typeface="Arial" panose="020B0604020202020204" pitchFamily="34" charset="0"/>
                  </a:defRPr>
                </a:lvl3pPr>
                <a:lvl4pPr>
                  <a:spcBef>
                    <a:spcPct val="20000"/>
                  </a:spcBef>
                  <a:buChar char="–"/>
                  <a:defRPr sz="1600">
                    <a:solidFill>
                      <a:schemeClr val="tx1"/>
                    </a:solidFill>
                    <a:latin typeface="Arial" panose="020B0604020202020204" pitchFamily="34" charset="0"/>
                  </a:defRPr>
                </a:lvl4pPr>
                <a:lvl5pPr>
                  <a:spcBef>
                    <a:spcPct val="20000"/>
                  </a:spcBef>
                  <a:buChar char="»"/>
                  <a:defRPr sz="1400">
                    <a:solidFill>
                      <a:schemeClr val="tx1"/>
                    </a:solidFill>
                    <a:latin typeface="Arial" panose="020B0604020202020204" pitchFamily="34" charset="0"/>
                  </a:defRPr>
                </a:lvl5pPr>
                <a:lvl6pPr fontAlgn="base">
                  <a:spcBef>
                    <a:spcPct val="20000"/>
                  </a:spcBef>
                  <a:spcAft>
                    <a:spcPct val="0"/>
                  </a:spcAft>
                  <a:buChar char="»"/>
                  <a:defRPr sz="1400">
                    <a:solidFill>
                      <a:schemeClr val="tx1"/>
                    </a:solidFill>
                    <a:latin typeface="Arial" panose="020B0604020202020204" pitchFamily="34" charset="0"/>
                  </a:defRPr>
                </a:lvl6pPr>
                <a:lvl7pPr fontAlgn="base">
                  <a:spcBef>
                    <a:spcPct val="20000"/>
                  </a:spcBef>
                  <a:spcAft>
                    <a:spcPct val="0"/>
                  </a:spcAft>
                  <a:buChar char="»"/>
                  <a:defRPr sz="1400">
                    <a:solidFill>
                      <a:schemeClr val="tx1"/>
                    </a:solidFill>
                    <a:latin typeface="Arial" panose="020B0604020202020204" pitchFamily="34" charset="0"/>
                  </a:defRPr>
                </a:lvl7pPr>
                <a:lvl8pPr fontAlgn="base">
                  <a:spcBef>
                    <a:spcPct val="20000"/>
                  </a:spcBef>
                  <a:spcAft>
                    <a:spcPct val="0"/>
                  </a:spcAft>
                  <a:buChar char="»"/>
                  <a:defRPr sz="1400">
                    <a:solidFill>
                      <a:schemeClr val="tx1"/>
                    </a:solidFill>
                    <a:latin typeface="Arial" panose="020B0604020202020204" pitchFamily="34" charset="0"/>
                  </a:defRPr>
                </a:lvl8pPr>
                <a:lvl9pPr fontAlgn="base">
                  <a:spcBef>
                    <a:spcPct val="20000"/>
                  </a:spcBef>
                  <a:spcAft>
                    <a:spcPct val="0"/>
                  </a:spcAft>
                  <a:buChar char="»"/>
                  <a:defRPr sz="1400">
                    <a:solidFill>
                      <a:schemeClr val="tx1"/>
                    </a:solidFill>
                    <a:latin typeface="Arial" panose="020B0604020202020204" pitchFamily="34" charset="0"/>
                  </a:defRPr>
                </a:lvl9pPr>
              </a:lstStyle>
              <a:p>
                <a:pPr>
                  <a:buFontTx/>
                  <a:buNone/>
                </a:pPr>
                <a:r>
                  <a:rPr lang="en-US" sz="1800"/>
                  <a:t>1</a:t>
                </a:r>
              </a:p>
            </p:txBody>
          </p:sp>
          <p:sp>
            <p:nvSpPr>
              <p:cNvPr id="227597" name="Line 269"/>
              <p:cNvSpPr>
                <a:spLocks noChangeShapeType="1"/>
              </p:cNvSpPr>
              <p:nvPr/>
            </p:nvSpPr>
            <p:spPr bwMode="auto">
              <a:xfrm>
                <a:off x="221" y="912"/>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98" name="Line 270"/>
              <p:cNvSpPr>
                <a:spLocks noChangeShapeType="1"/>
              </p:cNvSpPr>
              <p:nvPr/>
            </p:nvSpPr>
            <p:spPr bwMode="auto">
              <a:xfrm>
                <a:off x="221" y="1179"/>
                <a:ext cx="1987"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599" name="Line 271"/>
              <p:cNvSpPr>
                <a:spLocks noChangeShapeType="1"/>
              </p:cNvSpPr>
              <p:nvPr/>
            </p:nvSpPr>
            <p:spPr bwMode="auto">
              <a:xfrm>
                <a:off x="221"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600" name="Line 272"/>
              <p:cNvSpPr>
                <a:spLocks noChangeShapeType="1"/>
              </p:cNvSpPr>
              <p:nvPr/>
            </p:nvSpPr>
            <p:spPr bwMode="auto">
              <a:xfrm>
                <a:off x="505"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601" name="Line 273"/>
              <p:cNvSpPr>
                <a:spLocks noChangeShapeType="1"/>
              </p:cNvSpPr>
              <p:nvPr/>
            </p:nvSpPr>
            <p:spPr bwMode="auto">
              <a:xfrm>
                <a:off x="788"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602" name="Line 274"/>
              <p:cNvSpPr>
                <a:spLocks noChangeShapeType="1"/>
              </p:cNvSpPr>
              <p:nvPr/>
            </p:nvSpPr>
            <p:spPr bwMode="auto">
              <a:xfrm>
                <a:off x="1072"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603" name="Line 275"/>
              <p:cNvSpPr>
                <a:spLocks noChangeShapeType="1"/>
              </p:cNvSpPr>
              <p:nvPr/>
            </p:nvSpPr>
            <p:spPr bwMode="auto">
              <a:xfrm>
                <a:off x="1357"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604" name="Line 276"/>
              <p:cNvSpPr>
                <a:spLocks noChangeShapeType="1"/>
              </p:cNvSpPr>
              <p:nvPr/>
            </p:nvSpPr>
            <p:spPr bwMode="auto">
              <a:xfrm>
                <a:off x="1641"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605" name="Line 277"/>
              <p:cNvSpPr>
                <a:spLocks noChangeShapeType="1"/>
              </p:cNvSpPr>
              <p:nvPr/>
            </p:nvSpPr>
            <p:spPr bwMode="auto">
              <a:xfrm>
                <a:off x="1924" y="912"/>
                <a:ext cx="0" cy="26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sp>
            <p:nvSpPr>
              <p:cNvPr id="227606" name="Line 278"/>
              <p:cNvSpPr>
                <a:spLocks noChangeShapeType="1"/>
              </p:cNvSpPr>
              <p:nvPr/>
            </p:nvSpPr>
            <p:spPr bwMode="auto">
              <a:xfrm>
                <a:off x="2208" y="912"/>
                <a:ext cx="0" cy="26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endParaRPr lang="en-US"/>
              </a:p>
            </p:txBody>
          </p:sp>
        </p:grpSp>
        <p:sp>
          <p:nvSpPr>
            <p:cNvPr id="227607" name="Text Box 279"/>
            <p:cNvSpPr txBox="1">
              <a:spLocks noChangeArrowheads="1"/>
            </p:cNvSpPr>
            <p:nvPr/>
          </p:nvSpPr>
          <p:spPr bwMode="auto">
            <a:xfrm>
              <a:off x="4774" y="3600"/>
              <a:ext cx="3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i = 7</a:t>
              </a:r>
            </a:p>
          </p:txBody>
        </p:sp>
        <p:sp>
          <p:nvSpPr>
            <p:cNvPr id="227608" name="Text Box 280"/>
            <p:cNvSpPr txBox="1">
              <a:spLocks noChangeArrowheads="1"/>
            </p:cNvSpPr>
            <p:nvPr/>
          </p:nvSpPr>
          <p:spPr bwMode="auto">
            <a:xfrm>
              <a:off x="4848" y="377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j</a:t>
              </a:r>
            </a:p>
          </p:txBody>
        </p:sp>
      </p:grpSp>
    </p:spTree>
    <p:extLst>
      <p:ext uri="{BB962C8B-B14F-4D97-AF65-F5344CB8AC3E}">
        <p14:creationId xmlns:p14="http://schemas.microsoft.com/office/powerpoint/2010/main" val="1695651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125" y="516533"/>
            <a:ext cx="8911687" cy="1280890"/>
          </a:xfrm>
        </p:spPr>
        <p:txBody>
          <a:bodyPr/>
          <a:lstStyle/>
          <a:p>
            <a:r>
              <a:rPr lang="en-US" dirty="0" smtClean="0"/>
              <a:t>Pseudo code of Bubble Sort</a:t>
            </a:r>
            <a:endParaRPr lang="en-US" dirty="0"/>
          </a:p>
        </p:txBody>
      </p:sp>
      <p:sp>
        <p:nvSpPr>
          <p:cNvPr id="4" name="Content Placeholder 2"/>
          <p:cNvSpPr txBox="1">
            <a:spLocks/>
          </p:cNvSpPr>
          <p:nvPr/>
        </p:nvSpPr>
        <p:spPr>
          <a:xfrm>
            <a:off x="2109600" y="1905000"/>
            <a:ext cx="8915400"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000" dirty="0" smtClean="0">
                <a:solidFill>
                  <a:schemeClr val="tx1"/>
                </a:solidFill>
                <a:latin typeface="Arial" panose="020B0604020202020204" pitchFamily="34" charset="0"/>
                <a:cs typeface="Arial" panose="020B0604020202020204" pitchFamily="34" charset="0"/>
              </a:rPr>
              <a:t>BUBBLE-SORT (array A)</a:t>
            </a:r>
          </a:p>
          <a:p>
            <a:r>
              <a:rPr lang="en-US" sz="2000" dirty="0">
                <a:solidFill>
                  <a:schemeClr val="tx1"/>
                </a:solidFill>
                <a:latin typeface="Arial" panose="020B0604020202020204" pitchFamily="34" charset="0"/>
                <a:cs typeface="Arial" panose="020B0604020202020204" pitchFamily="34" charset="0"/>
              </a:rPr>
              <a:t>n</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sym typeface="Symbol" panose="05050102010706020507" pitchFamily="18" charset="2"/>
              </a:rPr>
              <a:t> </a:t>
            </a:r>
            <a:r>
              <a:rPr lang="en-US" sz="2000" dirty="0" smtClean="0">
                <a:solidFill>
                  <a:schemeClr val="tx1"/>
                </a:solidFill>
                <a:latin typeface="Arial" panose="020B0604020202020204" pitchFamily="34" charset="0"/>
                <a:cs typeface="Arial" panose="020B0604020202020204" pitchFamily="34" charset="0"/>
                <a:sym typeface="Symbol" panose="05050102010706020507" pitchFamily="18" charset="2"/>
              </a:rPr>
              <a:t> </a:t>
            </a:r>
            <a:r>
              <a:rPr lang="en-US" sz="2000" dirty="0" smtClean="0">
                <a:solidFill>
                  <a:schemeClr val="tx1"/>
                </a:solidFill>
                <a:latin typeface="Arial" panose="020B0604020202020204" pitchFamily="34" charset="0"/>
                <a:cs typeface="Arial" panose="020B0604020202020204" pitchFamily="34" charset="0"/>
              </a:rPr>
              <a:t>length of A</a:t>
            </a:r>
          </a:p>
          <a:p>
            <a:r>
              <a:rPr lang="en-US" sz="2000" b="1" dirty="0" smtClean="0">
                <a:solidFill>
                  <a:schemeClr val="tx1"/>
                </a:solidFill>
                <a:latin typeface="Arial" panose="020B0604020202020204" pitchFamily="34" charset="0"/>
                <a:cs typeface="Arial" panose="020B0604020202020204" pitchFamily="34" charset="0"/>
              </a:rPr>
              <a:t>1</a:t>
            </a:r>
            <a:r>
              <a:rPr lang="en-US" sz="2000" dirty="0" smtClean="0">
                <a:solidFill>
                  <a:schemeClr val="tx1"/>
                </a:solidFill>
                <a:latin typeface="Arial" panose="020B0604020202020204" pitchFamily="34" charset="0"/>
                <a:cs typeface="Arial" panose="020B0604020202020204" pitchFamily="34" charset="0"/>
              </a:rPr>
              <a:t>	for </a:t>
            </a:r>
            <a:r>
              <a:rPr lang="en-US" sz="2000" dirty="0" err="1">
                <a:solidFill>
                  <a:schemeClr val="tx1"/>
                </a:solidFill>
                <a:latin typeface="Arial" panose="020B0604020202020204" pitchFamily="34" charset="0"/>
                <a:cs typeface="Arial" panose="020B0604020202020204" pitchFamily="34" charset="0"/>
              </a:rPr>
              <a:t>i</a:t>
            </a:r>
            <a:r>
              <a:rPr lang="en-US" sz="200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sym typeface="Symbol" panose="05050102010706020507" pitchFamily="18" charset="2"/>
              </a:rPr>
              <a:t> 1 to </a:t>
            </a:r>
            <a:r>
              <a:rPr lang="en-US" sz="2000" dirty="0" smtClean="0">
                <a:solidFill>
                  <a:schemeClr val="tx1"/>
                </a:solidFill>
                <a:latin typeface="Arial" panose="020B0604020202020204" pitchFamily="34" charset="0"/>
                <a:cs typeface="Arial" panose="020B0604020202020204" pitchFamily="34" charset="0"/>
                <a:sym typeface="Symbol" panose="05050102010706020507" pitchFamily="18" charset="2"/>
              </a:rPr>
              <a:t>n-1</a:t>
            </a:r>
          </a:p>
          <a:p>
            <a:r>
              <a:rPr lang="en-US" sz="2000" b="1" dirty="0" smtClean="0">
                <a:solidFill>
                  <a:schemeClr val="tx1"/>
                </a:solidFill>
                <a:latin typeface="Arial" panose="020B0604020202020204" pitchFamily="34" charset="0"/>
                <a:cs typeface="Arial" panose="020B0604020202020204" pitchFamily="34" charset="0"/>
                <a:sym typeface="Symbol" panose="05050102010706020507" pitchFamily="18" charset="2"/>
              </a:rPr>
              <a:t>2</a:t>
            </a:r>
            <a:r>
              <a:rPr lang="en-US" sz="2000" dirty="0" smtClean="0">
                <a:solidFill>
                  <a:schemeClr val="tx1"/>
                </a:solidFill>
                <a:latin typeface="Arial" panose="020B0604020202020204" pitchFamily="34" charset="0"/>
                <a:cs typeface="Arial" panose="020B0604020202020204" pitchFamily="34" charset="0"/>
                <a:sym typeface="Symbol" panose="05050102010706020507" pitchFamily="18" charset="2"/>
              </a:rPr>
              <a:t>	</a:t>
            </a:r>
            <a:r>
              <a:rPr lang="en-US" sz="2000" dirty="0">
                <a:solidFill>
                  <a:schemeClr val="tx1"/>
                </a:solidFill>
                <a:latin typeface="Arial" panose="020B0604020202020204" pitchFamily="34" charset="0"/>
                <a:cs typeface="Arial" panose="020B0604020202020204" pitchFamily="34" charset="0"/>
                <a:sym typeface="Symbol" panose="05050102010706020507" pitchFamily="18" charset="2"/>
              </a:rPr>
              <a:t>	do for j  </a:t>
            </a:r>
            <a:r>
              <a:rPr lang="en-US" sz="2000" dirty="0" smtClean="0">
                <a:solidFill>
                  <a:schemeClr val="tx1"/>
                </a:solidFill>
                <a:latin typeface="Arial" panose="020B0604020202020204" pitchFamily="34" charset="0"/>
                <a:cs typeface="Arial" panose="020B0604020202020204" pitchFamily="34" charset="0"/>
                <a:sym typeface="Symbol" panose="05050102010706020507" pitchFamily="18" charset="2"/>
              </a:rPr>
              <a:t>0 to </a:t>
            </a:r>
            <a:r>
              <a:rPr lang="en-US" sz="2000" dirty="0" smtClean="0">
                <a:solidFill>
                  <a:schemeClr val="tx1"/>
                </a:solidFill>
                <a:latin typeface="Arial" panose="020B0604020202020204" pitchFamily="34" charset="0"/>
                <a:cs typeface="Arial" panose="020B0604020202020204" pitchFamily="34" charset="0"/>
                <a:sym typeface="Symbol" panose="05050102010706020507" pitchFamily="18" charset="2"/>
              </a:rPr>
              <a:t>n-</a:t>
            </a:r>
            <a:r>
              <a:rPr lang="en-US" sz="2000" dirty="0" err="1" smtClean="0">
                <a:solidFill>
                  <a:schemeClr val="tx1"/>
                </a:solidFill>
                <a:latin typeface="Arial" panose="020B0604020202020204" pitchFamily="34" charset="0"/>
                <a:cs typeface="Arial" panose="020B0604020202020204" pitchFamily="34" charset="0"/>
                <a:sym typeface="Symbol" panose="05050102010706020507" pitchFamily="18" charset="2"/>
              </a:rPr>
              <a:t>i</a:t>
            </a:r>
            <a:endParaRPr lang="en-US" sz="2000" dirty="0" smtClean="0">
              <a:solidFill>
                <a:schemeClr val="tx1"/>
              </a:solidFill>
              <a:latin typeface="Arial" panose="020B0604020202020204" pitchFamily="34" charset="0"/>
              <a:cs typeface="Arial" panose="020B0604020202020204" pitchFamily="34" charset="0"/>
              <a:sym typeface="Symbol" panose="05050102010706020507" pitchFamily="18" charset="2"/>
            </a:endParaRPr>
          </a:p>
          <a:p>
            <a:r>
              <a:rPr lang="en-US" sz="2000" b="1" dirty="0" smtClean="0">
                <a:solidFill>
                  <a:schemeClr val="tx1"/>
                </a:solidFill>
                <a:latin typeface="Arial" panose="020B0604020202020204" pitchFamily="34" charset="0"/>
                <a:cs typeface="Arial" panose="020B0604020202020204" pitchFamily="34" charset="0"/>
                <a:sym typeface="Symbol" panose="05050102010706020507" pitchFamily="18" charset="2"/>
              </a:rPr>
              <a:t>3</a:t>
            </a:r>
            <a:r>
              <a:rPr lang="en-US" sz="2000" dirty="0" smtClean="0">
                <a:solidFill>
                  <a:schemeClr val="tx1"/>
                </a:solidFill>
                <a:latin typeface="Arial" panose="020B0604020202020204" pitchFamily="34" charset="0"/>
                <a:cs typeface="Arial" panose="020B0604020202020204" pitchFamily="34" charset="0"/>
                <a:sym typeface="Symbol" panose="05050102010706020507" pitchFamily="18" charset="2"/>
              </a:rPr>
              <a:t>	</a:t>
            </a:r>
            <a:r>
              <a:rPr lang="en-US" sz="2000" dirty="0">
                <a:solidFill>
                  <a:schemeClr val="tx1"/>
                </a:solidFill>
                <a:latin typeface="Arial" panose="020B0604020202020204" pitchFamily="34" charset="0"/>
                <a:cs typeface="Arial" panose="020B0604020202020204" pitchFamily="34" charset="0"/>
                <a:sym typeface="Symbol" panose="05050102010706020507" pitchFamily="18" charset="2"/>
              </a:rPr>
              <a:t>	          do if A[j] </a:t>
            </a:r>
            <a:r>
              <a:rPr lang="en-US" sz="2000" dirty="0" smtClean="0">
                <a:solidFill>
                  <a:schemeClr val="tx1"/>
                </a:solidFill>
                <a:latin typeface="Arial" panose="020B0604020202020204" pitchFamily="34" charset="0"/>
                <a:cs typeface="Arial" panose="020B0604020202020204" pitchFamily="34" charset="0"/>
                <a:sym typeface="Symbol" panose="05050102010706020507" pitchFamily="18" charset="2"/>
              </a:rPr>
              <a:t>&gt; </a:t>
            </a:r>
            <a:r>
              <a:rPr lang="en-US" sz="2000" dirty="0">
                <a:solidFill>
                  <a:schemeClr val="tx1"/>
                </a:solidFill>
                <a:latin typeface="Arial" panose="020B0604020202020204" pitchFamily="34" charset="0"/>
                <a:cs typeface="Arial" panose="020B0604020202020204" pitchFamily="34" charset="0"/>
                <a:sym typeface="Symbol" panose="05050102010706020507" pitchFamily="18" charset="2"/>
              </a:rPr>
              <a:t>A[j </a:t>
            </a:r>
            <a:r>
              <a:rPr lang="en-US" sz="2000" dirty="0" smtClean="0">
                <a:solidFill>
                  <a:schemeClr val="tx1"/>
                </a:solidFill>
                <a:latin typeface="Arial" panose="020B0604020202020204" pitchFamily="34" charset="0"/>
                <a:cs typeface="Arial" panose="020B0604020202020204" pitchFamily="34" charset="0"/>
                <a:sym typeface="Symbol" panose="05050102010706020507" pitchFamily="18" charset="2"/>
              </a:rPr>
              <a:t>+1]</a:t>
            </a:r>
          </a:p>
          <a:p>
            <a:r>
              <a:rPr lang="en-US" sz="2000" b="1" dirty="0" smtClean="0">
                <a:solidFill>
                  <a:schemeClr val="tx1"/>
                </a:solidFill>
                <a:latin typeface="Arial" panose="020B0604020202020204" pitchFamily="34" charset="0"/>
                <a:cs typeface="Arial" panose="020B0604020202020204" pitchFamily="34" charset="0"/>
                <a:sym typeface="Symbol" panose="05050102010706020507" pitchFamily="18" charset="2"/>
              </a:rPr>
              <a:t>4</a:t>
            </a:r>
            <a:r>
              <a:rPr lang="en-US" sz="2000" dirty="0" smtClean="0">
                <a:solidFill>
                  <a:schemeClr val="tx1"/>
                </a:solidFill>
                <a:latin typeface="Arial" panose="020B0604020202020204" pitchFamily="34" charset="0"/>
                <a:cs typeface="Arial" panose="020B0604020202020204" pitchFamily="34" charset="0"/>
                <a:sym typeface="Symbol" panose="05050102010706020507" pitchFamily="18" charset="2"/>
              </a:rPr>
              <a:t>	</a:t>
            </a:r>
            <a:r>
              <a:rPr lang="en-US" sz="2000" dirty="0">
                <a:solidFill>
                  <a:schemeClr val="tx1"/>
                </a:solidFill>
                <a:latin typeface="Arial" panose="020B0604020202020204" pitchFamily="34" charset="0"/>
                <a:cs typeface="Arial" panose="020B0604020202020204" pitchFamily="34" charset="0"/>
                <a:sym typeface="Symbol" panose="05050102010706020507" pitchFamily="18" charset="2"/>
              </a:rPr>
              <a:t>		        then </a:t>
            </a:r>
            <a:r>
              <a:rPr lang="en-US" sz="2000" dirty="0" smtClean="0">
                <a:solidFill>
                  <a:schemeClr val="tx1"/>
                </a:solidFill>
                <a:latin typeface="Arial" panose="020B0604020202020204" pitchFamily="34" charset="0"/>
                <a:cs typeface="Arial" panose="020B0604020202020204" pitchFamily="34" charset="0"/>
                <a:sym typeface="Symbol" panose="05050102010706020507" pitchFamily="18" charset="2"/>
              </a:rPr>
              <a:t>swap </a:t>
            </a:r>
            <a:r>
              <a:rPr lang="en-US" sz="2000" dirty="0">
                <a:solidFill>
                  <a:schemeClr val="tx1"/>
                </a:solidFill>
                <a:latin typeface="Arial" panose="020B0604020202020204" pitchFamily="34" charset="0"/>
                <a:cs typeface="Arial" panose="020B0604020202020204" pitchFamily="34" charset="0"/>
                <a:sym typeface="Symbol" panose="05050102010706020507" pitchFamily="18" charset="2"/>
              </a:rPr>
              <a:t>A[j] </a:t>
            </a:r>
            <a:r>
              <a:rPr lang="en-US" sz="2000" dirty="0" smtClean="0">
                <a:solidFill>
                  <a:schemeClr val="tx1"/>
                </a:solidFill>
                <a:latin typeface="Arial" panose="020B0604020202020204" pitchFamily="34" charset="0"/>
                <a:cs typeface="Arial" panose="020B0604020202020204" pitchFamily="34" charset="0"/>
                <a:sym typeface="Symbol" panose="05050102010706020507" pitchFamily="18" charset="2"/>
              </a:rPr>
              <a:t>A[j+1</a:t>
            </a:r>
            <a:r>
              <a:rPr lang="en-US" sz="2000" dirty="0">
                <a:solidFill>
                  <a:schemeClr val="tx1"/>
                </a:solidFill>
                <a:latin typeface="Arial" panose="020B0604020202020204" pitchFamily="34" charset="0"/>
                <a:cs typeface="Arial" panose="020B0604020202020204" pitchFamily="34" charset="0"/>
                <a:sym typeface="Symbol" panose="05050102010706020507" pitchFamily="18" charset="2"/>
              </a:rPr>
              <a:t>]	</a:t>
            </a:r>
          </a:p>
          <a:p>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475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820" y="201030"/>
            <a:ext cx="8911687" cy="1280890"/>
          </a:xfrm>
        </p:spPr>
        <p:txBody>
          <a:bodyPr/>
          <a:lstStyle/>
          <a:p>
            <a:r>
              <a:rPr lang="en-US" dirty="0" smtClean="0"/>
              <a:t>Analysis of Bubble Sort</a:t>
            </a:r>
            <a:endParaRPr lang="en-US" dirty="0"/>
          </a:p>
        </p:txBody>
      </p:sp>
      <p:sp>
        <p:nvSpPr>
          <p:cNvPr id="3" name="Content Placeholder 2"/>
          <p:cNvSpPr txBox="1">
            <a:spLocks/>
          </p:cNvSpPr>
          <p:nvPr/>
        </p:nvSpPr>
        <p:spPr>
          <a:xfrm>
            <a:off x="968188" y="1481920"/>
            <a:ext cx="10569388" cy="46364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n-US" dirty="0">
                <a:solidFill>
                  <a:schemeClr val="tx1">
                    <a:lumMod val="65000"/>
                    <a:lumOff val="35000"/>
                  </a:schemeClr>
                </a:solidFill>
                <a:latin typeface="+mj-lt"/>
                <a:cs typeface="Arial" panose="020B0604020202020204" pitchFamily="34" charset="0"/>
                <a:sym typeface="Symbol" panose="05050102010706020507" pitchFamily="18" charset="2"/>
              </a:rPr>
              <a:t>The best case for bubble sort occurs when the list is already sorted or nearly sorted. </a:t>
            </a:r>
            <a:endParaRPr lang="en-US" dirty="0" smtClean="0">
              <a:solidFill>
                <a:schemeClr val="tx1">
                  <a:lumMod val="65000"/>
                  <a:lumOff val="35000"/>
                </a:schemeClr>
              </a:solidFill>
              <a:latin typeface="+mj-lt"/>
              <a:cs typeface="Arial" panose="020B0604020202020204" pitchFamily="34" charset="0"/>
              <a:sym typeface="Symbol" panose="05050102010706020507" pitchFamily="18" charset="2"/>
            </a:endParaRPr>
          </a:p>
          <a:p>
            <a:pPr lvl="1" algn="just"/>
            <a:r>
              <a:rPr lang="en-US" sz="1800" dirty="0" smtClean="0">
                <a:solidFill>
                  <a:schemeClr val="tx1">
                    <a:lumMod val="65000"/>
                    <a:lumOff val="35000"/>
                  </a:schemeClr>
                </a:solidFill>
                <a:latin typeface="+mj-lt"/>
                <a:cs typeface="Arial" panose="020B0604020202020204" pitchFamily="34" charset="0"/>
                <a:sym typeface="Symbol" panose="05050102010706020507" pitchFamily="18" charset="2"/>
              </a:rPr>
              <a:t>In </a:t>
            </a:r>
            <a:r>
              <a:rPr lang="en-US" sz="1800" dirty="0">
                <a:solidFill>
                  <a:schemeClr val="tx1">
                    <a:lumMod val="65000"/>
                    <a:lumOff val="35000"/>
                  </a:schemeClr>
                </a:solidFill>
                <a:latin typeface="+mj-lt"/>
                <a:cs typeface="Arial" panose="020B0604020202020204" pitchFamily="34" charset="0"/>
                <a:sym typeface="Symbol" panose="05050102010706020507" pitchFamily="18" charset="2"/>
              </a:rPr>
              <a:t>the case where the list is already sorted, bubble sort will terminate after the first iteration, since no swaps were made. </a:t>
            </a:r>
            <a:endParaRPr lang="en-US" sz="1800" dirty="0" smtClean="0">
              <a:solidFill>
                <a:schemeClr val="tx1">
                  <a:lumMod val="65000"/>
                  <a:lumOff val="35000"/>
                </a:schemeClr>
              </a:solidFill>
              <a:latin typeface="+mj-lt"/>
              <a:cs typeface="Arial" panose="020B0604020202020204" pitchFamily="34" charset="0"/>
              <a:sym typeface="Symbol" panose="05050102010706020507" pitchFamily="18" charset="2"/>
            </a:endParaRPr>
          </a:p>
          <a:p>
            <a:pPr lvl="1" algn="just"/>
            <a:r>
              <a:rPr lang="en-US" sz="1800" dirty="0" smtClean="0">
                <a:solidFill>
                  <a:schemeClr val="tx1">
                    <a:lumMod val="65000"/>
                    <a:lumOff val="35000"/>
                  </a:schemeClr>
                </a:solidFill>
                <a:latin typeface="+mj-lt"/>
                <a:cs typeface="Arial" panose="020B0604020202020204" pitchFamily="34" charset="0"/>
                <a:sym typeface="Symbol" panose="05050102010706020507" pitchFamily="18" charset="2"/>
              </a:rPr>
              <a:t>Any </a:t>
            </a:r>
            <a:r>
              <a:rPr lang="en-US" sz="1800" dirty="0">
                <a:solidFill>
                  <a:schemeClr val="tx1">
                    <a:lumMod val="65000"/>
                    <a:lumOff val="35000"/>
                  </a:schemeClr>
                </a:solidFill>
                <a:latin typeface="+mj-lt"/>
                <a:cs typeface="Arial" panose="020B0604020202020204" pitchFamily="34" charset="0"/>
                <a:sym typeface="Symbol" panose="05050102010706020507" pitchFamily="18" charset="2"/>
              </a:rPr>
              <a:t>time that a pass is made through the list and no swaps were made, it is certain that the list is sorted</a:t>
            </a:r>
            <a:r>
              <a:rPr lang="en-US" sz="1800" dirty="0" smtClean="0">
                <a:solidFill>
                  <a:schemeClr val="tx1">
                    <a:lumMod val="65000"/>
                    <a:lumOff val="35000"/>
                  </a:schemeClr>
                </a:solidFill>
                <a:latin typeface="+mj-lt"/>
                <a:cs typeface="Arial" panose="020B0604020202020204" pitchFamily="34" charset="0"/>
                <a:sym typeface="Symbol" panose="05050102010706020507" pitchFamily="18" charset="2"/>
              </a:rPr>
              <a:t>.</a:t>
            </a:r>
          </a:p>
          <a:p>
            <a:pPr algn="just"/>
            <a:r>
              <a:rPr lang="en-US" dirty="0">
                <a:solidFill>
                  <a:schemeClr val="tx1">
                    <a:lumMod val="65000"/>
                    <a:lumOff val="35000"/>
                  </a:schemeClr>
                </a:solidFill>
                <a:latin typeface="+mj-lt"/>
                <a:cs typeface="Arial" panose="020B0604020202020204" pitchFamily="34" charset="0"/>
                <a:sym typeface="Symbol" panose="05050102010706020507" pitchFamily="18" charset="2"/>
              </a:rPr>
              <a:t>Bubble sort is also efficient when one random element needs to be sorted into a sorted list, provided that new element is placed at the beginning and not at the end. </a:t>
            </a:r>
            <a:endParaRPr lang="en-US" dirty="0" smtClean="0">
              <a:solidFill>
                <a:schemeClr val="tx1">
                  <a:lumMod val="65000"/>
                  <a:lumOff val="35000"/>
                </a:schemeClr>
              </a:solidFill>
              <a:latin typeface="+mj-lt"/>
              <a:cs typeface="Arial" panose="020B0604020202020204" pitchFamily="34" charset="0"/>
              <a:sym typeface="Symbol" panose="05050102010706020507" pitchFamily="18" charset="2"/>
            </a:endParaRPr>
          </a:p>
          <a:p>
            <a:pPr lvl="1" algn="just"/>
            <a:r>
              <a:rPr lang="en-US" sz="1800" dirty="0" smtClean="0">
                <a:solidFill>
                  <a:schemeClr val="tx1">
                    <a:lumMod val="65000"/>
                    <a:lumOff val="35000"/>
                  </a:schemeClr>
                </a:solidFill>
                <a:latin typeface="+mj-lt"/>
                <a:cs typeface="Arial" panose="020B0604020202020204" pitchFamily="34" charset="0"/>
                <a:sym typeface="Symbol" panose="05050102010706020507" pitchFamily="18" charset="2"/>
              </a:rPr>
              <a:t>When </a:t>
            </a:r>
            <a:r>
              <a:rPr lang="en-US" sz="1800" dirty="0">
                <a:solidFill>
                  <a:schemeClr val="tx1">
                    <a:lumMod val="65000"/>
                    <a:lumOff val="35000"/>
                  </a:schemeClr>
                </a:solidFill>
                <a:latin typeface="+mj-lt"/>
                <a:cs typeface="Arial" panose="020B0604020202020204" pitchFamily="34" charset="0"/>
                <a:sym typeface="Symbol" panose="05050102010706020507" pitchFamily="18" charset="2"/>
              </a:rPr>
              <a:t>placed at the beginning, it will simply bubble up to the correct place, and the second iteration through the list will generate 0 swaps, ending the sort. </a:t>
            </a:r>
            <a:endParaRPr lang="en-US" sz="1800" dirty="0" smtClean="0">
              <a:solidFill>
                <a:schemeClr val="tx1">
                  <a:lumMod val="65000"/>
                  <a:lumOff val="35000"/>
                </a:schemeClr>
              </a:solidFill>
              <a:latin typeface="+mj-lt"/>
              <a:cs typeface="Arial" panose="020B0604020202020204" pitchFamily="34" charset="0"/>
              <a:sym typeface="Symbol" panose="05050102010706020507" pitchFamily="18" charset="2"/>
            </a:endParaRPr>
          </a:p>
          <a:p>
            <a:pPr lvl="1" algn="just"/>
            <a:r>
              <a:rPr lang="en-US" sz="1800" dirty="0" smtClean="0">
                <a:solidFill>
                  <a:schemeClr val="tx1">
                    <a:lumMod val="65000"/>
                    <a:lumOff val="35000"/>
                  </a:schemeClr>
                </a:solidFill>
                <a:latin typeface="+mj-lt"/>
                <a:cs typeface="Arial" panose="020B0604020202020204" pitchFamily="34" charset="0"/>
                <a:sym typeface="Symbol" panose="05050102010706020507" pitchFamily="18" charset="2"/>
              </a:rPr>
              <a:t>Recall </a:t>
            </a:r>
            <a:r>
              <a:rPr lang="en-US" sz="1800" dirty="0">
                <a:solidFill>
                  <a:schemeClr val="tx1">
                    <a:lumMod val="65000"/>
                    <a:lumOff val="35000"/>
                  </a:schemeClr>
                </a:solidFill>
                <a:latin typeface="+mj-lt"/>
                <a:cs typeface="Arial" panose="020B0604020202020204" pitchFamily="34" charset="0"/>
                <a:sym typeface="Symbol" panose="05050102010706020507" pitchFamily="18" charset="2"/>
              </a:rPr>
              <a:t>that if the random element is placed at the end, bubble sort loses its efficiency because each element greater than it must bubble all the way up to the top.	</a:t>
            </a:r>
          </a:p>
          <a:p>
            <a:pPr algn="just"/>
            <a:endParaRPr lang="en-US" dirty="0">
              <a:solidFill>
                <a:schemeClr val="tx1">
                  <a:lumMod val="65000"/>
                  <a:lumOff val="35000"/>
                </a:schemeClr>
              </a:solidFill>
              <a:latin typeface="+mj-lt"/>
              <a:cs typeface="Arial" panose="020B0604020202020204" pitchFamily="34" charset="0"/>
            </a:endParaRPr>
          </a:p>
        </p:txBody>
      </p:sp>
    </p:spTree>
    <p:extLst>
      <p:ext uri="{BB962C8B-B14F-4D97-AF65-F5344CB8AC3E}">
        <p14:creationId xmlns:p14="http://schemas.microsoft.com/office/powerpoint/2010/main" val="212404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820" y="201030"/>
            <a:ext cx="8911687" cy="1280890"/>
          </a:xfrm>
        </p:spPr>
        <p:txBody>
          <a:bodyPr/>
          <a:lstStyle/>
          <a:p>
            <a:r>
              <a:rPr lang="en-US" dirty="0" smtClean="0"/>
              <a:t>Analysis of Bubble Sort</a:t>
            </a:r>
            <a:endParaRPr lang="en-US" dirty="0"/>
          </a:p>
        </p:txBody>
      </p:sp>
      <p:sp>
        <p:nvSpPr>
          <p:cNvPr id="3" name="Content Placeholder 2"/>
          <p:cNvSpPr txBox="1">
            <a:spLocks/>
          </p:cNvSpPr>
          <p:nvPr/>
        </p:nvSpPr>
        <p:spPr>
          <a:xfrm>
            <a:off x="1705820" y="1804650"/>
            <a:ext cx="9117106" cy="466338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n-US" sz="2000" dirty="0">
                <a:solidFill>
                  <a:schemeClr val="tx1">
                    <a:lumMod val="65000"/>
                    <a:lumOff val="35000"/>
                  </a:schemeClr>
                </a:solidFill>
                <a:latin typeface="+mj-lt"/>
                <a:cs typeface="Arial" panose="020B0604020202020204" pitchFamily="34" charset="0"/>
              </a:rPr>
              <a:t>The absolute worst case for bubble sort is when the smallest element of the list is at the large end. </a:t>
            </a:r>
            <a:endParaRPr lang="en-US" sz="2000" dirty="0" smtClean="0">
              <a:solidFill>
                <a:schemeClr val="tx1">
                  <a:lumMod val="65000"/>
                  <a:lumOff val="35000"/>
                </a:schemeClr>
              </a:solidFill>
              <a:latin typeface="+mj-lt"/>
              <a:cs typeface="Arial" panose="020B0604020202020204" pitchFamily="34" charset="0"/>
            </a:endParaRPr>
          </a:p>
          <a:p>
            <a:pPr algn="just"/>
            <a:r>
              <a:rPr lang="en-US" sz="2000" dirty="0" smtClean="0">
                <a:solidFill>
                  <a:schemeClr val="tx1">
                    <a:lumMod val="65000"/>
                    <a:lumOff val="35000"/>
                  </a:schemeClr>
                </a:solidFill>
                <a:latin typeface="+mj-lt"/>
                <a:cs typeface="Arial" panose="020B0604020202020204" pitchFamily="34" charset="0"/>
              </a:rPr>
              <a:t>Because </a:t>
            </a:r>
            <a:r>
              <a:rPr lang="en-US" sz="2000" dirty="0">
                <a:solidFill>
                  <a:schemeClr val="tx1">
                    <a:lumMod val="65000"/>
                    <a:lumOff val="35000"/>
                  </a:schemeClr>
                </a:solidFill>
                <a:latin typeface="+mj-lt"/>
                <a:cs typeface="Arial" panose="020B0604020202020204" pitchFamily="34" charset="0"/>
              </a:rPr>
              <a:t>in each iteration only the largest unsorted element gets put in its proper location, when the smallest element is at the end, it will have to be swapped each time through the list, and it </a:t>
            </a:r>
            <a:r>
              <a:rPr lang="en-US" sz="2000" dirty="0" smtClean="0">
                <a:solidFill>
                  <a:schemeClr val="tx1">
                    <a:lumMod val="65000"/>
                    <a:lumOff val="35000"/>
                  </a:schemeClr>
                </a:solidFill>
                <a:latin typeface="+mj-lt"/>
                <a:cs typeface="Arial" panose="020B0604020202020204" pitchFamily="34" charset="0"/>
              </a:rPr>
              <a:t>won’t </a:t>
            </a:r>
            <a:r>
              <a:rPr lang="en-US" sz="2000" dirty="0">
                <a:solidFill>
                  <a:schemeClr val="tx1">
                    <a:lumMod val="65000"/>
                    <a:lumOff val="35000"/>
                  </a:schemeClr>
                </a:solidFill>
                <a:latin typeface="+mj-lt"/>
                <a:cs typeface="Arial" panose="020B0604020202020204" pitchFamily="34" charset="0"/>
              </a:rPr>
              <a:t>get to the front of the list until all n iterations have occurred. </a:t>
            </a:r>
            <a:endParaRPr lang="en-US" sz="2000" dirty="0" smtClean="0">
              <a:solidFill>
                <a:schemeClr val="tx1">
                  <a:lumMod val="65000"/>
                  <a:lumOff val="35000"/>
                </a:schemeClr>
              </a:solidFill>
              <a:latin typeface="+mj-lt"/>
              <a:cs typeface="Arial" panose="020B0604020202020204" pitchFamily="34" charset="0"/>
            </a:endParaRPr>
          </a:p>
          <a:p>
            <a:pPr algn="just"/>
            <a:r>
              <a:rPr lang="en-US" sz="2000" dirty="0" smtClean="0">
                <a:solidFill>
                  <a:schemeClr val="tx1">
                    <a:lumMod val="65000"/>
                    <a:lumOff val="35000"/>
                  </a:schemeClr>
                </a:solidFill>
                <a:latin typeface="+mj-lt"/>
                <a:cs typeface="Arial" panose="020B0604020202020204" pitchFamily="34" charset="0"/>
              </a:rPr>
              <a:t>In </a:t>
            </a:r>
            <a:r>
              <a:rPr lang="en-US" sz="2000" dirty="0">
                <a:solidFill>
                  <a:schemeClr val="tx1">
                    <a:lumMod val="65000"/>
                    <a:lumOff val="35000"/>
                  </a:schemeClr>
                </a:solidFill>
                <a:latin typeface="+mj-lt"/>
                <a:cs typeface="Arial" panose="020B0604020202020204" pitchFamily="34" charset="0"/>
              </a:rPr>
              <a:t>this worst case, it take n iterations of n/2 swaps so the order is, again, </a:t>
            </a:r>
            <a:r>
              <a:rPr lang="en-US" sz="2000" dirty="0" smtClean="0">
                <a:solidFill>
                  <a:schemeClr val="tx1">
                    <a:lumMod val="65000"/>
                    <a:lumOff val="35000"/>
                  </a:schemeClr>
                </a:solidFill>
                <a:latin typeface="+mj-lt"/>
                <a:cs typeface="Arial" panose="020B0604020202020204" pitchFamily="34" charset="0"/>
              </a:rPr>
              <a:t>n</a:t>
            </a:r>
            <a:r>
              <a:rPr lang="en-US" sz="2000" baseline="30000" dirty="0" smtClean="0">
                <a:solidFill>
                  <a:schemeClr val="tx1">
                    <a:lumMod val="65000"/>
                    <a:lumOff val="35000"/>
                  </a:schemeClr>
                </a:solidFill>
                <a:latin typeface="+mj-lt"/>
                <a:cs typeface="Arial" panose="020B0604020202020204" pitchFamily="34" charset="0"/>
              </a:rPr>
              <a:t>2</a:t>
            </a:r>
            <a:endParaRPr lang="en-US" sz="2000" dirty="0" smtClean="0">
              <a:solidFill>
                <a:schemeClr val="tx1">
                  <a:lumMod val="65000"/>
                  <a:lumOff val="35000"/>
                </a:schemeClr>
              </a:solidFill>
              <a:latin typeface="+mj-lt"/>
              <a:cs typeface="Arial" panose="020B0604020202020204" pitchFamily="34" charset="0"/>
            </a:endParaRPr>
          </a:p>
        </p:txBody>
      </p:sp>
    </p:spTree>
    <p:extLst>
      <p:ext uri="{BB962C8B-B14F-4D97-AF65-F5344CB8AC3E}">
        <p14:creationId xmlns:p14="http://schemas.microsoft.com/office/powerpoint/2010/main" val="3222096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820" y="201030"/>
            <a:ext cx="8911687" cy="1280890"/>
          </a:xfrm>
        </p:spPr>
        <p:txBody>
          <a:bodyPr/>
          <a:lstStyle/>
          <a:p>
            <a:r>
              <a:rPr lang="en-US" dirty="0" smtClean="0"/>
              <a:t>Analysis of Bubble Sort</a:t>
            </a:r>
            <a:endParaRPr lang="en-US" dirty="0"/>
          </a:p>
        </p:txBody>
      </p:sp>
      <p:sp>
        <p:nvSpPr>
          <p:cNvPr id="3" name="Content Placeholder 2"/>
          <p:cNvSpPr txBox="1">
            <a:spLocks/>
          </p:cNvSpPr>
          <p:nvPr/>
        </p:nvSpPr>
        <p:spPr>
          <a:xfrm>
            <a:off x="1358153" y="1481920"/>
            <a:ext cx="9708776" cy="466338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n-US" sz="2000" dirty="0" smtClean="0">
                <a:solidFill>
                  <a:schemeClr val="tx1">
                    <a:lumMod val="65000"/>
                    <a:lumOff val="35000"/>
                  </a:schemeClr>
                </a:solidFill>
                <a:latin typeface="+mj-lt"/>
                <a:cs typeface="Arial" panose="020B0604020202020204" pitchFamily="34" charset="0"/>
              </a:rPr>
              <a:t>Lets talk about average case.</a:t>
            </a:r>
          </a:p>
          <a:p>
            <a:pPr algn="just"/>
            <a:r>
              <a:rPr lang="en-US" sz="2000" dirty="0" smtClean="0">
                <a:solidFill>
                  <a:schemeClr val="tx1">
                    <a:lumMod val="65000"/>
                    <a:lumOff val="35000"/>
                  </a:schemeClr>
                </a:solidFill>
                <a:latin typeface="+mj-lt"/>
                <a:cs typeface="Arial" panose="020B0604020202020204" pitchFamily="34" charset="0"/>
              </a:rPr>
              <a:t>The </a:t>
            </a:r>
            <a:r>
              <a:rPr lang="en-US" sz="2000" dirty="0">
                <a:solidFill>
                  <a:schemeClr val="tx1">
                    <a:lumMod val="65000"/>
                    <a:lumOff val="35000"/>
                  </a:schemeClr>
                </a:solidFill>
                <a:latin typeface="+mj-lt"/>
                <a:cs typeface="Arial" panose="020B0604020202020204" pitchFamily="34" charset="0"/>
              </a:rPr>
              <a:t>algorithm for bubble sort requires a pair of nested loops. The outer loop must iterate once for each element in the data set (of size n) while the inner loop iterates n times the first time it is entered, n-1 times the second, and so on. </a:t>
            </a:r>
            <a:endParaRPr lang="en-US" sz="2000" dirty="0" smtClean="0">
              <a:solidFill>
                <a:schemeClr val="tx1">
                  <a:lumMod val="65000"/>
                  <a:lumOff val="35000"/>
                </a:schemeClr>
              </a:solidFill>
              <a:latin typeface="+mj-lt"/>
              <a:cs typeface="Arial" panose="020B0604020202020204" pitchFamily="34" charset="0"/>
            </a:endParaRPr>
          </a:p>
          <a:p>
            <a:pPr algn="just"/>
            <a:r>
              <a:rPr lang="en-US" sz="2000" dirty="0">
                <a:solidFill>
                  <a:schemeClr val="tx1">
                    <a:lumMod val="65000"/>
                    <a:lumOff val="35000"/>
                  </a:schemeClr>
                </a:solidFill>
                <a:latin typeface="+mj-lt"/>
                <a:cs typeface="Arial" panose="020B0604020202020204" pitchFamily="34" charset="0"/>
              </a:rPr>
              <a:t>The total number of comparisons, therefore, is </a:t>
            </a:r>
            <a:endParaRPr lang="en-US" sz="2000" dirty="0" smtClean="0">
              <a:solidFill>
                <a:schemeClr val="tx1">
                  <a:lumMod val="65000"/>
                  <a:lumOff val="35000"/>
                </a:schemeClr>
              </a:solidFill>
              <a:latin typeface="+mj-lt"/>
              <a:cs typeface="Arial" panose="020B0604020202020204" pitchFamily="34" charset="0"/>
            </a:endParaRPr>
          </a:p>
          <a:p>
            <a:pPr algn="just"/>
            <a:r>
              <a:rPr lang="en-US" sz="2000" dirty="0" smtClean="0">
                <a:solidFill>
                  <a:schemeClr val="tx1">
                    <a:lumMod val="65000"/>
                    <a:lumOff val="35000"/>
                  </a:schemeClr>
                </a:solidFill>
                <a:latin typeface="+mj-lt"/>
                <a:cs typeface="Arial" panose="020B0604020202020204" pitchFamily="34" charset="0"/>
              </a:rPr>
              <a:t>(</a:t>
            </a:r>
            <a:r>
              <a:rPr lang="en-US" sz="2000" dirty="0">
                <a:solidFill>
                  <a:schemeClr val="tx1">
                    <a:lumMod val="65000"/>
                    <a:lumOff val="35000"/>
                  </a:schemeClr>
                </a:solidFill>
                <a:latin typeface="+mj-lt"/>
                <a:cs typeface="Arial" panose="020B0604020202020204" pitchFamily="34" charset="0"/>
              </a:rPr>
              <a:t>n - 1) + (n - 2)...(2) + (1) = n(n - 1)/2 or </a:t>
            </a:r>
            <a:r>
              <a:rPr lang="en-US" sz="2000" dirty="0" smtClean="0">
                <a:solidFill>
                  <a:schemeClr val="tx1">
                    <a:lumMod val="65000"/>
                    <a:lumOff val="35000"/>
                  </a:schemeClr>
                </a:solidFill>
                <a:latin typeface="+mj-lt"/>
                <a:cs typeface="Arial" panose="020B0604020202020204" pitchFamily="34" charset="0"/>
              </a:rPr>
              <a:t>O(n</a:t>
            </a:r>
            <a:r>
              <a:rPr lang="en-US" sz="2000" baseline="30000" dirty="0" smtClean="0">
                <a:solidFill>
                  <a:schemeClr val="tx1">
                    <a:lumMod val="65000"/>
                    <a:lumOff val="35000"/>
                  </a:schemeClr>
                </a:solidFill>
                <a:latin typeface="+mj-lt"/>
                <a:cs typeface="Arial" panose="020B0604020202020204" pitchFamily="34" charset="0"/>
              </a:rPr>
              <a:t>2</a:t>
            </a:r>
            <a:r>
              <a:rPr lang="en-US" sz="2000" dirty="0" smtClean="0">
                <a:solidFill>
                  <a:schemeClr val="tx1">
                    <a:lumMod val="65000"/>
                    <a:lumOff val="35000"/>
                  </a:schemeClr>
                </a:solidFill>
                <a:latin typeface="+mj-lt"/>
                <a:cs typeface="Arial" panose="020B0604020202020204" pitchFamily="34" charset="0"/>
              </a:rPr>
              <a:t>)</a:t>
            </a:r>
          </a:p>
          <a:p>
            <a:pPr algn="just"/>
            <a:endParaRPr lang="en-US" sz="2000" dirty="0">
              <a:solidFill>
                <a:schemeClr val="tx1">
                  <a:lumMod val="65000"/>
                  <a:lumOff val="35000"/>
                </a:schemeClr>
              </a:solidFill>
              <a:latin typeface="+mj-lt"/>
              <a:cs typeface="Arial" panose="020B0604020202020204" pitchFamily="34" charset="0"/>
            </a:endParaRPr>
          </a:p>
          <a:p>
            <a:pPr algn="just"/>
            <a:endParaRPr lang="en-US" sz="2000" dirty="0" smtClean="0">
              <a:solidFill>
                <a:schemeClr val="tx1">
                  <a:lumMod val="65000"/>
                  <a:lumOff val="35000"/>
                </a:schemeClr>
              </a:solidFill>
              <a:latin typeface="+mj-lt"/>
              <a:cs typeface="Arial" panose="020B0604020202020204" pitchFamily="34" charset="0"/>
            </a:endParaRPr>
          </a:p>
          <a:p>
            <a:pPr algn="just"/>
            <a:r>
              <a:rPr lang="en-US" sz="2000" dirty="0"/>
              <a:t>Best Case: </a:t>
            </a:r>
            <a:r>
              <a:rPr lang="en-US" sz="2000" i="1" dirty="0"/>
              <a:t>n</a:t>
            </a:r>
            <a:r>
              <a:rPr lang="en-US" sz="2000" dirty="0"/>
              <a:t> Average Case: </a:t>
            </a:r>
            <a:r>
              <a:rPr lang="en-US" sz="2000" i="1" dirty="0"/>
              <a:t>n</a:t>
            </a:r>
            <a:r>
              <a:rPr lang="en-US" sz="2000" dirty="0"/>
              <a:t> </a:t>
            </a:r>
            <a:r>
              <a:rPr lang="en-US" sz="2000" baseline="30000" dirty="0"/>
              <a:t>2</a:t>
            </a:r>
            <a:r>
              <a:rPr lang="en-US" sz="2000" dirty="0"/>
              <a:t> Worst Case: </a:t>
            </a:r>
            <a:r>
              <a:rPr lang="en-US" sz="2000" i="1" dirty="0"/>
              <a:t>n</a:t>
            </a:r>
            <a:r>
              <a:rPr lang="en-US" sz="2000" dirty="0"/>
              <a:t> </a:t>
            </a:r>
            <a:r>
              <a:rPr lang="en-US" sz="2000" baseline="30000" dirty="0"/>
              <a:t>2</a:t>
            </a:r>
            <a:endParaRPr lang="en-US" sz="2000" dirty="0"/>
          </a:p>
          <a:p>
            <a:pPr algn="just"/>
            <a:endParaRPr lang="en-US" sz="2000" dirty="0">
              <a:solidFill>
                <a:schemeClr val="tx1">
                  <a:lumMod val="65000"/>
                  <a:lumOff val="35000"/>
                </a:schemeClr>
              </a:solidFill>
              <a:latin typeface="+mj-lt"/>
              <a:cs typeface="Arial" panose="020B0604020202020204" pitchFamily="34" charset="0"/>
            </a:endParaRPr>
          </a:p>
        </p:txBody>
      </p:sp>
    </p:spTree>
    <p:extLst>
      <p:ext uri="{BB962C8B-B14F-4D97-AF65-F5344CB8AC3E}">
        <p14:creationId xmlns:p14="http://schemas.microsoft.com/office/powerpoint/2010/main" val="2017624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4282" y="1235663"/>
            <a:ext cx="7197726" cy="2421464"/>
          </a:xfrm>
        </p:spPr>
        <p:txBody>
          <a:bodyPr/>
          <a:lstStyle/>
          <a:p>
            <a:pPr algn="ctr"/>
            <a:r>
              <a:rPr lang="en-US" dirty="0" smtClean="0"/>
              <a:t>Good Luck ! </a:t>
            </a:r>
            <a:r>
              <a:rPr lang="en-US" sz="7200" dirty="0" smtClean="0">
                <a:solidFill>
                  <a:schemeClr val="accent1">
                    <a:lumMod val="75000"/>
                  </a:schemeClr>
                </a:solidFill>
                <a:latin typeface="Century Gothic" panose="020B0502020202020204" pitchFamily="34" charset="0"/>
              </a:rPr>
              <a:t>☻</a:t>
            </a:r>
            <a:endParaRPr lang="en-US" sz="7200" dirty="0">
              <a:solidFill>
                <a:schemeClr val="accent1">
                  <a:lumMod val="75000"/>
                </a:schemeClr>
              </a:solidFill>
            </a:endParaRPr>
          </a:p>
        </p:txBody>
      </p:sp>
    </p:spTree>
    <p:extLst>
      <p:ext uri="{BB962C8B-B14F-4D97-AF65-F5344CB8AC3E}">
        <p14:creationId xmlns:p14="http://schemas.microsoft.com/office/powerpoint/2010/main" val="3786272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2627290" y="2500312"/>
            <a:ext cx="6869135" cy="942135"/>
          </a:xfrm>
        </p:spPr>
        <p:txBody>
          <a:bodyPr>
            <a:normAutofit/>
          </a:bodyPr>
          <a:lstStyle/>
          <a:p>
            <a:pPr algn="ctr"/>
            <a:r>
              <a:rPr lang="en-US" sz="4000" b="1" dirty="0" smtClean="0">
                <a:ln w="3175" cmpd="sng">
                  <a:noFill/>
                </a:ln>
                <a:solidFill>
                  <a:schemeClr val="folHlink"/>
                </a:solidFill>
                <a:latin typeface="+mj-lt"/>
                <a:ea typeface="+mj-ea"/>
                <a:cs typeface="+mj-cs"/>
              </a:rPr>
              <a:t>Bubble Sort</a:t>
            </a:r>
          </a:p>
        </p:txBody>
      </p:sp>
    </p:spTree>
    <p:extLst>
      <p:ext uri="{BB962C8B-B14F-4D97-AF65-F5344CB8AC3E}">
        <p14:creationId xmlns:p14="http://schemas.microsoft.com/office/powerpoint/2010/main" val="1051227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635" y="476193"/>
            <a:ext cx="8911687" cy="747490"/>
          </a:xfrm>
        </p:spPr>
        <p:txBody>
          <a:bodyPr/>
          <a:lstStyle/>
          <a:p>
            <a:r>
              <a:rPr lang="en-US" b="1" dirty="0" smtClean="0">
                <a:solidFill>
                  <a:srgbClr val="C00000"/>
                </a:solidFill>
              </a:rPr>
              <a:t>Bubble Sort</a:t>
            </a:r>
            <a:endParaRPr lang="en-US" b="1" dirty="0">
              <a:solidFill>
                <a:srgbClr val="C00000"/>
              </a:solidFill>
            </a:endParaRPr>
          </a:p>
        </p:txBody>
      </p:sp>
      <p:sp>
        <p:nvSpPr>
          <p:cNvPr id="3" name="Content Placeholder 2"/>
          <p:cNvSpPr>
            <a:spLocks noGrp="1"/>
          </p:cNvSpPr>
          <p:nvPr>
            <p:ph idx="1"/>
          </p:nvPr>
        </p:nvSpPr>
        <p:spPr>
          <a:xfrm>
            <a:off x="748825" y="1688939"/>
            <a:ext cx="10717306" cy="4714430"/>
          </a:xfrm>
        </p:spPr>
        <p:txBody>
          <a:bodyPr>
            <a:normAutofit/>
          </a:bodyPr>
          <a:lstStyle/>
          <a:p>
            <a:pPr algn="just"/>
            <a:r>
              <a:rPr lang="en-US" dirty="0"/>
              <a:t>The Bubble Sort algorithm looks at pairs of entries in the array, and swaps their order if needed</a:t>
            </a:r>
            <a:r>
              <a:rPr lang="en-US" dirty="0" smtClean="0"/>
              <a:t>.</a:t>
            </a:r>
          </a:p>
          <a:p>
            <a:pPr algn="just"/>
            <a:r>
              <a:rPr lang="en-US" dirty="0"/>
              <a:t>Easier to implement, but slower than Insertion sort</a:t>
            </a:r>
          </a:p>
          <a:p>
            <a:pPr algn="just"/>
            <a:r>
              <a:rPr lang="en-US" dirty="0"/>
              <a:t>Repeatedly pass through the array</a:t>
            </a:r>
          </a:p>
          <a:p>
            <a:pPr algn="just"/>
            <a:r>
              <a:rPr lang="en-US" dirty="0"/>
              <a:t>Swaps adjacent elements that are out of </a:t>
            </a:r>
            <a:r>
              <a:rPr lang="en-US" dirty="0" smtClean="0"/>
              <a:t>order.</a:t>
            </a:r>
          </a:p>
          <a:p>
            <a:pPr algn="just"/>
            <a:r>
              <a:rPr lang="en-US" dirty="0"/>
              <a:t>By doing this, the smaller element bubble to the top, that why this sorting technique is called bubble sort.</a:t>
            </a:r>
          </a:p>
          <a:p>
            <a:pPr algn="just"/>
            <a:r>
              <a:rPr lang="en-US" dirty="0"/>
              <a:t>Bubble sort is the simplest sorting </a:t>
            </a:r>
            <a:r>
              <a:rPr lang="en-US" dirty="0" smtClean="0"/>
              <a:t>algorithm, </a:t>
            </a:r>
            <a:r>
              <a:rPr lang="en-US" dirty="0"/>
              <a:t>easy </a:t>
            </a:r>
            <a:r>
              <a:rPr lang="en-US" dirty="0" smtClean="0"/>
              <a:t>to</a:t>
            </a:r>
          </a:p>
          <a:p>
            <a:pPr marL="0" indent="0" algn="just">
              <a:buNone/>
            </a:pPr>
            <a:r>
              <a:rPr lang="en-US" dirty="0"/>
              <a:t> </a:t>
            </a:r>
            <a:r>
              <a:rPr lang="en-US" dirty="0" smtClean="0"/>
              <a:t>    </a:t>
            </a:r>
            <a:r>
              <a:rPr lang="en-US" dirty="0"/>
              <a:t>understand and quick to implement. However, in practice, </a:t>
            </a:r>
            <a:endParaRPr lang="en-US" dirty="0" smtClean="0"/>
          </a:p>
          <a:p>
            <a:pPr marL="0" indent="0" algn="just">
              <a:buNone/>
            </a:pPr>
            <a:r>
              <a:rPr lang="en-US" dirty="0"/>
              <a:t> </a:t>
            </a:r>
            <a:r>
              <a:rPr lang="en-US" dirty="0" smtClean="0"/>
              <a:t>    it </a:t>
            </a:r>
            <a:r>
              <a:rPr lang="en-US" dirty="0"/>
              <a:t>is not recommended.</a:t>
            </a:r>
          </a:p>
          <a:p>
            <a:pPr algn="just"/>
            <a:endParaRPr lang="en-US" dirty="0" smtClean="0"/>
          </a:p>
        </p:txBody>
      </p:sp>
      <p:sp>
        <p:nvSpPr>
          <p:cNvPr id="20" name="AutoShape 4" descr="http://upload.wikimedia.org/wikipedia/commons/0/0f/Insertion-sort-example-300px.gif"/>
          <p:cNvSpPr>
            <a:spLocks noChangeAspect="1" noChangeArrowheads="1"/>
          </p:cNvSpPr>
          <p:nvPr/>
        </p:nvSpPr>
        <p:spPr bwMode="auto">
          <a:xfrm>
            <a:off x="2186079" y="3276599"/>
            <a:ext cx="3945779" cy="39457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6" descr="http://upload.wikimedia.org/wikipedia/commons/0/0f/Insertion-sort-example-300px.gif"/>
          <p:cNvSpPr>
            <a:spLocks noChangeAspect="1" noChangeArrowheads="1"/>
          </p:cNvSpPr>
          <p:nvPr/>
        </p:nvSpPr>
        <p:spPr bwMode="auto">
          <a:xfrm>
            <a:off x="8613029" y="1845702"/>
            <a:ext cx="1623358" cy="16233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650" name="Picture 2" descr="http://www.zentut.com/wp-content/uploads/2009/12/c-bubble-sor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34500" y="10937"/>
            <a:ext cx="2857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www.glastonbridge.co.uk/amy/amylib/sortAnim/bubble-sort.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31387" y="40005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680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2737" y="91241"/>
            <a:ext cx="8911687" cy="1280890"/>
          </a:xfrm>
        </p:spPr>
        <p:txBody>
          <a:bodyPr/>
          <a:lstStyle/>
          <a:p>
            <a:pPr algn="r"/>
            <a:r>
              <a:rPr lang="en-US" dirty="0" smtClean="0"/>
              <a:t>Bubble Sort</a:t>
            </a:r>
            <a:endParaRPr lang="en-US" dirty="0"/>
          </a:p>
        </p:txBody>
      </p:sp>
      <p:pic>
        <p:nvPicPr>
          <p:cNvPr id="7" name="Picture 6"/>
          <p:cNvPicPr>
            <a:picLocks noChangeAspect="1"/>
          </p:cNvPicPr>
          <p:nvPr/>
        </p:nvPicPr>
        <p:blipFill>
          <a:blip r:embed="rId2"/>
          <a:stretch>
            <a:fillRect/>
          </a:stretch>
        </p:blipFill>
        <p:spPr>
          <a:xfrm>
            <a:off x="3718587" y="3185890"/>
            <a:ext cx="5048894" cy="2700289"/>
          </a:xfrm>
          <a:prstGeom prst="rect">
            <a:avLst/>
          </a:prstGeom>
        </p:spPr>
      </p:pic>
      <p:pic>
        <p:nvPicPr>
          <p:cNvPr id="8" name="Picture 7"/>
          <p:cNvPicPr>
            <a:picLocks noChangeAspect="1"/>
          </p:cNvPicPr>
          <p:nvPr/>
        </p:nvPicPr>
        <p:blipFill>
          <a:blip r:embed="rId3"/>
          <a:stretch>
            <a:fillRect/>
          </a:stretch>
        </p:blipFill>
        <p:spPr>
          <a:xfrm>
            <a:off x="210633" y="1905000"/>
            <a:ext cx="5011346" cy="2761727"/>
          </a:xfrm>
          <a:prstGeom prst="rect">
            <a:avLst/>
          </a:prstGeom>
        </p:spPr>
      </p:pic>
      <p:pic>
        <p:nvPicPr>
          <p:cNvPr id="9" name="Picture 8"/>
          <p:cNvPicPr>
            <a:picLocks noChangeAspect="1"/>
          </p:cNvPicPr>
          <p:nvPr/>
        </p:nvPicPr>
        <p:blipFill>
          <a:blip r:embed="rId4"/>
          <a:stretch>
            <a:fillRect/>
          </a:stretch>
        </p:blipFill>
        <p:spPr>
          <a:xfrm>
            <a:off x="7906697" y="3908612"/>
            <a:ext cx="4540738" cy="2805057"/>
          </a:xfrm>
          <a:prstGeom prst="rect">
            <a:avLst/>
          </a:prstGeom>
        </p:spPr>
      </p:pic>
    </p:spTree>
    <p:extLst>
      <p:ext uri="{BB962C8B-B14F-4D97-AF65-F5344CB8AC3E}">
        <p14:creationId xmlns:p14="http://schemas.microsoft.com/office/powerpoint/2010/main" val="2218882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4380" y="1592131"/>
            <a:ext cx="4877090" cy="3023796"/>
          </a:xfrm>
          <a:prstGeom prst="rect">
            <a:avLst/>
          </a:prstGeom>
        </p:spPr>
      </p:pic>
      <p:pic>
        <p:nvPicPr>
          <p:cNvPr id="7" name="Picture 6"/>
          <p:cNvPicPr>
            <a:picLocks noChangeAspect="1"/>
          </p:cNvPicPr>
          <p:nvPr/>
        </p:nvPicPr>
        <p:blipFill>
          <a:blip r:embed="rId3"/>
          <a:stretch>
            <a:fillRect/>
          </a:stretch>
        </p:blipFill>
        <p:spPr>
          <a:xfrm>
            <a:off x="4199905" y="2339789"/>
            <a:ext cx="4554510" cy="3244160"/>
          </a:xfrm>
          <a:prstGeom prst="rect">
            <a:avLst/>
          </a:prstGeom>
        </p:spPr>
      </p:pic>
      <p:pic>
        <p:nvPicPr>
          <p:cNvPr id="8" name="Picture 7"/>
          <p:cNvPicPr>
            <a:picLocks noChangeAspect="1"/>
          </p:cNvPicPr>
          <p:nvPr/>
        </p:nvPicPr>
        <p:blipFill>
          <a:blip r:embed="rId4"/>
          <a:stretch>
            <a:fillRect/>
          </a:stretch>
        </p:blipFill>
        <p:spPr>
          <a:xfrm>
            <a:off x="8283388" y="3630706"/>
            <a:ext cx="4301547" cy="3133696"/>
          </a:xfrm>
          <a:prstGeom prst="rect">
            <a:avLst/>
          </a:prstGeom>
        </p:spPr>
      </p:pic>
      <p:sp>
        <p:nvSpPr>
          <p:cNvPr id="9" name="Title 1"/>
          <p:cNvSpPr txBox="1">
            <a:spLocks/>
          </p:cNvSpPr>
          <p:nvPr/>
        </p:nvSpPr>
        <p:spPr>
          <a:xfrm>
            <a:off x="3172737" y="118135"/>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smtClean="0"/>
              <a:t>Bubble Sort</a:t>
            </a:r>
            <a:endParaRPr lang="en-US" dirty="0"/>
          </a:p>
        </p:txBody>
      </p:sp>
    </p:spTree>
    <p:extLst>
      <p:ext uri="{BB962C8B-B14F-4D97-AF65-F5344CB8AC3E}">
        <p14:creationId xmlns:p14="http://schemas.microsoft.com/office/powerpoint/2010/main" val="3711322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8942" y="2133600"/>
            <a:ext cx="4840940" cy="3031114"/>
          </a:xfrm>
          <a:prstGeom prst="rect">
            <a:avLst/>
          </a:prstGeom>
        </p:spPr>
      </p:pic>
      <p:pic>
        <p:nvPicPr>
          <p:cNvPr id="5" name="Picture 4"/>
          <p:cNvPicPr>
            <a:picLocks noChangeAspect="1"/>
          </p:cNvPicPr>
          <p:nvPr/>
        </p:nvPicPr>
        <p:blipFill>
          <a:blip r:embed="rId3"/>
          <a:stretch>
            <a:fillRect/>
          </a:stretch>
        </p:blipFill>
        <p:spPr>
          <a:xfrm>
            <a:off x="3630705" y="3235007"/>
            <a:ext cx="5143023" cy="2750632"/>
          </a:xfrm>
          <a:prstGeom prst="rect">
            <a:avLst/>
          </a:prstGeom>
        </p:spPr>
      </p:pic>
      <p:pic>
        <p:nvPicPr>
          <p:cNvPr id="6" name="Picture 5"/>
          <p:cNvPicPr>
            <a:picLocks noChangeAspect="1"/>
          </p:cNvPicPr>
          <p:nvPr/>
        </p:nvPicPr>
        <p:blipFill>
          <a:blip r:embed="rId4"/>
          <a:stretch>
            <a:fillRect/>
          </a:stretch>
        </p:blipFill>
        <p:spPr>
          <a:xfrm>
            <a:off x="7363969" y="4068724"/>
            <a:ext cx="5215278" cy="2789276"/>
          </a:xfrm>
          <a:prstGeom prst="rect">
            <a:avLst/>
          </a:prstGeom>
        </p:spPr>
      </p:pic>
      <p:sp>
        <p:nvSpPr>
          <p:cNvPr id="7" name="Title 1"/>
          <p:cNvSpPr>
            <a:spLocks noGrp="1"/>
          </p:cNvSpPr>
          <p:nvPr>
            <p:ph type="title"/>
          </p:nvPr>
        </p:nvSpPr>
        <p:spPr>
          <a:xfrm>
            <a:off x="3186184" y="31785"/>
            <a:ext cx="8911687" cy="1280890"/>
          </a:xfrm>
        </p:spPr>
        <p:txBody>
          <a:bodyPr/>
          <a:lstStyle/>
          <a:p>
            <a:pPr algn="r"/>
            <a:r>
              <a:rPr lang="en-US" dirty="0" smtClean="0"/>
              <a:t>Bubble Sort</a:t>
            </a:r>
            <a:endParaRPr lang="en-US" dirty="0"/>
          </a:p>
        </p:txBody>
      </p:sp>
    </p:spTree>
    <p:extLst>
      <p:ext uri="{BB962C8B-B14F-4D97-AF65-F5344CB8AC3E}">
        <p14:creationId xmlns:p14="http://schemas.microsoft.com/office/powerpoint/2010/main" val="2097597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9451" y="1715489"/>
            <a:ext cx="4755961" cy="2964088"/>
          </a:xfrm>
          <a:prstGeom prst="rect">
            <a:avLst/>
          </a:prstGeom>
        </p:spPr>
      </p:pic>
      <p:pic>
        <p:nvPicPr>
          <p:cNvPr id="5" name="Picture 4"/>
          <p:cNvPicPr>
            <a:picLocks noChangeAspect="1"/>
          </p:cNvPicPr>
          <p:nvPr/>
        </p:nvPicPr>
        <p:blipFill>
          <a:blip r:embed="rId3"/>
          <a:stretch>
            <a:fillRect/>
          </a:stretch>
        </p:blipFill>
        <p:spPr>
          <a:xfrm>
            <a:off x="3467260" y="2996379"/>
            <a:ext cx="5064422" cy="2708594"/>
          </a:xfrm>
          <a:prstGeom prst="rect">
            <a:avLst/>
          </a:prstGeom>
        </p:spPr>
      </p:pic>
      <p:pic>
        <p:nvPicPr>
          <p:cNvPr id="6" name="Picture 5"/>
          <p:cNvPicPr>
            <a:picLocks noChangeAspect="1"/>
          </p:cNvPicPr>
          <p:nvPr/>
        </p:nvPicPr>
        <p:blipFill>
          <a:blip r:embed="rId4"/>
          <a:stretch>
            <a:fillRect/>
          </a:stretch>
        </p:blipFill>
        <p:spPr>
          <a:xfrm>
            <a:off x="6851168" y="3772888"/>
            <a:ext cx="5768420" cy="3085112"/>
          </a:xfrm>
          <a:prstGeom prst="rect">
            <a:avLst/>
          </a:prstGeom>
        </p:spPr>
      </p:pic>
      <p:sp>
        <p:nvSpPr>
          <p:cNvPr id="7" name="Title 1"/>
          <p:cNvSpPr>
            <a:spLocks noGrp="1"/>
          </p:cNvSpPr>
          <p:nvPr>
            <p:ph type="title"/>
          </p:nvPr>
        </p:nvSpPr>
        <p:spPr>
          <a:xfrm>
            <a:off x="3199631" y="104688"/>
            <a:ext cx="8911687" cy="1280890"/>
          </a:xfrm>
        </p:spPr>
        <p:txBody>
          <a:bodyPr/>
          <a:lstStyle/>
          <a:p>
            <a:pPr algn="r"/>
            <a:r>
              <a:rPr lang="en-US" dirty="0" smtClean="0"/>
              <a:t>Bubble Sort</a:t>
            </a:r>
            <a:endParaRPr lang="en-US" dirty="0"/>
          </a:p>
        </p:txBody>
      </p:sp>
    </p:spTree>
    <p:extLst>
      <p:ext uri="{BB962C8B-B14F-4D97-AF65-F5344CB8AC3E}">
        <p14:creationId xmlns:p14="http://schemas.microsoft.com/office/powerpoint/2010/main" val="765695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9688" y="1702042"/>
            <a:ext cx="4240947" cy="2565329"/>
          </a:xfrm>
          <a:prstGeom prst="rect">
            <a:avLst/>
          </a:prstGeom>
        </p:spPr>
      </p:pic>
      <p:pic>
        <p:nvPicPr>
          <p:cNvPr id="5" name="Picture 4"/>
          <p:cNvPicPr>
            <a:picLocks noChangeAspect="1"/>
          </p:cNvPicPr>
          <p:nvPr/>
        </p:nvPicPr>
        <p:blipFill>
          <a:blip r:embed="rId3"/>
          <a:stretch>
            <a:fillRect/>
          </a:stretch>
        </p:blipFill>
        <p:spPr>
          <a:xfrm>
            <a:off x="3143403" y="2711656"/>
            <a:ext cx="5091730" cy="2695147"/>
          </a:xfrm>
          <a:prstGeom prst="rect">
            <a:avLst/>
          </a:prstGeom>
        </p:spPr>
      </p:pic>
      <p:pic>
        <p:nvPicPr>
          <p:cNvPr id="6" name="Picture 5"/>
          <p:cNvPicPr>
            <a:picLocks noChangeAspect="1"/>
          </p:cNvPicPr>
          <p:nvPr/>
        </p:nvPicPr>
        <p:blipFill>
          <a:blip r:embed="rId4"/>
          <a:stretch>
            <a:fillRect/>
          </a:stretch>
        </p:blipFill>
        <p:spPr>
          <a:xfrm>
            <a:off x="7249224" y="4059230"/>
            <a:ext cx="5167943" cy="2735488"/>
          </a:xfrm>
          <a:prstGeom prst="rect">
            <a:avLst/>
          </a:prstGeom>
        </p:spPr>
      </p:pic>
      <p:sp>
        <p:nvSpPr>
          <p:cNvPr id="7" name="Title 1"/>
          <p:cNvSpPr txBox="1">
            <a:spLocks/>
          </p:cNvSpPr>
          <p:nvPr/>
        </p:nvSpPr>
        <p:spPr>
          <a:xfrm>
            <a:off x="3172737" y="104688"/>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smtClean="0"/>
              <a:t>Bubble Sort</a:t>
            </a:r>
            <a:endParaRPr lang="en-US" dirty="0"/>
          </a:p>
        </p:txBody>
      </p:sp>
    </p:spTree>
    <p:extLst>
      <p:ext uri="{BB962C8B-B14F-4D97-AF65-F5344CB8AC3E}">
        <p14:creationId xmlns:p14="http://schemas.microsoft.com/office/powerpoint/2010/main" val="459871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6800" y="1905000"/>
            <a:ext cx="3901447" cy="2950641"/>
          </a:xfrm>
          <a:prstGeom prst="rect">
            <a:avLst/>
          </a:prstGeom>
        </p:spPr>
      </p:pic>
      <p:pic>
        <p:nvPicPr>
          <p:cNvPr id="4" name="Picture 3"/>
          <p:cNvPicPr>
            <a:picLocks noChangeAspect="1"/>
          </p:cNvPicPr>
          <p:nvPr/>
        </p:nvPicPr>
        <p:blipFill>
          <a:blip r:embed="rId3"/>
          <a:stretch>
            <a:fillRect/>
          </a:stretch>
        </p:blipFill>
        <p:spPr>
          <a:xfrm>
            <a:off x="2859086" y="2702859"/>
            <a:ext cx="5549009" cy="2937193"/>
          </a:xfrm>
          <a:prstGeom prst="rect">
            <a:avLst/>
          </a:prstGeom>
        </p:spPr>
      </p:pic>
      <p:pic>
        <p:nvPicPr>
          <p:cNvPr id="5" name="Picture 4"/>
          <p:cNvPicPr>
            <a:picLocks noChangeAspect="1"/>
          </p:cNvPicPr>
          <p:nvPr/>
        </p:nvPicPr>
        <p:blipFill>
          <a:blip r:embed="rId4"/>
          <a:stretch>
            <a:fillRect/>
          </a:stretch>
        </p:blipFill>
        <p:spPr>
          <a:xfrm>
            <a:off x="7097413" y="4087906"/>
            <a:ext cx="5233321" cy="2770094"/>
          </a:xfrm>
          <a:prstGeom prst="rect">
            <a:avLst/>
          </a:prstGeom>
        </p:spPr>
      </p:pic>
      <p:sp>
        <p:nvSpPr>
          <p:cNvPr id="6" name="Title 1"/>
          <p:cNvSpPr>
            <a:spLocks noGrp="1"/>
          </p:cNvSpPr>
          <p:nvPr>
            <p:ph type="title"/>
          </p:nvPr>
        </p:nvSpPr>
        <p:spPr>
          <a:xfrm>
            <a:off x="3186184" y="104688"/>
            <a:ext cx="8911687" cy="1280890"/>
          </a:xfrm>
        </p:spPr>
        <p:txBody>
          <a:bodyPr/>
          <a:lstStyle/>
          <a:p>
            <a:pPr algn="r"/>
            <a:r>
              <a:rPr lang="en-US" dirty="0" smtClean="0"/>
              <a:t>Bubble Sort</a:t>
            </a:r>
            <a:endParaRPr lang="en-US" dirty="0"/>
          </a:p>
        </p:txBody>
      </p:sp>
    </p:spTree>
    <p:extLst>
      <p:ext uri="{BB962C8B-B14F-4D97-AF65-F5344CB8AC3E}">
        <p14:creationId xmlns:p14="http://schemas.microsoft.com/office/powerpoint/2010/main" val="3992584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10809</TotalTime>
  <Words>656</Words>
  <Application>Microsoft Office PowerPoint</Application>
  <PresentationFormat>Widescreen</PresentationFormat>
  <Paragraphs>169</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Symbol</vt:lpstr>
      <vt:lpstr>Wingdings 3</vt:lpstr>
      <vt:lpstr>Wisp</vt:lpstr>
      <vt:lpstr>PowerPoint Presentation</vt:lpstr>
      <vt:lpstr>PowerPoint Presentation</vt:lpstr>
      <vt:lpstr>Bubble Sort</vt:lpstr>
      <vt:lpstr>Bubble Sort</vt:lpstr>
      <vt:lpstr>PowerPoint Presentation</vt:lpstr>
      <vt:lpstr>Bubble Sort</vt:lpstr>
      <vt:lpstr>Bubble Sort</vt:lpstr>
      <vt:lpstr>PowerPoint Presentation</vt:lpstr>
      <vt:lpstr>Bubble Sort</vt:lpstr>
      <vt:lpstr>Bubble Sort</vt:lpstr>
      <vt:lpstr>PowerPoint Presentation</vt:lpstr>
      <vt:lpstr>Example</vt:lpstr>
      <vt:lpstr>Pseudo code of Bubble Sort</vt:lpstr>
      <vt:lpstr>Analysis of Bubble Sort</vt:lpstr>
      <vt:lpstr>Analysis of Bubble Sort</vt:lpstr>
      <vt:lpstr>Analysis of Bubble Sort</vt:lpstr>
      <vt:lpstr>Good Luck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MULTI</dc:creator>
  <cp:lastModifiedBy>Home</cp:lastModifiedBy>
  <cp:revision>837</cp:revision>
  <dcterms:created xsi:type="dcterms:W3CDTF">2013-04-08T04:26:10Z</dcterms:created>
  <dcterms:modified xsi:type="dcterms:W3CDTF">2014-02-12T07:56:45Z</dcterms:modified>
</cp:coreProperties>
</file>