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9" r:id="rId1"/>
  </p:sldMasterIdLst>
  <p:notesMasterIdLst>
    <p:notesMasterId r:id="rId14"/>
  </p:notesMasterIdLst>
  <p:sldIdLst>
    <p:sldId id="284" r:id="rId2"/>
    <p:sldId id="257" r:id="rId3"/>
    <p:sldId id="285" r:id="rId4"/>
    <p:sldId id="287" r:id="rId5"/>
    <p:sldId id="307" r:id="rId6"/>
    <p:sldId id="290" r:id="rId7"/>
    <p:sldId id="291" r:id="rId8"/>
    <p:sldId id="306" r:id="rId9"/>
    <p:sldId id="308" r:id="rId10"/>
    <p:sldId id="304" r:id="rId11"/>
    <p:sldId id="297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36" autoAdjust="0"/>
    <p:restoredTop sz="94660"/>
  </p:normalViewPr>
  <p:slideViewPr>
    <p:cSldViewPr snapToGrid="0">
      <p:cViewPr>
        <p:scale>
          <a:sx n="70" d="100"/>
          <a:sy n="70" d="100"/>
        </p:scale>
        <p:origin x="6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6C9125-5BC4-43FD-A516-EF5191B343CA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20A660-51D6-405C-AECA-04A2702B36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60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AE94B09-319D-4BB4-BB48-F1A49AFB1FBA}" type="slidenum">
              <a:rPr lang="en-US" sz="1200" b="0"/>
              <a:pPr/>
              <a:t>4</a:t>
            </a:fld>
            <a:endParaRPr lang="en-US" sz="1200" b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367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E53B15E-EFAA-48E1-9279-CEDEDB85DBA4}" type="slidenum">
              <a:rPr lang="en-US" sz="1200" b="0"/>
              <a:pPr/>
              <a:t>6</a:t>
            </a:fld>
            <a:endParaRPr lang="en-US" sz="1200" b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1611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5A5929F-B921-4A2E-B4F1-B07B91B5FD20}" type="slidenum">
              <a:rPr lang="en-US" sz="1200" b="0"/>
              <a:pPr/>
              <a:t>7</a:t>
            </a:fld>
            <a:endParaRPr lang="en-US" sz="1200" b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9167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74A4503-576C-425E-B681-6B8F6998E20B}" type="slidenum">
              <a:rPr lang="en-US" sz="1200" b="0"/>
              <a:pPr/>
              <a:t>10</a:t>
            </a:fld>
            <a:endParaRPr lang="en-US" sz="1200" b="0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547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03D6ABB-A6E6-4AC3-86AB-BC9864747345}" type="slidenum">
              <a:rPr lang="en-US" sz="1200" b="0"/>
              <a:pPr/>
              <a:t>11</a:t>
            </a:fld>
            <a:endParaRPr lang="en-US" sz="1200" b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576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B33EE9B-B3B6-4B83-9EE2-53CEDAF291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97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2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97987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416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65282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559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98B3F-52A7-41F2-8210-6917896CD6B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701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A6AF4-4343-4C41-A3E9-980B5AF7A88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29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78677-26AE-460F-B665-1009649CF67D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8887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E75D915-46D0-43D6-889F-9DE84F260FC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4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36D2858-C952-4FBE-AB1B-A38FA9EFAFA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11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7C3251B-17B0-4B34-9A12-08F93801CB67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4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8CC44-5D47-4DAB-9CA8-C46B949E83C9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521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2DA39-80DA-4523-916A-D3EFA36702F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54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E16383-4808-475B-BC11-B81C2247C7B8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12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A08366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5C68BD3-2600-4CBE-B15D-EB6F6E1AA9C5}" type="slidenum">
              <a:rPr lang="en-US" smtClean="0">
                <a:solidFill>
                  <a:srgbClr val="A08366"/>
                </a:solidFill>
              </a:rPr>
              <a:pPr/>
              <a:t>‹#›</a:t>
            </a:fld>
            <a:endParaRPr lang="en-US">
              <a:solidFill>
                <a:srgbClr val="A083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37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8A0CD-6157-4FB9-8773-97724A77E46C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60F0839-ADFD-44A4-83C8-C803C21E74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7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90" r:id="rId1"/>
    <p:sldLayoutId id="2147484191" r:id="rId2"/>
    <p:sldLayoutId id="2147484192" r:id="rId3"/>
    <p:sldLayoutId id="2147484193" r:id="rId4"/>
    <p:sldLayoutId id="2147484194" r:id="rId5"/>
    <p:sldLayoutId id="2147484195" r:id="rId6"/>
    <p:sldLayoutId id="2147484196" r:id="rId7"/>
    <p:sldLayoutId id="2147484197" r:id="rId8"/>
    <p:sldLayoutId id="2147484198" r:id="rId9"/>
    <p:sldLayoutId id="2147484199" r:id="rId10"/>
    <p:sldLayoutId id="2147484200" r:id="rId11"/>
    <p:sldLayoutId id="2147484201" r:id="rId12"/>
    <p:sldLayoutId id="2147484202" r:id="rId13"/>
    <p:sldLayoutId id="2147484203" r:id="rId14"/>
    <p:sldLayoutId id="2147484204" r:id="rId15"/>
    <p:sldLayoutId id="21474842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36387" y="2152588"/>
            <a:ext cx="6220495" cy="348836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Fundamentals of Algorithms</a:t>
            </a:r>
          </a:p>
          <a:p>
            <a:pPr algn="ctr"/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MCS - 2</a:t>
            </a:r>
          </a:p>
          <a:p>
            <a:pPr algn="ctr"/>
            <a:endParaRPr lang="en-US" sz="4000" b="1" dirty="0" smtClean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Lecture # 16</a:t>
            </a:r>
            <a:endParaRPr lang="en-US" sz="4000" b="1" dirty="0">
              <a:ln w="3175" cmpd="sng">
                <a:noFill/>
              </a:ln>
              <a:solidFill>
                <a:schemeClr val="folHlink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138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02056" y="261039"/>
            <a:ext cx="8911687" cy="1280890"/>
          </a:xfrm>
        </p:spPr>
        <p:txBody>
          <a:bodyPr/>
          <a:lstStyle/>
          <a:p>
            <a:r>
              <a:rPr lang="en-US" altLang="zh-CN" dirty="0" smtClean="0">
                <a:ea typeface="SimSun" panose="02010600030101010101" pitchFamily="2" charset="-122"/>
              </a:rPr>
              <a:t>Analysis of Quick Sort</a:t>
            </a:r>
            <a:endParaRPr lang="en-US" altLang="zh-CN" dirty="0" smtClean="0">
              <a:ea typeface="SimSun" panose="02010600030101010101" pitchFamily="2" charset="-122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8565" y="1308849"/>
            <a:ext cx="11443447" cy="4114800"/>
          </a:xfrm>
        </p:spPr>
        <p:txBody>
          <a:bodyPr>
            <a:noAutofit/>
          </a:bodyPr>
          <a:lstStyle/>
          <a:p>
            <a:pPr algn="just"/>
            <a:r>
              <a:rPr lang="en-US" alt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Assumptions: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A random pivot (no median-of-three partitioning)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No cutoff for small arrays</a:t>
            </a:r>
          </a:p>
          <a:p>
            <a:pPr algn="just"/>
            <a:r>
              <a:rPr lang="en-US" altLang="zh-CN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Running time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pivot selection: constant time, i.e. O(1)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partitioning: linear time, i.e. O(N)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running time of the two recursive calls </a:t>
            </a:r>
          </a:p>
          <a:p>
            <a:pPr lvl="1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T(N)=T(</a:t>
            </a:r>
            <a:r>
              <a:rPr lang="en-US" altLang="zh-CN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i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)+T(N-i-1)+</a:t>
            </a:r>
            <a:r>
              <a:rPr lang="en-US" altLang="zh-CN" sz="1800" dirty="0" err="1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cN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 where c is a constant</a:t>
            </a:r>
          </a:p>
          <a:p>
            <a:pPr lvl="2" algn="just"/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i: number of elements in 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S1</a:t>
            </a:r>
          </a:p>
          <a:p>
            <a:pPr algn="just"/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For very small arrays, quicksort does not perform as well as insertion sort</a:t>
            </a:r>
          </a:p>
          <a:p>
            <a:pPr lvl="1" algn="just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how small depends on many factors, such as the time spent making a recursive call, the compiler, </a:t>
            </a:r>
            <a:r>
              <a:rPr lang="en-US" altLang="zh-CN" sz="1800" dirty="0" err="1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etc</a:t>
            </a:r>
            <a:endParaRPr lang="en-US" altLang="zh-CN" sz="1800" dirty="0">
              <a:solidFill>
                <a:schemeClr val="tx1">
                  <a:lumMod val="85000"/>
                  <a:lumOff val="15000"/>
                </a:schemeClr>
              </a:solidFill>
              <a:ea typeface="SimSun" panose="02010600030101010101" pitchFamily="2" charset="-122"/>
            </a:endParaRPr>
          </a:p>
          <a:p>
            <a:pPr algn="just"/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Do not use quicksort recursively for small arrays</a:t>
            </a:r>
          </a:p>
          <a:p>
            <a:pPr lvl="1" algn="just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Instead, use a sorting algorithm that is efficient for small arrays, such as insertion 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sort</a:t>
            </a:r>
            <a:endParaRPr lang="en-US" altLang="zh-CN" sz="1800" dirty="0">
              <a:solidFill>
                <a:schemeClr val="tx1">
                  <a:lumMod val="85000"/>
                  <a:lumOff val="15000"/>
                </a:schemeClr>
              </a:solidFill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297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2056" y="243110"/>
            <a:ext cx="8911687" cy="1280890"/>
          </a:xfrm>
        </p:spPr>
        <p:txBody>
          <a:bodyPr/>
          <a:lstStyle/>
          <a:p>
            <a:r>
              <a:rPr lang="en-US" altLang="zh-CN" dirty="0" smtClean="0">
                <a:ea typeface="SimSun" panose="02010600030101010101" pitchFamily="2" charset="-122"/>
              </a:rPr>
              <a:t>Picking the Pivot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30189" y="1093695"/>
            <a:ext cx="7848600" cy="4572000"/>
          </a:xfrm>
        </p:spPr>
        <p:txBody>
          <a:bodyPr>
            <a:noAutofit/>
          </a:bodyPr>
          <a:lstStyle/>
          <a:p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Use the first element as pivot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if the input is random, ok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if the input is presorted (or in reverse order)</a:t>
            </a:r>
          </a:p>
          <a:p>
            <a:pPr lvl="2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all the elements go into S2 (or S1)</a:t>
            </a:r>
          </a:p>
          <a:p>
            <a:pPr lvl="2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this happens consistently throughout the recursive calls</a:t>
            </a:r>
          </a:p>
          <a:p>
            <a:pPr lvl="2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Results in O(n</a:t>
            </a:r>
            <a:r>
              <a:rPr lang="en-US" altLang="zh-CN" sz="1800" baseline="300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2</a:t>
            </a:r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) behavior (Analyze this case later)</a:t>
            </a:r>
          </a:p>
          <a:p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Choose the pivot randomly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generally safe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random number generation can be 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expensive</a:t>
            </a:r>
          </a:p>
          <a:p>
            <a:r>
              <a:rPr lang="en-US" altLang="zh-CN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Use the median of the array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Partitioning always cuts the array into roughly half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An optimal quicksort (O(N log N))</a:t>
            </a:r>
          </a:p>
          <a:p>
            <a:pPr lvl="1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However, hard to find the exact median</a:t>
            </a:r>
          </a:p>
          <a:p>
            <a:pPr lvl="2"/>
            <a:r>
              <a:rPr lang="en-US" altLang="zh-CN" sz="1800" dirty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e.g., sort an array to pick the value in the </a:t>
            </a:r>
            <a:r>
              <a:rPr lang="en-US" altLang="zh-CN" sz="18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SimSun" panose="02010600030101010101" pitchFamily="2" charset="-122"/>
              </a:rPr>
              <a:t>middle</a:t>
            </a:r>
            <a:endParaRPr lang="en-US" altLang="zh-CN" sz="1800" dirty="0">
              <a:solidFill>
                <a:schemeClr val="tx1">
                  <a:lumMod val="85000"/>
                  <a:lumOff val="15000"/>
                </a:schemeClr>
              </a:solidFill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1646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4282" y="1235663"/>
            <a:ext cx="7197726" cy="2421464"/>
          </a:xfrm>
        </p:spPr>
        <p:txBody>
          <a:bodyPr/>
          <a:lstStyle/>
          <a:p>
            <a:pPr algn="ctr"/>
            <a:r>
              <a:rPr lang="en-US" dirty="0" smtClean="0"/>
              <a:t>Good Luck ! </a:t>
            </a:r>
            <a:r>
              <a:rPr lang="en-US" sz="7200" dirty="0" smtClean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☻</a:t>
            </a:r>
            <a:endParaRPr lang="en-US" sz="72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27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627290" y="2500312"/>
            <a:ext cx="6869135" cy="94213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n w="3175" cmpd="sng">
                  <a:noFill/>
                </a:ln>
                <a:solidFill>
                  <a:schemeClr val="folHlink"/>
                </a:solidFill>
                <a:latin typeface="+mj-lt"/>
                <a:ea typeface="+mj-ea"/>
                <a:cs typeface="+mj-cs"/>
              </a:rPr>
              <a:t>Quick Sort</a:t>
            </a:r>
          </a:p>
        </p:txBody>
      </p:sp>
    </p:spTree>
    <p:extLst>
      <p:ext uri="{BB962C8B-B14F-4D97-AF65-F5344CB8AC3E}">
        <p14:creationId xmlns:p14="http://schemas.microsoft.com/office/powerpoint/2010/main" val="10512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Content Placeholder 22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69518" y="1003001"/>
            <a:ext cx="2857500" cy="1331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0773" y="3176924"/>
            <a:ext cx="3106245" cy="2374059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727190" y="160337"/>
            <a:ext cx="8911687" cy="1280890"/>
          </a:xfrm>
        </p:spPr>
        <p:txBody>
          <a:bodyPr/>
          <a:lstStyle/>
          <a:p>
            <a:r>
              <a:rPr lang="en-US" dirty="0" smtClean="0"/>
              <a:t>Quick Sort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0375" y="1134338"/>
            <a:ext cx="8455026" cy="4499980"/>
          </a:xfrm>
        </p:spPr>
        <p:txBody>
          <a:bodyPr>
            <a:noAutofit/>
          </a:bodyPr>
          <a:lstStyle/>
          <a:p>
            <a:r>
              <a:rPr lang="en-US" dirty="0"/>
              <a:t>Fastest known sorting algorithm in </a:t>
            </a:r>
            <a:r>
              <a:rPr lang="en-US" dirty="0" smtClean="0"/>
              <a:t>practice.</a:t>
            </a:r>
          </a:p>
          <a:p>
            <a:r>
              <a:rPr lang="en-US" dirty="0" smtClean="0"/>
              <a:t>It is being selected in most sorting libraries.</a:t>
            </a:r>
          </a:p>
          <a:p>
            <a:r>
              <a:rPr lang="en-US" dirty="0" smtClean="0"/>
              <a:t>The </a:t>
            </a:r>
            <a:r>
              <a:rPr lang="en-US" dirty="0"/>
              <a:t>quicksort algorithm sorts an unordered list based on the divide and conquer strategy.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divides the unordered list into two sub-lists: </a:t>
            </a:r>
            <a:endParaRPr lang="en-US" dirty="0" smtClean="0"/>
          </a:p>
          <a:p>
            <a:pPr lvl="1"/>
            <a:r>
              <a:rPr lang="en-US" sz="1800" dirty="0" smtClean="0"/>
              <a:t>low </a:t>
            </a:r>
            <a:r>
              <a:rPr lang="en-US" sz="1800" dirty="0"/>
              <a:t>elements </a:t>
            </a:r>
            <a:r>
              <a:rPr lang="en-US" sz="1800" dirty="0" smtClean="0"/>
              <a:t>sub-list, </a:t>
            </a:r>
            <a:r>
              <a:rPr lang="en-US" sz="1800" dirty="0"/>
              <a:t>and </a:t>
            </a:r>
            <a:endParaRPr lang="en-US" sz="1800" dirty="0" smtClean="0"/>
          </a:p>
          <a:p>
            <a:pPr lvl="1"/>
            <a:r>
              <a:rPr lang="en-US" sz="1800" dirty="0" smtClean="0"/>
              <a:t>high </a:t>
            </a:r>
            <a:r>
              <a:rPr lang="en-US" sz="1800" dirty="0"/>
              <a:t>elements sub-list, </a:t>
            </a:r>
            <a:endParaRPr lang="en-US" sz="1800" dirty="0" smtClean="0"/>
          </a:p>
          <a:p>
            <a:pPr marL="0" indent="0">
              <a:buNone/>
            </a:pPr>
            <a:r>
              <a:rPr lang="en-US" dirty="0" smtClean="0"/>
              <a:t>       and </a:t>
            </a:r>
            <a:r>
              <a:rPr lang="en-US" dirty="0"/>
              <a:t>then recursively sort these sub-lists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b="1" dirty="0" smtClean="0"/>
              <a:t>Quicksort </a:t>
            </a:r>
            <a:r>
              <a:rPr lang="en-US" b="1" dirty="0"/>
              <a:t>algorithm </a:t>
            </a:r>
            <a:r>
              <a:rPr lang="en-US" b="1" dirty="0" smtClean="0"/>
              <a:t>steps</a:t>
            </a:r>
            <a:endParaRPr lang="en-US" b="1" dirty="0"/>
          </a:p>
          <a:p>
            <a:pPr lvl="1"/>
            <a:r>
              <a:rPr lang="en-US" sz="1800" dirty="0"/>
              <a:t>Pick an element from the list, which is called a pivot.</a:t>
            </a:r>
          </a:p>
          <a:p>
            <a:pPr lvl="1"/>
            <a:r>
              <a:rPr lang="en-US" sz="1800" dirty="0"/>
              <a:t>Reorder the list with a rule that all elements which are less than the pivot come before the pivot, whereas all elements that are higher than the list come after the pivot. </a:t>
            </a:r>
            <a:r>
              <a:rPr lang="en-US" sz="1800" dirty="0" smtClean="0"/>
              <a:t>After </a:t>
            </a:r>
            <a:r>
              <a:rPr lang="en-US" sz="1800" dirty="0"/>
              <a:t>partitioning the list, the pivot is in its position.</a:t>
            </a:r>
          </a:p>
          <a:p>
            <a:pPr lvl="1"/>
            <a:r>
              <a:rPr lang="en-US" sz="1800" dirty="0"/>
              <a:t>With the two sub-lists, apply the above steps recursively.</a:t>
            </a:r>
          </a:p>
        </p:txBody>
      </p:sp>
      <p:sp>
        <p:nvSpPr>
          <p:cNvPr id="19" name="AutoShape 24" descr="C Quicksort Algorith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AutoShape 28" descr="C Quicksort Algorithm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88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22614" y="443752"/>
            <a:ext cx="7848600" cy="838200"/>
          </a:xfrm>
        </p:spPr>
        <p:txBody>
          <a:bodyPr/>
          <a:lstStyle/>
          <a:p>
            <a:r>
              <a:rPr lang="en-US" altLang="zh-CN" dirty="0" smtClean="0">
                <a:ea typeface="SimSun" panose="02010600030101010101" pitchFamily="2" charset="-122"/>
              </a:rPr>
              <a:t>Quicksort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1750" y="1975596"/>
            <a:ext cx="8624420" cy="39624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altLang="zh-CN" b="1" dirty="0">
                <a:ea typeface="SimSun" panose="02010600030101010101" pitchFamily="2" charset="-122"/>
              </a:rPr>
              <a:t>Divide </a:t>
            </a:r>
            <a:r>
              <a:rPr lang="en-US" altLang="zh-CN" b="1" dirty="0" smtClean="0">
                <a:ea typeface="SimSun" panose="02010600030101010101" pitchFamily="2" charset="-122"/>
              </a:rPr>
              <a:t>step</a:t>
            </a:r>
            <a:r>
              <a:rPr lang="en-US" altLang="zh-CN" dirty="0" smtClean="0">
                <a:ea typeface="SimSun" panose="02010600030101010101" pitchFamily="2" charset="-122"/>
              </a:rPr>
              <a:t> </a:t>
            </a:r>
            <a:endParaRPr lang="en-US" altLang="zh-CN" dirty="0">
              <a:ea typeface="SimSun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ea typeface="SimSun" panose="02010600030101010101" pitchFamily="2" charset="-122"/>
              </a:rPr>
              <a:t>Pick any element (</a:t>
            </a:r>
            <a:r>
              <a:rPr lang="en-US" altLang="zh-CN" sz="1800" b="1" i="1" dirty="0">
                <a:solidFill>
                  <a:schemeClr val="hlink"/>
                </a:solidFill>
                <a:ea typeface="SimSun" panose="02010600030101010101" pitchFamily="2" charset="-122"/>
              </a:rPr>
              <a:t>pivot</a:t>
            </a:r>
            <a:r>
              <a:rPr lang="en-US" altLang="zh-CN" sz="1800" dirty="0">
                <a:ea typeface="SimSun" panose="02010600030101010101" pitchFamily="2" charset="-122"/>
              </a:rPr>
              <a:t>) 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piv</a:t>
            </a:r>
            <a:r>
              <a:rPr lang="en-US" altLang="zh-CN" sz="1800" dirty="0" smtClean="0">
                <a:ea typeface="SimSun" panose="02010600030101010101" pitchFamily="2" charset="-122"/>
              </a:rPr>
              <a:t> </a:t>
            </a:r>
            <a:r>
              <a:rPr lang="en-US" altLang="zh-CN" sz="1800" dirty="0">
                <a:ea typeface="SimSun" panose="02010600030101010101" pitchFamily="2" charset="-122"/>
              </a:rPr>
              <a:t>in </a:t>
            </a:r>
            <a:r>
              <a:rPr lang="en-US" altLang="zh-CN" sz="1800" dirty="0" smtClean="0">
                <a:ea typeface="SimSun" panose="02010600030101010101" pitchFamily="2" charset="-122"/>
              </a:rPr>
              <a:t>A </a:t>
            </a:r>
            <a:endParaRPr lang="en-US" altLang="zh-CN" sz="1800" dirty="0">
              <a:ea typeface="SimSun" panose="02010600030101010101" pitchFamily="2" charset="-122"/>
            </a:endParaRP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ea typeface="SimSun" panose="02010600030101010101" pitchFamily="2" charset="-122"/>
              </a:rPr>
              <a:t>Partition </a:t>
            </a:r>
            <a:r>
              <a:rPr lang="en-US" altLang="zh-CN" sz="1800" dirty="0" smtClean="0">
                <a:ea typeface="SimSun" panose="02010600030101010101" pitchFamily="2" charset="-122"/>
              </a:rPr>
              <a:t>A </a:t>
            </a:r>
            <a:r>
              <a:rPr lang="en-US" altLang="zh-CN" sz="1800" dirty="0">
                <a:ea typeface="SimSun" panose="02010600030101010101" pitchFamily="2" charset="-122"/>
              </a:rPr>
              <a:t>– </a:t>
            </a:r>
            <a:r>
              <a:rPr lang="en-US" altLang="zh-CN" sz="1800" dirty="0" smtClean="0">
                <a:ea typeface="SimSun" panose="02010600030101010101" pitchFamily="2" charset="-122"/>
              </a:rPr>
              <a:t>{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piv</a:t>
            </a:r>
            <a:r>
              <a:rPr lang="en-US" altLang="zh-CN" sz="1800" dirty="0" smtClean="0">
                <a:ea typeface="SimSun" panose="02010600030101010101" pitchFamily="2" charset="-122"/>
              </a:rPr>
              <a:t>} </a:t>
            </a:r>
            <a:r>
              <a:rPr lang="en-US" altLang="zh-CN" sz="1800" dirty="0">
                <a:ea typeface="SimSun" panose="02010600030101010101" pitchFamily="2" charset="-122"/>
              </a:rPr>
              <a:t>into two disjoint groups</a:t>
            </a: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1800" dirty="0">
                <a:ea typeface="SimSun" panose="02010600030101010101" pitchFamily="2" charset="-122"/>
              </a:rPr>
              <a:t>    </a:t>
            </a:r>
            <a:r>
              <a:rPr lang="en-US" altLang="zh-CN" sz="1800" dirty="0" smtClean="0">
                <a:ea typeface="SimSun" panose="02010600030101010101" pitchFamily="2" charset="-122"/>
              </a:rPr>
              <a:t>A1 </a:t>
            </a:r>
            <a:r>
              <a:rPr lang="en-US" altLang="zh-CN" sz="1800" dirty="0">
                <a:ea typeface="SimSun" panose="02010600030101010101" pitchFamily="2" charset="-122"/>
              </a:rPr>
              <a:t>= {x </a:t>
            </a:r>
            <a:r>
              <a:rPr lang="en-US" altLang="zh-CN" sz="1800" dirty="0">
                <a:ea typeface="SimSun" panose="02010600030101010101" pitchFamily="2" charset="-122"/>
                <a:sym typeface="Symbol" panose="05050102010706020507" pitchFamily="18" charset="2"/>
              </a:rPr>
              <a:t></a:t>
            </a:r>
            <a:r>
              <a:rPr lang="en-US" altLang="zh-CN" sz="1800" dirty="0">
                <a:ea typeface="SimSun" panose="02010600030101010101" pitchFamily="2" charset="-122"/>
              </a:rPr>
              <a:t> </a:t>
            </a:r>
            <a:r>
              <a:rPr lang="en-US" altLang="zh-CN" sz="1800" dirty="0" smtClean="0">
                <a:ea typeface="SimSun" panose="02010600030101010101" pitchFamily="2" charset="-122"/>
              </a:rPr>
              <a:t>A </a:t>
            </a:r>
            <a:r>
              <a:rPr lang="en-US" altLang="zh-CN" sz="1800" dirty="0">
                <a:ea typeface="SimSun" panose="02010600030101010101" pitchFamily="2" charset="-122"/>
              </a:rPr>
              <a:t>– </a:t>
            </a:r>
            <a:r>
              <a:rPr lang="en-US" altLang="zh-CN" sz="1800" dirty="0" smtClean="0">
                <a:ea typeface="SimSun" panose="02010600030101010101" pitchFamily="2" charset="-122"/>
              </a:rPr>
              <a:t>{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piv</a:t>
            </a:r>
            <a:r>
              <a:rPr lang="en-US" altLang="zh-CN" sz="1800" dirty="0" smtClean="0">
                <a:ea typeface="SimSun" panose="02010600030101010101" pitchFamily="2" charset="-122"/>
              </a:rPr>
              <a:t>} </a:t>
            </a:r>
            <a:r>
              <a:rPr lang="en-US" altLang="zh-CN" sz="1800" dirty="0">
                <a:ea typeface="SimSun" panose="02010600030101010101" pitchFamily="2" charset="-122"/>
              </a:rPr>
              <a:t>| x </a:t>
            </a:r>
            <a:r>
              <a:rPr lang="en-US" altLang="zh-CN" sz="1800" dirty="0">
                <a:ea typeface="SimSun" panose="02010600030101010101" pitchFamily="2" charset="-122"/>
              </a:rPr>
              <a:t>&lt;= </a:t>
            </a:r>
            <a:r>
              <a:rPr lang="en-US" altLang="zh-CN" sz="1800" dirty="0" err="1">
                <a:ea typeface="SimSun" panose="02010600030101010101" pitchFamily="2" charset="-122"/>
              </a:rPr>
              <a:t>piv</a:t>
            </a:r>
            <a:r>
              <a:rPr lang="en-US" altLang="zh-CN" sz="1800" dirty="0">
                <a:ea typeface="SimSun" panose="02010600030101010101" pitchFamily="2" charset="-122"/>
              </a:rPr>
              <a:t>}</a:t>
            </a:r>
            <a:endParaRPr lang="en-US" altLang="zh-CN" sz="1800" dirty="0">
              <a:ea typeface="SimSun" panose="02010600030101010101" pitchFamily="2" charset="-122"/>
            </a:endParaRPr>
          </a:p>
          <a:p>
            <a:pPr lvl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zh-CN" sz="1800" dirty="0">
                <a:ea typeface="SimSun" panose="02010600030101010101" pitchFamily="2" charset="-122"/>
              </a:rPr>
              <a:t>    </a:t>
            </a:r>
            <a:r>
              <a:rPr lang="en-US" altLang="zh-CN" sz="1800" dirty="0" smtClean="0">
                <a:ea typeface="SimSun" panose="02010600030101010101" pitchFamily="2" charset="-122"/>
              </a:rPr>
              <a:t>A2 </a:t>
            </a:r>
            <a:r>
              <a:rPr lang="en-US" altLang="zh-CN" sz="1800" dirty="0">
                <a:ea typeface="SimSun" panose="02010600030101010101" pitchFamily="2" charset="-122"/>
              </a:rPr>
              <a:t>= {x </a:t>
            </a:r>
            <a:r>
              <a:rPr lang="en-US" altLang="zh-CN" sz="1800" dirty="0">
                <a:ea typeface="SimSun" panose="02010600030101010101" pitchFamily="2" charset="-122"/>
                <a:sym typeface="Symbol" panose="05050102010706020507" pitchFamily="18" charset="2"/>
              </a:rPr>
              <a:t></a:t>
            </a:r>
            <a:r>
              <a:rPr lang="en-US" altLang="zh-CN" sz="1800" dirty="0">
                <a:ea typeface="SimSun" panose="02010600030101010101" pitchFamily="2" charset="-122"/>
              </a:rPr>
              <a:t> </a:t>
            </a:r>
            <a:r>
              <a:rPr lang="en-US" altLang="zh-CN" sz="1800" dirty="0" smtClean="0">
                <a:ea typeface="SimSun" panose="02010600030101010101" pitchFamily="2" charset="-122"/>
              </a:rPr>
              <a:t>A </a:t>
            </a:r>
            <a:r>
              <a:rPr lang="en-US" altLang="zh-CN" sz="1800" dirty="0">
                <a:ea typeface="SimSun" panose="02010600030101010101" pitchFamily="2" charset="-122"/>
              </a:rPr>
              <a:t>– </a:t>
            </a:r>
            <a:r>
              <a:rPr lang="en-US" altLang="zh-CN" sz="1800" dirty="0" smtClean="0">
                <a:ea typeface="SimSun" panose="02010600030101010101" pitchFamily="2" charset="-122"/>
              </a:rPr>
              <a:t>{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piv</a:t>
            </a:r>
            <a:r>
              <a:rPr lang="en-US" altLang="zh-CN" sz="1800" dirty="0" smtClean="0">
                <a:ea typeface="SimSun" panose="02010600030101010101" pitchFamily="2" charset="-122"/>
              </a:rPr>
              <a:t>} </a:t>
            </a:r>
            <a:r>
              <a:rPr lang="en-US" altLang="zh-CN" sz="1800" dirty="0">
                <a:ea typeface="SimSun" panose="02010600030101010101" pitchFamily="2" charset="-122"/>
              </a:rPr>
              <a:t>| </a:t>
            </a:r>
            <a:r>
              <a:rPr lang="en-US" altLang="zh-CN" sz="1800" dirty="0">
                <a:ea typeface="SimSun" panose="02010600030101010101" pitchFamily="2" charset="-122"/>
              </a:rPr>
              <a:t>x </a:t>
            </a:r>
            <a:r>
              <a:rPr lang="en-US" altLang="zh-CN" sz="1800" dirty="0">
                <a:ea typeface="SimSun" panose="02010600030101010101" pitchFamily="2" charset="-122"/>
                <a:sym typeface="Symbol" panose="05050102010706020507" pitchFamily="18" charset="2"/>
              </a:rPr>
              <a:t>&gt;</a:t>
            </a:r>
            <a:r>
              <a:rPr lang="en-US" altLang="zh-CN" sz="1800" dirty="0">
                <a:ea typeface="SimSun" panose="02010600030101010101" pitchFamily="2" charset="-122"/>
              </a:rPr>
              <a:t> 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iv</a:t>
            </a:r>
            <a:r>
              <a:rPr lang="en-US" altLang="zh-CN" sz="1800" dirty="0" smtClean="0">
                <a:ea typeface="SimSun" panose="02010600030101010101" pitchFamily="2" charset="-122"/>
              </a:rPr>
              <a:t>}</a:t>
            </a:r>
            <a:endParaRPr lang="en-US" altLang="zh-CN" sz="1800" dirty="0"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b="1" dirty="0">
                <a:ea typeface="SimSun" panose="02010600030101010101" pitchFamily="2" charset="-122"/>
              </a:rPr>
              <a:t>Conquer </a:t>
            </a:r>
            <a:r>
              <a:rPr lang="en-US" altLang="zh-CN" b="1" dirty="0" smtClean="0">
                <a:ea typeface="SimSun" panose="02010600030101010101" pitchFamily="2" charset="-122"/>
              </a:rPr>
              <a:t>step</a:t>
            </a:r>
            <a:r>
              <a:rPr lang="en-US" altLang="zh-CN" dirty="0" smtClean="0">
                <a:ea typeface="SimSun" panose="02010600030101010101" pitchFamily="2" charset="-122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>
                <a:ea typeface="SimSun" panose="02010600030101010101" pitchFamily="2" charset="-122"/>
              </a:rPr>
              <a:t>R</a:t>
            </a:r>
            <a:r>
              <a:rPr lang="en-US" altLang="zh-CN" sz="1800" dirty="0" smtClean="0">
                <a:ea typeface="SimSun" panose="02010600030101010101" pitchFamily="2" charset="-122"/>
              </a:rPr>
              <a:t>ecursively </a:t>
            </a:r>
            <a:r>
              <a:rPr lang="en-US" altLang="zh-CN" sz="1800" dirty="0">
                <a:ea typeface="SimSun" panose="02010600030101010101" pitchFamily="2" charset="-122"/>
              </a:rPr>
              <a:t>sort  </a:t>
            </a:r>
            <a:r>
              <a:rPr lang="en-US" altLang="zh-CN" sz="1800" dirty="0" smtClean="0">
                <a:ea typeface="SimSun" panose="02010600030101010101" pitchFamily="2" charset="-122"/>
              </a:rPr>
              <a:t>A1 </a:t>
            </a:r>
            <a:r>
              <a:rPr lang="en-US" altLang="zh-CN" sz="1800" dirty="0">
                <a:ea typeface="SimSun" panose="02010600030101010101" pitchFamily="2" charset="-122"/>
              </a:rPr>
              <a:t>and A</a:t>
            </a:r>
            <a:r>
              <a:rPr lang="en-US" altLang="zh-CN" sz="1800" dirty="0" smtClean="0">
                <a:ea typeface="SimSun" panose="02010600030101010101" pitchFamily="2" charset="-122"/>
              </a:rPr>
              <a:t>2</a:t>
            </a:r>
            <a:endParaRPr lang="en-US" altLang="zh-CN" sz="1800" dirty="0">
              <a:ea typeface="SimSun" panose="02010600030101010101" pitchFamily="2" charset="-122"/>
            </a:endParaRPr>
          </a:p>
          <a:p>
            <a:pPr>
              <a:lnSpc>
                <a:spcPct val="90000"/>
              </a:lnSpc>
            </a:pPr>
            <a:r>
              <a:rPr lang="en-US" altLang="zh-CN" b="1" dirty="0">
                <a:ea typeface="SimSun" panose="02010600030101010101" pitchFamily="2" charset="-122"/>
              </a:rPr>
              <a:t>Combine </a:t>
            </a:r>
            <a:r>
              <a:rPr lang="en-US" altLang="zh-CN" b="1" dirty="0" smtClean="0">
                <a:ea typeface="SimSun" panose="02010600030101010101" pitchFamily="2" charset="-122"/>
              </a:rPr>
              <a:t>step</a:t>
            </a:r>
          </a:p>
          <a:p>
            <a:pPr lvl="1">
              <a:lnSpc>
                <a:spcPct val="90000"/>
              </a:lnSpc>
            </a:pPr>
            <a:r>
              <a:rPr lang="en-US" altLang="zh-CN" sz="1800" dirty="0" smtClean="0">
                <a:ea typeface="SimSun" panose="02010600030101010101" pitchFamily="2" charset="-122"/>
              </a:rPr>
              <a:t>The </a:t>
            </a:r>
            <a:r>
              <a:rPr lang="en-US" altLang="zh-CN" sz="1800" dirty="0">
                <a:ea typeface="SimSun" panose="02010600030101010101" pitchFamily="2" charset="-122"/>
              </a:rPr>
              <a:t>sorted </a:t>
            </a:r>
            <a:r>
              <a:rPr lang="en-US" altLang="zh-CN" sz="1800" dirty="0" smtClean="0">
                <a:ea typeface="SimSun" panose="02010600030101010101" pitchFamily="2" charset="-122"/>
              </a:rPr>
              <a:t>A1 </a:t>
            </a:r>
            <a:r>
              <a:rPr lang="en-US" altLang="zh-CN" sz="1800" dirty="0">
                <a:solidFill>
                  <a:schemeClr val="accent2"/>
                </a:solidFill>
                <a:ea typeface="SimSun" panose="02010600030101010101" pitchFamily="2" charset="-122"/>
              </a:rPr>
              <a:t>(by the time returned from recursion)</a:t>
            </a:r>
            <a:r>
              <a:rPr lang="en-US" altLang="zh-CN" sz="1800" dirty="0">
                <a:ea typeface="SimSun" panose="02010600030101010101" pitchFamily="2" charset="-122"/>
              </a:rPr>
              <a:t>, followed by </a:t>
            </a:r>
            <a:r>
              <a:rPr lang="en-US" altLang="zh-CN" sz="1800" dirty="0" err="1" smtClean="0">
                <a:ea typeface="SimSun" panose="02010600030101010101" pitchFamily="2" charset="-122"/>
              </a:rPr>
              <a:t>piv</a:t>
            </a:r>
            <a:r>
              <a:rPr lang="en-US" altLang="zh-CN" sz="1800" dirty="0" smtClean="0">
                <a:ea typeface="SimSun" panose="02010600030101010101" pitchFamily="2" charset="-122"/>
              </a:rPr>
              <a:t>, </a:t>
            </a:r>
            <a:r>
              <a:rPr lang="en-US" altLang="zh-CN" sz="1800" dirty="0">
                <a:ea typeface="SimSun" panose="02010600030101010101" pitchFamily="2" charset="-122"/>
              </a:rPr>
              <a:t>followed by the sorted </a:t>
            </a:r>
            <a:r>
              <a:rPr lang="en-US" altLang="zh-CN" sz="1800" dirty="0" smtClean="0">
                <a:ea typeface="SimSun" panose="02010600030101010101" pitchFamily="2" charset="-122"/>
              </a:rPr>
              <a:t>A2 </a:t>
            </a:r>
            <a:r>
              <a:rPr lang="en-US" altLang="zh-CN" sz="1800" dirty="0">
                <a:solidFill>
                  <a:schemeClr val="accent2"/>
                </a:solidFill>
                <a:ea typeface="SimSun" panose="02010600030101010101" pitchFamily="2" charset="-122"/>
              </a:rPr>
              <a:t>(i.e., nothing extra needs to be done</a:t>
            </a:r>
            <a:r>
              <a:rPr lang="en-US" altLang="zh-CN" sz="1800" dirty="0" smtClean="0">
                <a:solidFill>
                  <a:schemeClr val="accent2"/>
                </a:solidFill>
                <a:ea typeface="SimSun" panose="02010600030101010101" pitchFamily="2" charset="-122"/>
              </a:rPr>
              <a:t>)</a:t>
            </a:r>
            <a:endParaRPr lang="en-US" altLang="zh-CN" sz="1800" dirty="0">
              <a:solidFill>
                <a:schemeClr val="accent2"/>
              </a:solidFill>
              <a:ea typeface="SimSun" panose="02010600030101010101" pitchFamily="2" charset="-122"/>
            </a:endParaRPr>
          </a:p>
        </p:txBody>
      </p:sp>
      <p:sp>
        <p:nvSpPr>
          <p:cNvPr id="5124" name="Rectangle 7"/>
          <p:cNvSpPr>
            <a:spLocks noChangeArrowheads="1"/>
          </p:cNvSpPr>
          <p:nvPr/>
        </p:nvSpPr>
        <p:spPr bwMode="auto">
          <a:xfrm>
            <a:off x="8973670" y="1256926"/>
            <a:ext cx="228600" cy="10604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9380070" y="1860176"/>
            <a:ext cx="228600" cy="4572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10192870" y="2031626"/>
            <a:ext cx="228600" cy="2857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27" name="Rectangle 10"/>
          <p:cNvSpPr>
            <a:spLocks noChangeArrowheads="1"/>
          </p:cNvSpPr>
          <p:nvPr/>
        </p:nvSpPr>
        <p:spPr bwMode="auto">
          <a:xfrm>
            <a:off x="10599270" y="1688726"/>
            <a:ext cx="228600" cy="6286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 dirty="0" err="1" smtClean="0">
                <a:solidFill>
                  <a:schemeClr val="bg2"/>
                </a:solidFill>
                <a:latin typeface="Times New Roman" panose="02020603050405020304" pitchFamily="18" charset="0"/>
              </a:rPr>
              <a:t>piv</a:t>
            </a:r>
            <a:endParaRPr lang="en-US" sz="1600" b="0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11005670" y="1345826"/>
            <a:ext cx="228600" cy="9715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29" name="Rectangle 12"/>
          <p:cNvSpPr>
            <a:spLocks noChangeArrowheads="1"/>
          </p:cNvSpPr>
          <p:nvPr/>
        </p:nvSpPr>
        <p:spPr bwMode="auto">
          <a:xfrm>
            <a:off x="11412070" y="1974476"/>
            <a:ext cx="228600" cy="3429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30" name="Rectangle 13"/>
          <p:cNvSpPr>
            <a:spLocks noChangeArrowheads="1"/>
          </p:cNvSpPr>
          <p:nvPr/>
        </p:nvSpPr>
        <p:spPr bwMode="auto">
          <a:xfrm>
            <a:off x="9786470" y="1517276"/>
            <a:ext cx="228600" cy="8001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31" name="Rectangle 14"/>
          <p:cNvSpPr>
            <a:spLocks noChangeArrowheads="1"/>
          </p:cNvSpPr>
          <p:nvPr/>
        </p:nvSpPr>
        <p:spPr bwMode="auto">
          <a:xfrm>
            <a:off x="10726270" y="3155576"/>
            <a:ext cx="228600" cy="10604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32" name="Rectangle 15"/>
          <p:cNvSpPr>
            <a:spLocks noChangeArrowheads="1"/>
          </p:cNvSpPr>
          <p:nvPr/>
        </p:nvSpPr>
        <p:spPr bwMode="auto">
          <a:xfrm>
            <a:off x="11564470" y="3244476"/>
            <a:ext cx="228600" cy="97155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sp>
        <p:nvSpPr>
          <p:cNvPr id="5133" name="Rectangle 16"/>
          <p:cNvSpPr>
            <a:spLocks noChangeArrowheads="1"/>
          </p:cNvSpPr>
          <p:nvPr/>
        </p:nvSpPr>
        <p:spPr bwMode="auto">
          <a:xfrm>
            <a:off x="11145370" y="3415926"/>
            <a:ext cx="228600" cy="800100"/>
          </a:xfrm>
          <a:prstGeom prst="rect">
            <a:avLst/>
          </a:prstGeom>
          <a:solidFill>
            <a:schemeClr val="folHlink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/>
          </a:p>
        </p:txBody>
      </p:sp>
      <p:grpSp>
        <p:nvGrpSpPr>
          <p:cNvPr id="5134" name="Group 17"/>
          <p:cNvGrpSpPr>
            <a:grpSpLocks/>
          </p:cNvGrpSpPr>
          <p:nvPr/>
        </p:nvGrpSpPr>
        <p:grpSpPr bwMode="auto">
          <a:xfrm>
            <a:off x="8294220" y="3765176"/>
            <a:ext cx="1054100" cy="457200"/>
            <a:chOff x="3320" y="2304"/>
            <a:chExt cx="664" cy="384"/>
          </a:xfrm>
        </p:grpSpPr>
        <p:sp>
          <p:nvSpPr>
            <p:cNvPr id="5139" name="Rectangle 18"/>
            <p:cNvSpPr>
              <a:spLocks noChangeArrowheads="1"/>
            </p:cNvSpPr>
            <p:nvPr/>
          </p:nvSpPr>
          <p:spPr bwMode="auto">
            <a:xfrm>
              <a:off x="3320" y="2304"/>
              <a:ext cx="144" cy="384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5140" name="Rectangle 19"/>
            <p:cNvSpPr>
              <a:spLocks noChangeArrowheads="1"/>
            </p:cNvSpPr>
            <p:nvPr/>
          </p:nvSpPr>
          <p:spPr bwMode="auto">
            <a:xfrm>
              <a:off x="3580" y="2448"/>
              <a:ext cx="144" cy="240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/>
            </a:p>
          </p:txBody>
        </p:sp>
        <p:sp>
          <p:nvSpPr>
            <p:cNvPr id="5141" name="Rectangle 20"/>
            <p:cNvSpPr>
              <a:spLocks noChangeArrowheads="1"/>
            </p:cNvSpPr>
            <p:nvPr/>
          </p:nvSpPr>
          <p:spPr bwMode="auto">
            <a:xfrm>
              <a:off x="3840" y="2400"/>
              <a:ext cx="144" cy="288"/>
            </a:xfrm>
            <a:prstGeom prst="rect">
              <a:avLst/>
            </a:prstGeom>
            <a:solidFill>
              <a:schemeClr val="fol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2"/>
                </a:buClr>
                <a:buSzPct val="75000"/>
                <a:buFont typeface="Monotype Sorts" pitchFamily="2" charset="2"/>
                <a:buChar char="l"/>
                <a:defRPr sz="2000" b="1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/>
            </a:p>
          </p:txBody>
        </p:sp>
      </p:grpSp>
      <p:sp>
        <p:nvSpPr>
          <p:cNvPr id="5135" name="Rectangle 21"/>
          <p:cNvSpPr>
            <a:spLocks noChangeArrowheads="1"/>
          </p:cNvSpPr>
          <p:nvPr/>
        </p:nvSpPr>
        <p:spPr bwMode="auto">
          <a:xfrm>
            <a:off x="9926170" y="3593726"/>
            <a:ext cx="228600" cy="628650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sz="1600" b="0" dirty="0" err="1" smtClean="0">
                <a:solidFill>
                  <a:schemeClr val="bg2"/>
                </a:solidFill>
                <a:latin typeface="Times New Roman" panose="02020603050405020304" pitchFamily="18" charset="0"/>
              </a:rPr>
              <a:t>piv</a:t>
            </a:r>
            <a:endParaRPr lang="en-US" b="0" dirty="0">
              <a:solidFill>
                <a:schemeClr val="bg2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6" name="AutoShape 22"/>
          <p:cNvSpPr>
            <a:spLocks/>
          </p:cNvSpPr>
          <p:nvPr/>
        </p:nvSpPr>
        <p:spPr bwMode="auto">
          <a:xfrm rot="-5400000">
            <a:off x="8668870" y="3746126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b="0" dirty="0">
                <a:latin typeface="Times New Roman" panose="02020603050405020304" pitchFamily="18" charset="0"/>
              </a:rPr>
              <a:t>A</a:t>
            </a:r>
            <a:r>
              <a:rPr lang="en-US" b="0" dirty="0" smtClean="0">
                <a:latin typeface="Times New Roman" panose="02020603050405020304" pitchFamily="18" charset="0"/>
              </a:rPr>
              <a:t>1</a:t>
            </a:r>
            <a:endParaRPr lang="en-US" b="0" dirty="0">
              <a:latin typeface="Times New Roman" panose="02020603050405020304" pitchFamily="18" charset="0"/>
            </a:endParaRPr>
          </a:p>
        </p:txBody>
      </p:sp>
      <p:sp>
        <p:nvSpPr>
          <p:cNvPr id="5137" name="AutoShape 23"/>
          <p:cNvSpPr>
            <a:spLocks/>
          </p:cNvSpPr>
          <p:nvPr/>
        </p:nvSpPr>
        <p:spPr bwMode="auto">
          <a:xfrm rot="-5400000">
            <a:off x="11107270" y="3746126"/>
            <a:ext cx="304800" cy="1219200"/>
          </a:xfrm>
          <a:prstGeom prst="leftBrace">
            <a:avLst>
              <a:gd name="adj1" fmla="val 33333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b="0" dirty="0">
                <a:latin typeface="Times New Roman" panose="02020603050405020304" pitchFamily="18" charset="0"/>
              </a:rPr>
              <a:t>A</a:t>
            </a:r>
            <a:r>
              <a:rPr lang="en-US" b="0" dirty="0" smtClean="0">
                <a:latin typeface="Times New Roman" panose="02020603050405020304" pitchFamily="18" charset="0"/>
              </a:rPr>
              <a:t>2</a:t>
            </a:r>
            <a:endParaRPr lang="en-US" b="0" dirty="0">
              <a:latin typeface="Times New Roman" panose="02020603050405020304" pitchFamily="18" charset="0"/>
            </a:endParaRPr>
          </a:p>
        </p:txBody>
      </p:sp>
      <p:sp>
        <p:nvSpPr>
          <p:cNvPr id="5138" name="AutoShape 31"/>
          <p:cNvSpPr>
            <a:spLocks/>
          </p:cNvSpPr>
          <p:nvPr/>
        </p:nvSpPr>
        <p:spPr bwMode="auto">
          <a:xfrm rot="-5400000">
            <a:off x="10154770" y="1364876"/>
            <a:ext cx="304800" cy="2514600"/>
          </a:xfrm>
          <a:prstGeom prst="leftBrace">
            <a:avLst>
              <a:gd name="adj1" fmla="val 68750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tIns="0" rIns="548640" bIns="0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Monotype Sorts" pitchFamily="2" charset="2"/>
              <a:buChar char="l"/>
              <a:defRPr sz="20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b="0" dirty="0">
                <a:latin typeface="Times New Roman" panose="02020603050405020304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28557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313" y="0"/>
            <a:ext cx="8911687" cy="1280890"/>
          </a:xfrm>
        </p:spPr>
        <p:txBody>
          <a:bodyPr/>
          <a:lstStyle/>
          <a:p>
            <a:pPr algn="r"/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129" y="278229"/>
            <a:ext cx="5136777" cy="6579771"/>
          </a:xfrm>
          <a:solidFill>
            <a:schemeClr val="bg1"/>
          </a:solidFill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2929403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SimSun" panose="02010600030101010101" pitchFamily="2" charset="-122"/>
              </a:rPr>
              <a:t>Pseudo code of Quick Sort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1408510" y="1642128"/>
            <a:ext cx="9537395" cy="4409048"/>
          </a:xfrm>
        </p:spPr>
        <p:txBody>
          <a:bodyPr>
            <a:normAutofit/>
          </a:bodyPr>
          <a:lstStyle/>
          <a:p>
            <a:r>
              <a:rPr lang="en-US" sz="2000" dirty="0" smtClean="0"/>
              <a:t>Quick-Sort (array A</a:t>
            </a:r>
            <a:r>
              <a:rPr lang="en-US" sz="2000" dirty="0"/>
              <a:t>,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smtClean="0"/>
              <a:t>left,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smtClean="0"/>
              <a:t>right) </a:t>
            </a:r>
            <a:endParaRPr lang="en-US" sz="2000" dirty="0"/>
          </a:p>
          <a:p>
            <a:r>
              <a:rPr lang="en-US" sz="2000" b="1" dirty="0" smtClean="0"/>
              <a:t>1</a:t>
            </a:r>
            <a:r>
              <a:rPr lang="en-US" sz="2000" dirty="0"/>
              <a:t>	 if </a:t>
            </a:r>
            <a:r>
              <a:rPr lang="en-US" sz="2000" dirty="0" smtClean="0"/>
              <a:t>(left </a:t>
            </a:r>
            <a:r>
              <a:rPr lang="en-US" sz="2000" dirty="0"/>
              <a:t>&lt; </a:t>
            </a:r>
            <a:r>
              <a:rPr lang="en-US" sz="2000" dirty="0" smtClean="0"/>
              <a:t>right) </a:t>
            </a:r>
            <a:endParaRPr lang="en-US" sz="2000" dirty="0" smtClean="0"/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		then </a:t>
            </a:r>
            <a:r>
              <a:rPr lang="en-US" sz="2000" dirty="0" err="1" smtClean="0"/>
              <a:t>piv</a:t>
            </a:r>
            <a:r>
              <a:rPr lang="en-US" sz="2000" dirty="0" smtClean="0"/>
              <a:t> </a:t>
            </a:r>
            <a:r>
              <a:rPr lang="en-US" sz="2000" dirty="0" smtClean="0"/>
              <a:t>← a random index from </a:t>
            </a:r>
            <a:r>
              <a:rPr lang="en-US" sz="2000" dirty="0" smtClean="0"/>
              <a:t>[left </a:t>
            </a:r>
            <a:r>
              <a:rPr lang="en-US" sz="2000" dirty="0" smtClean="0"/>
              <a:t>….. </a:t>
            </a:r>
            <a:r>
              <a:rPr lang="en-US" sz="2000" dirty="0" smtClean="0"/>
              <a:t>right] </a:t>
            </a:r>
            <a:r>
              <a:rPr lang="en-US" dirty="0"/>
              <a:t>	</a:t>
            </a:r>
            <a:r>
              <a:rPr lang="en-US" dirty="0" smtClean="0"/>
              <a:t>		</a:t>
            </a:r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		swap </a:t>
            </a:r>
            <a:r>
              <a:rPr lang="en-US" sz="2000" dirty="0" smtClean="0"/>
              <a:t>a[</a:t>
            </a:r>
            <a:r>
              <a:rPr lang="en-US" sz="2000" dirty="0" err="1" smtClean="0"/>
              <a:t>piv</a:t>
            </a:r>
            <a:r>
              <a:rPr lang="en-US" sz="2000" dirty="0" smtClean="0"/>
              <a:t>]  </a:t>
            </a:r>
            <a:r>
              <a:rPr lang="en-US" sz="2000" dirty="0" smtClean="0"/>
              <a:t>↔ </a:t>
            </a:r>
            <a:r>
              <a:rPr lang="en-US" sz="2000" dirty="0" smtClean="0"/>
              <a:t>a[left] </a:t>
            </a:r>
            <a:r>
              <a:rPr lang="en-US" sz="2000" dirty="0" smtClean="0"/>
              <a:t>		</a:t>
            </a:r>
          </a:p>
          <a:p>
            <a:r>
              <a:rPr lang="en-US" sz="2000" b="1" dirty="0" smtClean="0"/>
              <a:t>4</a:t>
            </a:r>
            <a:r>
              <a:rPr lang="en-US" sz="2000" dirty="0" smtClean="0"/>
              <a:t>		</a:t>
            </a:r>
            <a:r>
              <a:rPr lang="en-US" dirty="0" smtClean="0"/>
              <a:t>q ← </a:t>
            </a:r>
            <a:r>
              <a:rPr lang="en-US" dirty="0"/>
              <a:t>Partition (A, </a:t>
            </a:r>
            <a:r>
              <a:rPr lang="en-US" dirty="0" smtClean="0"/>
              <a:t>left, right)   </a:t>
            </a:r>
            <a:r>
              <a:rPr lang="en-US" dirty="0"/>
              <a:t>//q is the position of the pivot element</a:t>
            </a:r>
          </a:p>
          <a:p>
            <a:r>
              <a:rPr lang="en-US" sz="2000" b="1" dirty="0" smtClean="0"/>
              <a:t>5</a:t>
            </a:r>
            <a:r>
              <a:rPr lang="en-US" sz="2000" dirty="0"/>
              <a:t>		Quicksort (A, </a:t>
            </a:r>
            <a:r>
              <a:rPr lang="en-US" sz="2000" dirty="0" smtClean="0"/>
              <a:t>left, </a:t>
            </a:r>
            <a:r>
              <a:rPr lang="en-US" sz="2000" dirty="0"/>
              <a:t>q-1)</a:t>
            </a:r>
          </a:p>
          <a:p>
            <a:r>
              <a:rPr lang="en-US" sz="2000" b="1" dirty="0" smtClean="0"/>
              <a:t>6</a:t>
            </a:r>
            <a:r>
              <a:rPr lang="en-US" sz="2000" dirty="0"/>
              <a:t>		Quicksort (A, q+1, </a:t>
            </a:r>
            <a:r>
              <a:rPr lang="en-US" sz="2000" dirty="0" smtClean="0"/>
              <a:t>right)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085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SimSun" panose="02010600030101010101" pitchFamily="2" charset="-122"/>
              </a:rPr>
              <a:t>Partitioning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18447" y="2043951"/>
            <a:ext cx="7848600" cy="4800600"/>
          </a:xfrm>
        </p:spPr>
        <p:txBody>
          <a:bodyPr>
            <a:normAutofit/>
          </a:bodyPr>
          <a:lstStyle/>
          <a:p>
            <a:pPr algn="just"/>
            <a:r>
              <a:rPr lang="en-US" sz="2000" dirty="0"/>
              <a:t>Partition algorithm partitions the array </a:t>
            </a:r>
            <a:r>
              <a:rPr lang="en-US" sz="2000" dirty="0" smtClean="0"/>
              <a:t>A[left </a:t>
            </a:r>
            <a:r>
              <a:rPr lang="en-US" sz="2000" dirty="0"/>
              <a:t>… </a:t>
            </a:r>
            <a:r>
              <a:rPr lang="en-US" sz="2000" dirty="0" smtClean="0"/>
              <a:t>right] </a:t>
            </a:r>
            <a:r>
              <a:rPr lang="en-US" sz="2000" dirty="0"/>
              <a:t>into three sub arrays about a pivot element </a:t>
            </a:r>
            <a:r>
              <a:rPr lang="en-US" sz="2000" dirty="0" err="1" smtClean="0"/>
              <a:t>piv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/>
            <a:r>
              <a:rPr lang="en-US" sz="2000" dirty="0" smtClean="0"/>
              <a:t>A[left </a:t>
            </a:r>
            <a:r>
              <a:rPr lang="en-US" sz="2000" dirty="0"/>
              <a:t>… q-1] whose elements are less than or equal to </a:t>
            </a:r>
            <a:r>
              <a:rPr lang="en-US" sz="2000" dirty="0" err="1" smtClean="0"/>
              <a:t>piv</a:t>
            </a:r>
            <a:r>
              <a:rPr lang="en-US" sz="2000" dirty="0" smtClean="0"/>
              <a:t>.</a:t>
            </a:r>
            <a:endParaRPr lang="en-US" sz="2000" dirty="0"/>
          </a:p>
          <a:p>
            <a:pPr algn="just"/>
            <a:r>
              <a:rPr lang="en-US" sz="2000" dirty="0"/>
              <a:t>A[q] = </a:t>
            </a:r>
            <a:r>
              <a:rPr lang="en-US" sz="2000" dirty="0" err="1" smtClean="0"/>
              <a:t>piv</a:t>
            </a:r>
            <a:r>
              <a:rPr lang="en-US" sz="2000" dirty="0" smtClean="0"/>
              <a:t>,</a:t>
            </a:r>
            <a:endParaRPr lang="en-US" sz="2000" dirty="0"/>
          </a:p>
          <a:p>
            <a:pPr algn="just"/>
            <a:r>
              <a:rPr lang="en-US" sz="2000" dirty="0"/>
              <a:t>A[q+1 … </a:t>
            </a:r>
            <a:r>
              <a:rPr lang="en-US" sz="2000" dirty="0" smtClean="0"/>
              <a:t>right] </a:t>
            </a:r>
            <a:r>
              <a:rPr lang="en-US" sz="2000" dirty="0"/>
              <a:t>whose elements are greater than </a:t>
            </a:r>
            <a:r>
              <a:rPr lang="en-US" sz="2000" dirty="0" err="1" smtClean="0"/>
              <a:t>piv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2546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7236" y="1609165"/>
            <a:ext cx="8915400" cy="3777622"/>
          </a:xfrm>
        </p:spPr>
        <p:txBody>
          <a:bodyPr>
            <a:noAutofit/>
          </a:bodyPr>
          <a:lstStyle/>
          <a:p>
            <a:r>
              <a:rPr lang="en-US" sz="2000" dirty="0" smtClean="0"/>
              <a:t>PARTITION (array A,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smtClean="0"/>
              <a:t>left, </a:t>
            </a: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smtClean="0"/>
              <a:t>right)</a:t>
            </a:r>
            <a:endParaRPr lang="en-US" sz="2000" dirty="0" smtClean="0"/>
          </a:p>
          <a:p>
            <a:r>
              <a:rPr lang="en-US" sz="2000" b="1" dirty="0" smtClean="0"/>
              <a:t>1</a:t>
            </a:r>
            <a:r>
              <a:rPr lang="en-US" sz="2000" dirty="0" smtClean="0"/>
              <a:t>	</a:t>
            </a:r>
            <a:r>
              <a:rPr lang="en-US" sz="2000" dirty="0" err="1" smtClean="0"/>
              <a:t>piv</a:t>
            </a:r>
            <a:r>
              <a:rPr lang="en-US" sz="2000" dirty="0" smtClean="0"/>
              <a:t> </a:t>
            </a:r>
            <a:r>
              <a:rPr lang="en-US" sz="2000" dirty="0" smtClean="0"/>
              <a:t>← </a:t>
            </a:r>
            <a:r>
              <a:rPr lang="en-US" sz="2000" dirty="0" smtClean="0"/>
              <a:t>A[left]</a:t>
            </a:r>
            <a:r>
              <a:rPr lang="en-US" sz="2000" dirty="0" smtClean="0"/>
              <a:t>	</a:t>
            </a:r>
          </a:p>
          <a:p>
            <a:r>
              <a:rPr lang="en-US" sz="2000" b="1" dirty="0" smtClean="0"/>
              <a:t>2</a:t>
            </a:r>
            <a:r>
              <a:rPr lang="en-US" sz="2000" dirty="0" smtClean="0"/>
              <a:t>	q ← </a:t>
            </a:r>
            <a:r>
              <a:rPr lang="en-US" sz="2000" dirty="0" smtClean="0"/>
              <a:t>left</a:t>
            </a:r>
            <a:endParaRPr lang="en-US" sz="2000" dirty="0" smtClean="0"/>
          </a:p>
          <a:p>
            <a:r>
              <a:rPr lang="en-US" sz="2000" b="1" dirty="0" smtClean="0"/>
              <a:t>3</a:t>
            </a:r>
            <a:r>
              <a:rPr lang="en-US" sz="2000" dirty="0" smtClean="0"/>
              <a:t>	for </a:t>
            </a:r>
            <a:r>
              <a:rPr lang="en-US" sz="2000" dirty="0" err="1" smtClean="0"/>
              <a:t>i</a:t>
            </a:r>
            <a:r>
              <a:rPr lang="en-US" sz="2000" dirty="0" smtClean="0"/>
              <a:t> ← </a:t>
            </a:r>
            <a:r>
              <a:rPr lang="en-US" sz="2000" dirty="0" smtClean="0"/>
              <a:t>left+1 </a:t>
            </a:r>
            <a:r>
              <a:rPr lang="en-US" sz="2000" dirty="0" smtClean="0"/>
              <a:t>to </a:t>
            </a:r>
            <a:r>
              <a:rPr lang="en-US" sz="2000" dirty="0" smtClean="0"/>
              <a:t>right</a:t>
            </a:r>
            <a:endParaRPr lang="en-US" sz="2000" dirty="0" smtClean="0"/>
          </a:p>
          <a:p>
            <a:r>
              <a:rPr lang="en-US" sz="2000" b="1" dirty="0" smtClean="0"/>
              <a:t>4</a:t>
            </a:r>
            <a:r>
              <a:rPr lang="en-US" sz="2000" dirty="0" smtClean="0"/>
              <a:t>		do if A[</a:t>
            </a:r>
            <a:r>
              <a:rPr lang="en-US" sz="2000" dirty="0" err="1" smtClean="0"/>
              <a:t>i</a:t>
            </a:r>
            <a:r>
              <a:rPr lang="en-US" sz="2000" dirty="0" smtClean="0"/>
              <a:t>] &lt; </a:t>
            </a:r>
            <a:r>
              <a:rPr lang="en-US" sz="2000" dirty="0" err="1" smtClean="0"/>
              <a:t>piv</a:t>
            </a:r>
            <a:r>
              <a:rPr lang="en-US" sz="2000" dirty="0" smtClean="0"/>
              <a:t>	</a:t>
            </a:r>
          </a:p>
          <a:p>
            <a:r>
              <a:rPr lang="en-US" sz="2000" b="1" dirty="0" smtClean="0"/>
              <a:t>5</a:t>
            </a:r>
            <a:r>
              <a:rPr lang="en-US" sz="2000" dirty="0" smtClean="0"/>
              <a:t>			then q ← q+1</a:t>
            </a:r>
          </a:p>
          <a:p>
            <a:r>
              <a:rPr lang="en-US" sz="2000" b="1" dirty="0" smtClean="0"/>
              <a:t>6</a:t>
            </a:r>
            <a:r>
              <a:rPr lang="en-US" sz="2000" dirty="0" smtClean="0"/>
              <a:t>			swap A[q] ↔ A[</a:t>
            </a:r>
            <a:r>
              <a:rPr lang="en-US" sz="2000" dirty="0" err="1" smtClean="0"/>
              <a:t>i</a:t>
            </a:r>
            <a:r>
              <a:rPr lang="en-US" sz="2000" dirty="0" smtClean="0"/>
              <a:t>]</a:t>
            </a:r>
          </a:p>
          <a:p>
            <a:r>
              <a:rPr lang="en-US" sz="2000" b="1" dirty="0" smtClean="0"/>
              <a:t>7</a:t>
            </a:r>
            <a:r>
              <a:rPr lang="en-US" sz="2000" dirty="0" smtClean="0"/>
              <a:t>	</a:t>
            </a:r>
            <a:r>
              <a:rPr lang="en-US" sz="2000" dirty="0"/>
              <a:t>swap </a:t>
            </a:r>
            <a:r>
              <a:rPr lang="en-US" sz="2000" dirty="0" smtClean="0"/>
              <a:t>A[left] </a:t>
            </a:r>
            <a:r>
              <a:rPr lang="en-US" sz="2000" dirty="0"/>
              <a:t>↔ </a:t>
            </a:r>
            <a:r>
              <a:rPr lang="en-US" sz="2000" dirty="0" smtClean="0"/>
              <a:t>A[q]			</a:t>
            </a:r>
          </a:p>
          <a:p>
            <a:r>
              <a:rPr lang="en-US" sz="2000" b="1" dirty="0" smtClean="0"/>
              <a:t>8</a:t>
            </a:r>
            <a:r>
              <a:rPr lang="en-US" sz="2000" dirty="0" smtClean="0"/>
              <a:t>	return q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2733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80313" y="0"/>
            <a:ext cx="8911687" cy="1280890"/>
          </a:xfrm>
        </p:spPr>
        <p:txBody>
          <a:bodyPr/>
          <a:lstStyle/>
          <a:p>
            <a:pPr algn="r"/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316" y="0"/>
            <a:ext cx="723498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050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12163</TotalTime>
  <Words>568</Words>
  <Application>Microsoft Office PowerPoint</Application>
  <PresentationFormat>Widescreen</PresentationFormat>
  <Paragraphs>93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SimSun</vt:lpstr>
      <vt:lpstr>Arial</vt:lpstr>
      <vt:lpstr>Calibri</vt:lpstr>
      <vt:lpstr>Century Gothic</vt:lpstr>
      <vt:lpstr>Monotype Sorts</vt:lpstr>
      <vt:lpstr>Symbol</vt:lpstr>
      <vt:lpstr>Times New Roman</vt:lpstr>
      <vt:lpstr>Wingdings 3</vt:lpstr>
      <vt:lpstr>Wisp</vt:lpstr>
      <vt:lpstr>PowerPoint Presentation</vt:lpstr>
      <vt:lpstr>PowerPoint Presentation</vt:lpstr>
      <vt:lpstr>Quick Sort</vt:lpstr>
      <vt:lpstr>Quicksort</vt:lpstr>
      <vt:lpstr>Example</vt:lpstr>
      <vt:lpstr>Pseudo code of Quick Sort </vt:lpstr>
      <vt:lpstr>Partitioning</vt:lpstr>
      <vt:lpstr>Partition Algorithm</vt:lpstr>
      <vt:lpstr>Example</vt:lpstr>
      <vt:lpstr>Analysis of Quick Sort</vt:lpstr>
      <vt:lpstr>Picking the Pivot</vt:lpstr>
      <vt:lpstr>Good Luck ! 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MULTI</dc:creator>
  <cp:lastModifiedBy>Home</cp:lastModifiedBy>
  <cp:revision>933</cp:revision>
  <dcterms:created xsi:type="dcterms:W3CDTF">2013-04-08T04:26:10Z</dcterms:created>
  <dcterms:modified xsi:type="dcterms:W3CDTF">2014-02-13T00:38:41Z</dcterms:modified>
</cp:coreProperties>
</file>