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4"/>
  </p:notesMasterIdLst>
  <p:sldIdLst>
    <p:sldId id="284" r:id="rId2"/>
    <p:sldId id="257" r:id="rId3"/>
    <p:sldId id="285" r:id="rId4"/>
    <p:sldId id="300" r:id="rId5"/>
    <p:sldId id="301" r:id="rId6"/>
    <p:sldId id="286" r:id="rId7"/>
    <p:sldId id="302" r:id="rId8"/>
    <p:sldId id="303" r:id="rId9"/>
    <p:sldId id="290" r:id="rId10"/>
    <p:sldId id="288" r:id="rId11"/>
    <p:sldId id="291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17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040" y="348339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Operations on BST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>
                <a:latin typeface="+mj-lt"/>
              </a:rPr>
              <a:t>Search(</a:t>
            </a:r>
            <a:r>
              <a:rPr lang="en-US" sz="2000" dirty="0" err="1">
                <a:latin typeface="+mj-lt"/>
              </a:rPr>
              <a:t>S,k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r>
              <a:rPr lang="en-US" sz="2000" dirty="0">
                <a:latin typeface="+mj-lt"/>
              </a:rPr>
              <a:t>Insert(</a:t>
            </a:r>
            <a:r>
              <a:rPr lang="en-US" sz="2000" dirty="0" err="1">
                <a:latin typeface="+mj-lt"/>
              </a:rPr>
              <a:t>S,x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r>
              <a:rPr lang="en-US" sz="2000" dirty="0">
                <a:latin typeface="+mj-lt"/>
              </a:rPr>
              <a:t>Delete(</a:t>
            </a:r>
            <a:r>
              <a:rPr lang="en-US" sz="2000" dirty="0" err="1">
                <a:latin typeface="+mj-lt"/>
              </a:rPr>
              <a:t>S,x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r>
              <a:rPr lang="en-US" sz="2000" dirty="0">
                <a:latin typeface="+mj-lt"/>
              </a:rPr>
              <a:t>Minimum or Maximum(S)</a:t>
            </a:r>
          </a:p>
          <a:p>
            <a:pPr lvl="1"/>
            <a:r>
              <a:rPr lang="en-US" sz="2000" dirty="0">
                <a:latin typeface="+mj-lt"/>
              </a:rPr>
              <a:t>Successor or Predecessor (</a:t>
            </a:r>
            <a:r>
              <a:rPr lang="en-US" sz="2000" dirty="0" err="1">
                <a:latin typeface="+mj-lt"/>
              </a:rPr>
              <a:t>S,x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r>
              <a:rPr lang="en-US" sz="2000" dirty="0">
                <a:latin typeface="+mj-lt"/>
              </a:rPr>
              <a:t>List All(S)</a:t>
            </a:r>
          </a:p>
          <a:p>
            <a:pPr lvl="1"/>
            <a:r>
              <a:rPr lang="en-US" sz="2000" dirty="0">
                <a:latin typeface="+mj-lt"/>
              </a:rPr>
              <a:t>Merge(S</a:t>
            </a:r>
            <a:r>
              <a:rPr lang="en-US" sz="2000" baseline="-25000" dirty="0">
                <a:latin typeface="+mj-lt"/>
              </a:rPr>
              <a:t>1</a:t>
            </a:r>
            <a:r>
              <a:rPr lang="en-US" sz="2000" dirty="0">
                <a:latin typeface="+mj-lt"/>
              </a:rPr>
              <a:t>,S</a:t>
            </a:r>
            <a:r>
              <a:rPr lang="en-US" sz="2000" baseline="-25000" dirty="0">
                <a:latin typeface="+mj-lt"/>
              </a:rPr>
              <a:t>2</a:t>
            </a:r>
            <a:r>
              <a:rPr lang="en-US" sz="2000" dirty="0">
                <a:latin typeface="+mj-lt"/>
              </a:rPr>
              <a:t>)</a:t>
            </a: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47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Search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096" y="1291771"/>
            <a:ext cx="8915400" cy="4238172"/>
          </a:xfrm>
        </p:spPr>
        <p:txBody>
          <a:bodyPr>
            <a:noAutofit/>
          </a:bodyPr>
          <a:lstStyle/>
          <a:p>
            <a:r>
              <a:rPr lang="en-US" sz="2000" dirty="0"/>
              <a:t>Here k is the key that is searched for and x </a:t>
            </a:r>
            <a:r>
              <a:rPr lang="en-US" sz="2000" dirty="0" smtClean="0"/>
              <a:t>is the </a:t>
            </a:r>
            <a:r>
              <a:rPr lang="en-US" sz="2000" dirty="0"/>
              <a:t>start node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>
                <a:latin typeface="+mj-lt"/>
              </a:rPr>
              <a:t>TREE-SEARCH(x</a:t>
            </a:r>
            <a:r>
              <a:rPr lang="en-US" sz="2000" dirty="0">
                <a:latin typeface="+mj-lt"/>
              </a:rPr>
              <a:t>, k</a:t>
            </a:r>
            <a:r>
              <a:rPr lang="en-US" sz="2000" dirty="0" smtClean="0">
                <a:latin typeface="+mj-lt"/>
              </a:rPr>
              <a:t>)</a:t>
            </a:r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</a:t>
            </a:r>
            <a:r>
              <a:rPr lang="en-US" sz="2000" dirty="0" smtClean="0">
                <a:latin typeface="+mj-lt"/>
              </a:rPr>
              <a:t>if </a:t>
            </a:r>
            <a:r>
              <a:rPr lang="en-US" sz="2000" dirty="0">
                <a:latin typeface="+mj-lt"/>
              </a:rPr>
              <a:t>x = NIL or k = key [x</a:t>
            </a:r>
            <a:r>
              <a:rPr lang="en-US" sz="2000" dirty="0" smtClean="0">
                <a:latin typeface="+mj-lt"/>
              </a:rPr>
              <a:t>]</a:t>
            </a:r>
          </a:p>
          <a:p>
            <a:r>
              <a:rPr lang="en-US" sz="2000" b="1" dirty="0" smtClean="0"/>
              <a:t>2 </a:t>
            </a:r>
            <a:r>
              <a:rPr lang="en-US" sz="2000" dirty="0">
                <a:latin typeface="+mj-lt"/>
              </a:rPr>
              <a:t>	</a:t>
            </a:r>
            <a:r>
              <a:rPr lang="en-US" sz="2000" dirty="0" smtClean="0">
                <a:latin typeface="+mj-lt"/>
              </a:rPr>
              <a:t>then </a:t>
            </a:r>
            <a:r>
              <a:rPr lang="en-US" sz="2000" dirty="0">
                <a:latin typeface="+mj-lt"/>
              </a:rPr>
              <a:t>return </a:t>
            </a:r>
            <a:r>
              <a:rPr lang="en-US" sz="2000" dirty="0" smtClean="0">
                <a:latin typeface="+mj-lt"/>
              </a:rPr>
              <a:t>x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>
                <a:latin typeface="+mj-lt"/>
              </a:rPr>
              <a:t>	if </a:t>
            </a:r>
            <a:r>
              <a:rPr lang="en-US" sz="2000" dirty="0">
                <a:latin typeface="+mj-lt"/>
              </a:rPr>
              <a:t>k &lt; key [x</a:t>
            </a:r>
            <a:r>
              <a:rPr lang="en-US" sz="2000" dirty="0" smtClean="0">
                <a:latin typeface="+mj-lt"/>
              </a:rPr>
              <a:t>]</a:t>
            </a:r>
          </a:p>
          <a:p>
            <a:r>
              <a:rPr lang="en-US" sz="2000" b="1" dirty="0" smtClean="0"/>
              <a:t>4</a:t>
            </a:r>
            <a:r>
              <a:rPr lang="en-US" sz="2000" dirty="0" smtClean="0"/>
              <a:t>	then </a:t>
            </a:r>
            <a:r>
              <a:rPr lang="en-US" sz="2000" dirty="0"/>
              <a:t>return TREE-SEARCH</a:t>
            </a:r>
            <a:r>
              <a:rPr lang="en-US" sz="2000" dirty="0">
                <a:latin typeface="Comic Sans MS" panose="030F0702030302020204" pitchFamily="66" charset="0"/>
              </a:rPr>
              <a:t>(left [x], k </a:t>
            </a:r>
            <a:r>
              <a:rPr lang="en-US" sz="2000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en-US" sz="2000" b="1" dirty="0" smtClean="0"/>
              <a:t>5</a:t>
            </a:r>
            <a:r>
              <a:rPr lang="en-US" sz="2000" dirty="0" smtClean="0"/>
              <a:t>      else </a:t>
            </a:r>
            <a:r>
              <a:rPr lang="en-US" sz="2000" dirty="0"/>
              <a:t>return TREE-SEARCH</a:t>
            </a:r>
            <a:r>
              <a:rPr lang="en-US" sz="2000" dirty="0">
                <a:latin typeface="Comic Sans MS" panose="030F0702030302020204" pitchFamily="66" charset="0"/>
              </a:rPr>
              <a:t>(right [x], k </a:t>
            </a:r>
            <a:r>
              <a:rPr lang="en-US" sz="2000" dirty="0" smtClean="0">
                <a:latin typeface="Comic Sans MS" panose="030F0702030302020204" pitchFamily="66" charset="0"/>
              </a:rPr>
              <a:t>)</a:t>
            </a:r>
          </a:p>
          <a:p>
            <a:endParaRPr lang="en-US" sz="2000" dirty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Running time: O(h), h – height of </a:t>
            </a:r>
            <a:r>
              <a:rPr lang="en-US" sz="2000" dirty="0" smtClean="0">
                <a:latin typeface="Comic Sans MS" panose="030F0702030302020204" pitchFamily="66" charset="0"/>
              </a:rPr>
              <a:t>tree</a:t>
            </a:r>
            <a:endParaRPr 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13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Binary </a:t>
            </a:r>
            <a:r>
              <a:rPr lang="en-US" sz="4000" b="1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Search Trees</a:t>
            </a:r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288" y="56805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BST: 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846" y="1532621"/>
            <a:ext cx="10569389" cy="4370293"/>
          </a:xfrm>
        </p:spPr>
        <p:txBody>
          <a:bodyPr>
            <a:noAutofit/>
          </a:bodyPr>
          <a:lstStyle/>
          <a:p>
            <a:pPr algn="just"/>
            <a:r>
              <a:rPr lang="en-US" sz="2000" dirty="0"/>
              <a:t>In computer science, a binary search tree (BST), sometimes also called an ordered or sorted binary tree, is a node-based binary tree data structure which has the following </a:t>
            </a:r>
            <a:r>
              <a:rPr lang="en-US" sz="2000" dirty="0" smtClean="0"/>
              <a:t>BST properties</a:t>
            </a:r>
            <a:endParaRPr lang="en-US" sz="2000" dirty="0"/>
          </a:p>
          <a:p>
            <a:pPr algn="just"/>
            <a:r>
              <a:rPr lang="en-US" sz="2000" dirty="0"/>
              <a:t>The left </a:t>
            </a:r>
            <a:r>
              <a:rPr lang="en-US" sz="2000" dirty="0" err="1"/>
              <a:t>subtree</a:t>
            </a:r>
            <a:r>
              <a:rPr lang="en-US" sz="2000" dirty="0"/>
              <a:t> of a node contains only nodes with keys less than the node's key.</a:t>
            </a:r>
          </a:p>
          <a:p>
            <a:pPr algn="just"/>
            <a:r>
              <a:rPr lang="en-US" sz="2000" dirty="0"/>
              <a:t>The right </a:t>
            </a:r>
            <a:r>
              <a:rPr lang="en-US" sz="2000" dirty="0" err="1"/>
              <a:t>subtree</a:t>
            </a:r>
            <a:r>
              <a:rPr lang="en-US" sz="2000" dirty="0"/>
              <a:t> of a node contains only nodes with keys greater than the node's key.</a:t>
            </a:r>
          </a:p>
          <a:p>
            <a:pPr algn="just"/>
            <a:r>
              <a:rPr lang="en-US" sz="2000" dirty="0"/>
              <a:t>The left and right </a:t>
            </a:r>
            <a:r>
              <a:rPr lang="en-US" sz="2000" dirty="0" err="1"/>
              <a:t>subtree</a:t>
            </a:r>
            <a:r>
              <a:rPr lang="en-US" sz="2000" dirty="0"/>
              <a:t> each must also be a binary search tree.</a:t>
            </a:r>
          </a:p>
          <a:p>
            <a:pPr algn="just"/>
            <a:r>
              <a:rPr lang="en-US" sz="2000" dirty="0"/>
              <a:t>There must be no duplicate nodes</a:t>
            </a:r>
            <a:r>
              <a:rPr lang="en-US" sz="2000" dirty="0" smtClean="0"/>
              <a:t>.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BST Property</a:t>
            </a:r>
          </a:p>
          <a:p>
            <a:pPr algn="just"/>
            <a:r>
              <a:rPr lang="en-US" sz="2000" dirty="0" smtClean="0"/>
              <a:t>For </a:t>
            </a:r>
            <a:r>
              <a:rPr lang="en-US" sz="2000" dirty="0"/>
              <a:t>all nodes x and y, </a:t>
            </a:r>
            <a:endParaRPr lang="en-US" sz="2000" dirty="0" smtClean="0"/>
          </a:p>
          <a:p>
            <a:pPr lvl="1" algn="just"/>
            <a:r>
              <a:rPr lang="en-US" sz="2000" dirty="0" smtClean="0"/>
              <a:t>if </a:t>
            </a:r>
            <a:r>
              <a:rPr lang="en-US" sz="2000" dirty="0"/>
              <a:t>y belongs to </a:t>
            </a:r>
            <a:r>
              <a:rPr lang="en-US" sz="2000" dirty="0" smtClean="0"/>
              <a:t>the left </a:t>
            </a:r>
            <a:r>
              <a:rPr lang="en-US" sz="2000" dirty="0" err="1"/>
              <a:t>subtree</a:t>
            </a:r>
            <a:r>
              <a:rPr lang="en-US" sz="2000" dirty="0"/>
              <a:t> of x, then the key at y is </a:t>
            </a:r>
            <a:r>
              <a:rPr lang="en-US" sz="2000" dirty="0" smtClean="0"/>
              <a:t>less than </a:t>
            </a:r>
            <a:r>
              <a:rPr lang="en-US" sz="2000" dirty="0"/>
              <a:t>the key at x, </a:t>
            </a:r>
            <a:r>
              <a:rPr lang="en-US" sz="2000" dirty="0" smtClean="0"/>
              <a:t>and </a:t>
            </a:r>
          </a:p>
          <a:p>
            <a:pPr lvl="1" algn="just"/>
            <a:r>
              <a:rPr lang="en-US" sz="2000" dirty="0" smtClean="0"/>
              <a:t>if </a:t>
            </a:r>
            <a:r>
              <a:rPr lang="en-US" sz="2000" dirty="0"/>
              <a:t>y belongs to </a:t>
            </a:r>
            <a:r>
              <a:rPr lang="en-US" sz="2000" dirty="0" smtClean="0"/>
              <a:t>the right </a:t>
            </a:r>
            <a:r>
              <a:rPr lang="en-US" sz="2000" dirty="0" err="1"/>
              <a:t>subtree</a:t>
            </a:r>
            <a:r>
              <a:rPr lang="en-US" sz="2000" dirty="0"/>
              <a:t> of x, then the key at y </a:t>
            </a:r>
            <a:r>
              <a:rPr lang="en-US" sz="2000" dirty="0" smtClean="0"/>
              <a:t>is greater </a:t>
            </a:r>
            <a:r>
              <a:rPr lang="en-US" sz="2000" dirty="0"/>
              <a:t>than the key at x</a:t>
            </a:r>
            <a:r>
              <a:rPr lang="en-US" sz="2000" dirty="0" smtClean="0"/>
              <a:t>. </a:t>
            </a:r>
            <a:endParaRPr lang="en-US" sz="2000" dirty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733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EA2C6-1556-4F33-8F13-F4C163C344DA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96336" y="322856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Parts of a binary tree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1976" y="1848946"/>
            <a:ext cx="9722224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+mj-lt"/>
              </a:rPr>
              <a:t>A binary tree is composed of zero or more </a:t>
            </a:r>
            <a:r>
              <a:rPr lang="en-US" sz="2000" dirty="0">
                <a:solidFill>
                  <a:schemeClr val="tx2"/>
                </a:solidFill>
                <a:latin typeface="+mj-lt"/>
              </a:rPr>
              <a:t>nodes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+mj-lt"/>
              </a:rPr>
              <a:t>Each node </a:t>
            </a:r>
            <a:r>
              <a:rPr lang="en-US" sz="2000" dirty="0" smtClean="0">
                <a:latin typeface="+mj-lt"/>
              </a:rPr>
              <a:t>contains</a:t>
            </a:r>
            <a:endParaRPr lang="en-US" sz="2000" dirty="0">
              <a:latin typeface="+mj-lt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A </a:t>
            </a:r>
            <a:r>
              <a:rPr lang="en-US" sz="2000" b="1" dirty="0">
                <a:solidFill>
                  <a:srgbClr val="C00000"/>
                </a:solidFill>
                <a:latin typeface="+mj-lt"/>
              </a:rPr>
              <a:t>value</a:t>
            </a:r>
            <a:r>
              <a:rPr lang="en-US" sz="2000" dirty="0">
                <a:latin typeface="+mj-lt"/>
              </a:rPr>
              <a:t> (some sort of data item)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A reference or pointer to a </a:t>
            </a:r>
            <a:r>
              <a:rPr lang="en-US" sz="2000" b="1" dirty="0">
                <a:solidFill>
                  <a:srgbClr val="C00000"/>
                </a:solidFill>
                <a:latin typeface="+mj-lt"/>
              </a:rPr>
              <a:t>left child </a:t>
            </a:r>
            <a:r>
              <a:rPr lang="en-US" sz="2000" dirty="0">
                <a:latin typeface="+mj-lt"/>
              </a:rPr>
              <a:t>(may be </a:t>
            </a:r>
            <a:r>
              <a:rPr lang="en-US" sz="2000" dirty="0">
                <a:solidFill>
                  <a:schemeClr val="accent2"/>
                </a:solidFill>
                <a:latin typeface="+mj-lt"/>
              </a:rPr>
              <a:t>null</a:t>
            </a:r>
            <a:r>
              <a:rPr lang="en-US" sz="2000" dirty="0">
                <a:latin typeface="+mj-lt"/>
              </a:rPr>
              <a:t>), and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A reference or pointer to a </a:t>
            </a:r>
            <a:r>
              <a:rPr lang="en-US" sz="2000" b="1" dirty="0">
                <a:solidFill>
                  <a:srgbClr val="C00000"/>
                </a:solidFill>
                <a:latin typeface="+mj-lt"/>
              </a:rPr>
              <a:t>right child </a:t>
            </a:r>
            <a:r>
              <a:rPr lang="en-US" sz="2000" dirty="0">
                <a:latin typeface="+mj-lt"/>
              </a:rPr>
              <a:t>(may be </a:t>
            </a:r>
            <a:r>
              <a:rPr lang="en-US" sz="2000" dirty="0">
                <a:solidFill>
                  <a:schemeClr val="accent2"/>
                </a:solidFill>
                <a:latin typeface="+mj-lt"/>
              </a:rPr>
              <a:t>null</a:t>
            </a:r>
            <a:r>
              <a:rPr lang="en-US" sz="2000" dirty="0">
                <a:latin typeface="+mj-lt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+mj-lt"/>
              </a:rPr>
              <a:t>A binary tree may be </a:t>
            </a:r>
            <a:r>
              <a:rPr lang="en-US" sz="2000" i="1" dirty="0">
                <a:latin typeface="+mj-lt"/>
              </a:rPr>
              <a:t>empty</a:t>
            </a:r>
            <a:r>
              <a:rPr lang="en-US" sz="2000" dirty="0">
                <a:latin typeface="+mj-lt"/>
              </a:rPr>
              <a:t> (contain no nodes)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+mj-lt"/>
              </a:rPr>
              <a:t>If not empty, a binary tree has a </a:t>
            </a:r>
            <a:r>
              <a:rPr lang="en-US" sz="2000" b="1" dirty="0">
                <a:solidFill>
                  <a:srgbClr val="C00000"/>
                </a:solidFill>
                <a:latin typeface="+mj-lt"/>
              </a:rPr>
              <a:t>root node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+mj-lt"/>
              </a:rPr>
              <a:t>Every node in the binary tree is reachable from the root node by a </a:t>
            </a:r>
            <a:r>
              <a:rPr lang="en-US" sz="2000" i="1" dirty="0">
                <a:latin typeface="+mj-lt"/>
              </a:rPr>
              <a:t>unique</a:t>
            </a:r>
            <a:r>
              <a:rPr lang="en-US" sz="2000" dirty="0">
                <a:latin typeface="+mj-lt"/>
              </a:rPr>
              <a:t> path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+mj-lt"/>
              </a:rPr>
              <a:t>A node with neither a left child nor a right child is called a 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</a:rPr>
              <a:t>leaf.</a:t>
            </a:r>
            <a:endParaRPr lang="en-US" sz="20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484" y="-13447"/>
            <a:ext cx="2339516" cy="19534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88415" y="568056"/>
            <a:ext cx="27196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A binary search tree of size 9 and depth 3, with root 8 and leaves 1, 4, 7 and 13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116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6E477-D2A1-410E-BEB9-45B97EA78CE2}" type="slidenum">
              <a:rPr lang="en-US"/>
              <a:pPr/>
              <a:t>5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2226" y="282909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Size and </a:t>
            </a:r>
            <a:r>
              <a:rPr lang="en-US" b="1" dirty="0" smtClean="0">
                <a:solidFill>
                  <a:srgbClr val="C00000"/>
                </a:solidFill>
              </a:rPr>
              <a:t>depth of BST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0268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5590429" y="1605756"/>
            <a:ext cx="6256430" cy="476091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+mj-lt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+mj-lt"/>
              </a:rPr>
              <a:t>size</a:t>
            </a:r>
            <a:r>
              <a:rPr lang="en-US" sz="2000" dirty="0">
                <a:latin typeface="+mj-lt"/>
              </a:rPr>
              <a:t> of a binary tree is the number of nodes in it</a:t>
            </a:r>
          </a:p>
          <a:p>
            <a:pPr lvl="1"/>
            <a:r>
              <a:rPr lang="en-US" sz="2000" dirty="0">
                <a:latin typeface="+mj-lt"/>
              </a:rPr>
              <a:t>This tree has size 12</a:t>
            </a:r>
          </a:p>
          <a:p>
            <a:r>
              <a:rPr lang="en-US" sz="2000" dirty="0">
                <a:latin typeface="+mj-lt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+mj-lt"/>
              </a:rPr>
              <a:t>depth</a:t>
            </a:r>
            <a:r>
              <a:rPr lang="en-US" sz="2000" dirty="0">
                <a:latin typeface="+mj-lt"/>
              </a:rPr>
              <a:t> of a node is its distance from the root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  <a:latin typeface="+mj-lt"/>
              </a:rPr>
              <a:t>l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is at depth zero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  <a:latin typeface="+mj-lt"/>
              </a:rPr>
              <a:t>e</a:t>
            </a:r>
            <a:r>
              <a:rPr lang="en-US" sz="2000" dirty="0">
                <a:latin typeface="+mj-lt"/>
              </a:rPr>
              <a:t> is at depth 2</a:t>
            </a:r>
          </a:p>
          <a:p>
            <a:r>
              <a:rPr lang="en-US" sz="2000" dirty="0">
                <a:latin typeface="+mj-lt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+mj-lt"/>
              </a:rPr>
              <a:t>depth</a:t>
            </a:r>
            <a:r>
              <a:rPr lang="en-US" sz="2000" dirty="0">
                <a:latin typeface="+mj-lt"/>
              </a:rPr>
              <a:t> of a binary tree is the depth of its deepest node</a:t>
            </a:r>
          </a:p>
          <a:p>
            <a:pPr lvl="1"/>
            <a:r>
              <a:rPr lang="en-US" sz="2000" dirty="0">
                <a:latin typeface="+mj-lt"/>
              </a:rPr>
              <a:t>This tree has depth 4</a:t>
            </a:r>
          </a:p>
          <a:p>
            <a:pPr lvl="1"/>
            <a:endParaRPr lang="en-US" sz="2000" dirty="0">
              <a:latin typeface="+mj-lt"/>
            </a:endParaRPr>
          </a:p>
        </p:txBody>
      </p:sp>
      <p:grpSp>
        <p:nvGrpSpPr>
          <p:cNvPr id="10267" name="Group 27"/>
          <p:cNvGrpSpPr>
            <a:grpSpLocks/>
          </p:cNvGrpSpPr>
          <p:nvPr/>
        </p:nvGrpSpPr>
        <p:grpSpPr bwMode="auto">
          <a:xfrm>
            <a:off x="1385047" y="1928813"/>
            <a:ext cx="3200400" cy="3646488"/>
            <a:chOff x="144" y="912"/>
            <a:chExt cx="2016" cy="2297"/>
          </a:xfrm>
        </p:grpSpPr>
        <p:sp>
          <p:nvSpPr>
            <p:cNvPr id="10243" name="Text Box 3"/>
            <p:cNvSpPr txBox="1">
              <a:spLocks noChangeArrowheads="1"/>
            </p:cNvSpPr>
            <p:nvPr/>
          </p:nvSpPr>
          <p:spPr bwMode="auto">
            <a:xfrm>
              <a:off x="1008" y="912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10244" name="Text Box 4"/>
            <p:cNvSpPr txBox="1">
              <a:spLocks noChangeArrowheads="1"/>
            </p:cNvSpPr>
            <p:nvPr/>
          </p:nvSpPr>
          <p:spPr bwMode="auto">
            <a:xfrm>
              <a:off x="624" y="1440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b</a:t>
              </a:r>
            </a:p>
          </p:txBody>
        </p:sp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1392" y="1440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c</a:t>
              </a:r>
            </a:p>
          </p:txBody>
        </p:sp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d</a:t>
              </a:r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912" y="1968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e</a:t>
              </a:r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1728" y="1968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f</a:t>
              </a: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144" y="249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g</a:t>
              </a:r>
            </a:p>
          </p:txBody>
        </p:sp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672" y="249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h</a:t>
              </a:r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1152" y="249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i</a:t>
              </a:r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1536" y="249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j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1920" y="249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k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960" y="2976"/>
              <a:ext cx="2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Verdana" panose="020B0604030504040204" pitchFamily="34" charset="0"/>
                </a:rPr>
                <a:t>l</a:t>
              </a:r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 flipH="1">
              <a:off x="816" y="1200"/>
              <a:ext cx="24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1152" y="1200"/>
              <a:ext cx="2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 flipH="1">
              <a:off x="528" y="1680"/>
              <a:ext cx="19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768" y="1680"/>
              <a:ext cx="19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1584" y="1680"/>
              <a:ext cx="19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 flipH="1">
              <a:off x="288" y="2208"/>
              <a:ext cx="19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2" name="Line 22"/>
            <p:cNvSpPr>
              <a:spLocks noChangeShapeType="1"/>
            </p:cNvSpPr>
            <p:nvPr/>
          </p:nvSpPr>
          <p:spPr bwMode="auto">
            <a:xfrm flipH="1">
              <a:off x="816" y="2208"/>
              <a:ext cx="19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3" name="Line 23"/>
            <p:cNvSpPr>
              <a:spLocks noChangeShapeType="1"/>
            </p:cNvSpPr>
            <p:nvPr/>
          </p:nvSpPr>
          <p:spPr bwMode="auto">
            <a:xfrm>
              <a:off x="1056" y="2208"/>
              <a:ext cx="144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 flipH="1">
              <a:off x="1056" y="2784"/>
              <a:ext cx="144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5" name="Line 25"/>
            <p:cNvSpPr>
              <a:spLocks noChangeShapeType="1"/>
            </p:cNvSpPr>
            <p:nvPr/>
          </p:nvSpPr>
          <p:spPr bwMode="auto">
            <a:xfrm flipH="1">
              <a:off x="1632" y="2208"/>
              <a:ext cx="1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6" name="Line 26"/>
            <p:cNvSpPr>
              <a:spLocks noChangeShapeType="1"/>
            </p:cNvSpPr>
            <p:nvPr/>
          </p:nvSpPr>
          <p:spPr bwMode="auto">
            <a:xfrm>
              <a:off x="1824" y="2208"/>
              <a:ext cx="19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536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325" y="282849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Traversal / Walk of the Nodes </a:t>
            </a:r>
            <a:r>
              <a:rPr lang="en-US" b="1" dirty="0" smtClean="0">
                <a:solidFill>
                  <a:srgbClr val="C00000"/>
                </a:solidFill>
              </a:rPr>
              <a:t>in </a:t>
            </a:r>
            <a:r>
              <a:rPr lang="en-US" b="1" dirty="0">
                <a:solidFill>
                  <a:srgbClr val="C00000"/>
                </a:solidFill>
              </a:rPr>
              <a:t>a BST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3575" y="1422278"/>
            <a:ext cx="9762898" cy="3777622"/>
          </a:xfrm>
        </p:spPr>
        <p:txBody>
          <a:bodyPr>
            <a:noAutofit/>
          </a:bodyPr>
          <a:lstStyle/>
          <a:p>
            <a:r>
              <a:rPr lang="en-US" sz="2000" dirty="0" smtClean="0"/>
              <a:t>Traversal means </a:t>
            </a:r>
            <a:r>
              <a:rPr lang="en-US" sz="2000" dirty="0"/>
              <a:t>visiting all the </a:t>
            </a:r>
            <a:r>
              <a:rPr lang="en-US" sz="2000" dirty="0" smtClean="0"/>
              <a:t>nodes in </a:t>
            </a:r>
            <a:r>
              <a:rPr lang="en-US" sz="2000" dirty="0"/>
              <a:t>a graph. </a:t>
            </a:r>
            <a:endParaRPr lang="en-US" sz="2000" dirty="0" smtClean="0"/>
          </a:p>
          <a:p>
            <a:r>
              <a:rPr lang="en-US" sz="2000" dirty="0" smtClean="0"/>
              <a:t>There </a:t>
            </a:r>
            <a:r>
              <a:rPr lang="en-US" sz="2000" dirty="0"/>
              <a:t>are three </a:t>
            </a:r>
            <a:r>
              <a:rPr lang="en-US" sz="2000" dirty="0" smtClean="0"/>
              <a:t>traversal strategies.</a:t>
            </a:r>
            <a:endParaRPr lang="en-US" sz="2000" dirty="0"/>
          </a:p>
          <a:p>
            <a:r>
              <a:rPr lang="en-US" sz="2000" b="1" dirty="0"/>
              <a:t>Preorder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The ordering is: the current node, the left </a:t>
            </a:r>
            <a:r>
              <a:rPr lang="en-US" sz="2000" dirty="0" err="1"/>
              <a:t>subtree</a:t>
            </a:r>
            <a:r>
              <a:rPr lang="en-US" sz="2000" dirty="0"/>
              <a:t>, the right </a:t>
            </a:r>
            <a:r>
              <a:rPr lang="en-US" sz="2000" dirty="0" err="1"/>
              <a:t>subtree</a:t>
            </a:r>
            <a:r>
              <a:rPr lang="en-US" sz="2000" dirty="0"/>
              <a:t>.</a:t>
            </a:r>
          </a:p>
          <a:p>
            <a:r>
              <a:rPr lang="en-US" sz="2000" b="1" dirty="0" err="1" smtClean="0"/>
              <a:t>Inorder</a:t>
            </a:r>
            <a:endParaRPr lang="en-US" sz="2000" b="1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ordering is: the left </a:t>
            </a:r>
            <a:r>
              <a:rPr lang="en-US" sz="2000" dirty="0" err="1" smtClean="0"/>
              <a:t>subtree</a:t>
            </a:r>
            <a:r>
              <a:rPr lang="en-US" sz="2000" dirty="0" smtClean="0"/>
              <a:t>, the </a:t>
            </a:r>
            <a:r>
              <a:rPr lang="en-US" sz="2000" dirty="0"/>
              <a:t>current node, the right </a:t>
            </a:r>
            <a:r>
              <a:rPr lang="en-US" sz="2000" dirty="0" err="1"/>
              <a:t>subtree</a:t>
            </a:r>
            <a:r>
              <a:rPr lang="en-US" sz="2000" dirty="0"/>
              <a:t>.</a:t>
            </a:r>
          </a:p>
          <a:p>
            <a:r>
              <a:rPr lang="en-US" sz="2000" b="1" dirty="0" err="1" smtClean="0"/>
              <a:t>Postorder</a:t>
            </a:r>
            <a:endParaRPr lang="en-US" sz="2000" b="1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ordering is: the </a:t>
            </a:r>
            <a:r>
              <a:rPr lang="en-US" sz="2000" dirty="0" smtClean="0"/>
              <a:t>left </a:t>
            </a:r>
            <a:r>
              <a:rPr lang="en-US" sz="2000" dirty="0" err="1" smtClean="0"/>
              <a:t>subtree</a:t>
            </a:r>
            <a:r>
              <a:rPr lang="en-US" sz="2000" dirty="0"/>
              <a:t>, the right </a:t>
            </a:r>
            <a:r>
              <a:rPr lang="en-US" sz="2000" dirty="0" err="1"/>
              <a:t>subtree</a:t>
            </a:r>
            <a:r>
              <a:rPr lang="en-US" sz="2000" dirty="0"/>
              <a:t>, the </a:t>
            </a:r>
            <a:r>
              <a:rPr lang="en-US" sz="2000" dirty="0" smtClean="0"/>
              <a:t>current node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871" y="4852415"/>
            <a:ext cx="1819639" cy="1885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7267" y="156573"/>
            <a:ext cx="1758951" cy="1857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834" y="2391926"/>
            <a:ext cx="1869704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55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1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B2451-53B7-4E13-8993-C7BBEF06CAB1}" type="slidenum">
              <a:rPr lang="en-US"/>
              <a:pPr/>
              <a:t>7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40156" y="36863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BST </a:t>
            </a:r>
            <a:r>
              <a:rPr lang="en-US" b="1" dirty="0">
                <a:solidFill>
                  <a:srgbClr val="C00000"/>
                </a:solidFill>
              </a:rPr>
              <a:t>T</a:t>
            </a:r>
            <a:r>
              <a:rPr lang="en-US" b="1" dirty="0" smtClean="0">
                <a:solidFill>
                  <a:srgbClr val="C00000"/>
                </a:solidFill>
              </a:rPr>
              <a:t>raversals </a:t>
            </a:r>
            <a:r>
              <a:rPr lang="en-US" b="1" dirty="0">
                <a:solidFill>
                  <a:srgbClr val="C00000"/>
                </a:solidFill>
              </a:rPr>
              <a:t>using </a:t>
            </a:r>
            <a:r>
              <a:rPr lang="en-US" b="1" dirty="0" smtClean="0">
                <a:solidFill>
                  <a:srgbClr val="C00000"/>
                </a:solidFill>
              </a:rPr>
              <a:t>“Flags</a:t>
            </a:r>
            <a:r>
              <a:rPr lang="en-US" b="1" dirty="0">
                <a:solidFill>
                  <a:srgbClr val="C00000"/>
                </a:solidFill>
              </a:rPr>
              <a:t>”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07428" y="1466851"/>
            <a:ext cx="8342044" cy="50260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The order in which the nodes are visited during a tree traversal can be easily determined by imagining there is a “flag” attached to each node, as follows</a:t>
            </a:r>
            <a:r>
              <a:rPr lang="en-US" sz="2000" dirty="0" smtClean="0"/>
              <a:t>: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To </a:t>
            </a:r>
            <a:r>
              <a:rPr lang="en-US" sz="2000" dirty="0"/>
              <a:t>traverse the tree, collect the </a:t>
            </a:r>
            <a:r>
              <a:rPr lang="en-US" sz="2000" dirty="0" smtClean="0"/>
              <a:t>flags:</a:t>
            </a:r>
            <a:endParaRPr lang="en-US" sz="2000" dirty="0"/>
          </a:p>
        </p:txBody>
      </p:sp>
      <p:grpSp>
        <p:nvGrpSpPr>
          <p:cNvPr id="28789" name="Group 117"/>
          <p:cNvGrpSpPr>
            <a:grpSpLocks/>
          </p:cNvGrpSpPr>
          <p:nvPr/>
        </p:nvGrpSpPr>
        <p:grpSpPr bwMode="auto">
          <a:xfrm>
            <a:off x="3000559" y="2676525"/>
            <a:ext cx="1219200" cy="976313"/>
            <a:chOff x="720" y="1728"/>
            <a:chExt cx="768" cy="615"/>
          </a:xfrm>
        </p:grpSpPr>
        <p:sp>
          <p:nvSpPr>
            <p:cNvPr id="28677" name="Oval 5"/>
            <p:cNvSpPr>
              <a:spLocks noChangeArrowheads="1"/>
            </p:cNvSpPr>
            <p:nvPr/>
          </p:nvSpPr>
          <p:spPr bwMode="auto">
            <a:xfrm>
              <a:off x="1056" y="172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 flipH="1">
              <a:off x="912" y="1920"/>
              <a:ext cx="192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1200" y="1920"/>
              <a:ext cx="144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AutoShape 14"/>
            <p:cNvSpPr>
              <a:spLocks noChangeArrowheads="1"/>
            </p:cNvSpPr>
            <p:nvPr/>
          </p:nvSpPr>
          <p:spPr bwMode="auto">
            <a:xfrm>
              <a:off x="912" y="1799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 flipH="1">
              <a:off x="960" y="1824"/>
              <a:ext cx="96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Text Box 21"/>
            <p:cNvSpPr txBox="1">
              <a:spLocks noChangeArrowheads="1"/>
            </p:cNvSpPr>
            <p:nvPr/>
          </p:nvSpPr>
          <p:spPr bwMode="auto">
            <a:xfrm>
              <a:off x="720" y="211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Trebuchet MS" panose="020B0603020202020204" pitchFamily="34" charset="0"/>
                </a:rPr>
                <a:t>preorder</a:t>
              </a:r>
            </a:p>
          </p:txBody>
        </p:sp>
      </p:grpSp>
      <p:grpSp>
        <p:nvGrpSpPr>
          <p:cNvPr id="28790" name="Group 118"/>
          <p:cNvGrpSpPr>
            <a:grpSpLocks/>
          </p:cNvGrpSpPr>
          <p:nvPr/>
        </p:nvGrpSpPr>
        <p:grpSpPr bwMode="auto">
          <a:xfrm>
            <a:off x="5432425" y="2713505"/>
            <a:ext cx="1219200" cy="976313"/>
            <a:chOff x="1680" y="1728"/>
            <a:chExt cx="768" cy="615"/>
          </a:xfrm>
        </p:grpSpPr>
        <p:sp>
          <p:nvSpPr>
            <p:cNvPr id="28680" name="Oval 8"/>
            <p:cNvSpPr>
              <a:spLocks noChangeArrowheads="1"/>
            </p:cNvSpPr>
            <p:nvPr/>
          </p:nvSpPr>
          <p:spPr bwMode="auto">
            <a:xfrm>
              <a:off x="2016" y="172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 flipH="1">
              <a:off x="1872" y="1920"/>
              <a:ext cx="192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Line 10"/>
            <p:cNvSpPr>
              <a:spLocks noChangeShapeType="1"/>
            </p:cNvSpPr>
            <p:nvPr/>
          </p:nvSpPr>
          <p:spPr bwMode="auto">
            <a:xfrm>
              <a:off x="2160" y="1920"/>
              <a:ext cx="144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AutoShape 16"/>
            <p:cNvSpPr>
              <a:spLocks noChangeArrowheads="1"/>
            </p:cNvSpPr>
            <p:nvPr/>
          </p:nvSpPr>
          <p:spPr bwMode="auto">
            <a:xfrm rot="-5400000">
              <a:off x="2089" y="202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 rot="16200000" flipH="1">
              <a:off x="2064" y="1968"/>
              <a:ext cx="96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4" name="Text Box 22"/>
            <p:cNvSpPr txBox="1">
              <a:spLocks noChangeArrowheads="1"/>
            </p:cNvSpPr>
            <p:nvPr/>
          </p:nvSpPr>
          <p:spPr bwMode="auto">
            <a:xfrm>
              <a:off x="1680" y="211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Trebuchet MS" panose="020B0603020202020204" pitchFamily="34" charset="0"/>
                </a:rPr>
                <a:t>inorder</a:t>
              </a:r>
            </a:p>
          </p:txBody>
        </p:sp>
      </p:grpSp>
      <p:grpSp>
        <p:nvGrpSpPr>
          <p:cNvPr id="28791" name="Group 119"/>
          <p:cNvGrpSpPr>
            <a:grpSpLocks/>
          </p:cNvGrpSpPr>
          <p:nvPr/>
        </p:nvGrpSpPr>
        <p:grpSpPr bwMode="auto">
          <a:xfrm>
            <a:off x="8153400" y="2743201"/>
            <a:ext cx="1219200" cy="976313"/>
            <a:chOff x="2688" y="1728"/>
            <a:chExt cx="768" cy="615"/>
          </a:xfrm>
        </p:grpSpPr>
        <p:sp>
          <p:nvSpPr>
            <p:cNvPr id="28683" name="Oval 11"/>
            <p:cNvSpPr>
              <a:spLocks noChangeArrowheads="1"/>
            </p:cNvSpPr>
            <p:nvPr/>
          </p:nvSpPr>
          <p:spPr bwMode="auto">
            <a:xfrm>
              <a:off x="2976" y="172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Line 12"/>
            <p:cNvSpPr>
              <a:spLocks noChangeShapeType="1"/>
            </p:cNvSpPr>
            <p:nvPr/>
          </p:nvSpPr>
          <p:spPr bwMode="auto">
            <a:xfrm flipH="1">
              <a:off x="2832" y="1920"/>
              <a:ext cx="192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Line 13"/>
            <p:cNvSpPr>
              <a:spLocks noChangeShapeType="1"/>
            </p:cNvSpPr>
            <p:nvPr/>
          </p:nvSpPr>
          <p:spPr bwMode="auto">
            <a:xfrm>
              <a:off x="3120" y="1920"/>
              <a:ext cx="144" cy="19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92" name="Group 20"/>
            <p:cNvGrpSpPr>
              <a:grpSpLocks/>
            </p:cNvGrpSpPr>
            <p:nvPr/>
          </p:nvGrpSpPr>
          <p:grpSpPr bwMode="auto">
            <a:xfrm flipH="1">
              <a:off x="3178" y="1804"/>
              <a:ext cx="144" cy="48"/>
              <a:chOff x="1008" y="1895"/>
              <a:chExt cx="144" cy="48"/>
            </a:xfrm>
          </p:grpSpPr>
          <p:sp>
            <p:nvSpPr>
              <p:cNvPr id="28690" name="AutoShape 18"/>
              <p:cNvSpPr>
                <a:spLocks noChangeArrowheads="1"/>
              </p:cNvSpPr>
              <p:nvPr/>
            </p:nvSpPr>
            <p:spPr bwMode="auto">
              <a:xfrm>
                <a:off x="1008" y="1895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 w="222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 flipH="1">
                <a:off x="1056" y="1920"/>
                <a:ext cx="96" cy="0"/>
              </a:xfrm>
              <a:prstGeom prst="line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695" name="Text Box 23"/>
            <p:cNvSpPr txBox="1">
              <a:spLocks noChangeArrowheads="1"/>
            </p:cNvSpPr>
            <p:nvPr/>
          </p:nvSpPr>
          <p:spPr bwMode="auto">
            <a:xfrm>
              <a:off x="2688" y="2112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Trebuchet MS" panose="020B0603020202020204" pitchFamily="34" charset="0"/>
                </a:rPr>
                <a:t>postorder</a:t>
              </a:r>
            </a:p>
          </p:txBody>
        </p:sp>
      </p:grpSp>
      <p:grpSp>
        <p:nvGrpSpPr>
          <p:cNvPr id="28792" name="Group 120"/>
          <p:cNvGrpSpPr>
            <a:grpSpLocks/>
          </p:cNvGrpSpPr>
          <p:nvPr/>
        </p:nvGrpSpPr>
        <p:grpSpPr bwMode="auto">
          <a:xfrm>
            <a:off x="2509838" y="4495800"/>
            <a:ext cx="2290762" cy="1371600"/>
            <a:chOff x="621" y="2832"/>
            <a:chExt cx="1443" cy="864"/>
          </a:xfrm>
        </p:grpSpPr>
        <p:sp>
          <p:nvSpPr>
            <p:cNvPr id="28696" name="Oval 24"/>
            <p:cNvSpPr>
              <a:spLocks noChangeArrowheads="1"/>
            </p:cNvSpPr>
            <p:nvPr/>
          </p:nvSpPr>
          <p:spPr bwMode="auto">
            <a:xfrm>
              <a:off x="1344" y="2832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A</a:t>
              </a:r>
            </a:p>
          </p:txBody>
        </p:sp>
        <p:sp>
          <p:nvSpPr>
            <p:cNvPr id="28697" name="Oval 25"/>
            <p:cNvSpPr>
              <a:spLocks noChangeArrowheads="1"/>
            </p:cNvSpPr>
            <p:nvPr/>
          </p:nvSpPr>
          <p:spPr bwMode="auto">
            <a:xfrm>
              <a:off x="912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B</a:t>
              </a:r>
            </a:p>
          </p:txBody>
        </p:sp>
        <p:sp>
          <p:nvSpPr>
            <p:cNvPr id="28698" name="Oval 26"/>
            <p:cNvSpPr>
              <a:spLocks noChangeArrowheads="1"/>
            </p:cNvSpPr>
            <p:nvPr/>
          </p:nvSpPr>
          <p:spPr bwMode="auto">
            <a:xfrm>
              <a:off x="1680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C</a:t>
              </a:r>
            </a:p>
          </p:txBody>
        </p:sp>
        <p:sp>
          <p:nvSpPr>
            <p:cNvPr id="28699" name="Oval 27"/>
            <p:cNvSpPr>
              <a:spLocks noChangeArrowheads="1"/>
            </p:cNvSpPr>
            <p:nvPr/>
          </p:nvSpPr>
          <p:spPr bwMode="auto">
            <a:xfrm>
              <a:off x="720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D</a:t>
              </a:r>
            </a:p>
          </p:txBody>
        </p:sp>
        <p:sp>
          <p:nvSpPr>
            <p:cNvPr id="28700" name="Oval 28"/>
            <p:cNvSpPr>
              <a:spLocks noChangeArrowheads="1"/>
            </p:cNvSpPr>
            <p:nvPr/>
          </p:nvSpPr>
          <p:spPr bwMode="auto">
            <a:xfrm>
              <a:off x="1104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E</a:t>
              </a:r>
            </a:p>
          </p:txBody>
        </p:sp>
        <p:sp>
          <p:nvSpPr>
            <p:cNvPr id="28701" name="Oval 29"/>
            <p:cNvSpPr>
              <a:spLocks noChangeArrowheads="1"/>
            </p:cNvSpPr>
            <p:nvPr/>
          </p:nvSpPr>
          <p:spPr bwMode="auto">
            <a:xfrm>
              <a:off x="1488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F</a:t>
              </a:r>
            </a:p>
          </p:txBody>
        </p:sp>
        <p:sp>
          <p:nvSpPr>
            <p:cNvPr id="28702" name="Oval 30"/>
            <p:cNvSpPr>
              <a:spLocks noChangeArrowheads="1"/>
            </p:cNvSpPr>
            <p:nvPr/>
          </p:nvSpPr>
          <p:spPr bwMode="auto">
            <a:xfrm>
              <a:off x="1872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G</a:t>
              </a:r>
            </a:p>
          </p:txBody>
        </p:sp>
        <p:cxnSp>
          <p:nvCxnSpPr>
            <p:cNvPr id="28703" name="AutoShape 31"/>
            <p:cNvCxnSpPr>
              <a:cxnSpLocks noChangeShapeType="1"/>
              <a:stCxn id="28696" idx="3"/>
              <a:endCxn id="28697" idx="7"/>
            </p:cNvCxnSpPr>
            <p:nvPr/>
          </p:nvCxnSpPr>
          <p:spPr bwMode="auto">
            <a:xfrm flipH="1">
              <a:off x="1076" y="3003"/>
              <a:ext cx="296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04" name="AutoShape 32"/>
            <p:cNvCxnSpPr>
              <a:cxnSpLocks noChangeShapeType="1"/>
              <a:stCxn id="28696" idx="5"/>
              <a:endCxn id="28698" idx="1"/>
            </p:cNvCxnSpPr>
            <p:nvPr/>
          </p:nvCxnSpPr>
          <p:spPr bwMode="auto">
            <a:xfrm>
              <a:off x="1508" y="3003"/>
              <a:ext cx="200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05" name="AutoShape 33"/>
            <p:cNvCxnSpPr>
              <a:cxnSpLocks noChangeShapeType="1"/>
              <a:stCxn id="28697" idx="3"/>
              <a:endCxn id="28699" idx="0"/>
            </p:cNvCxnSpPr>
            <p:nvPr/>
          </p:nvCxnSpPr>
          <p:spPr bwMode="auto">
            <a:xfrm flipH="1">
              <a:off x="816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06" name="AutoShape 34"/>
            <p:cNvCxnSpPr>
              <a:cxnSpLocks noChangeShapeType="1"/>
              <a:stCxn id="28697" idx="5"/>
              <a:endCxn id="28700" idx="0"/>
            </p:cNvCxnSpPr>
            <p:nvPr/>
          </p:nvCxnSpPr>
          <p:spPr bwMode="auto">
            <a:xfrm>
              <a:off x="1076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07" name="AutoShape 35"/>
            <p:cNvCxnSpPr>
              <a:cxnSpLocks noChangeShapeType="1"/>
              <a:stCxn id="28698" idx="3"/>
              <a:endCxn id="28701" idx="0"/>
            </p:cNvCxnSpPr>
            <p:nvPr/>
          </p:nvCxnSpPr>
          <p:spPr bwMode="auto">
            <a:xfrm flipH="1">
              <a:off x="1584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08" name="AutoShape 36"/>
            <p:cNvCxnSpPr>
              <a:cxnSpLocks noChangeShapeType="1"/>
              <a:stCxn id="28698" idx="5"/>
              <a:endCxn id="28702" idx="0"/>
            </p:cNvCxnSpPr>
            <p:nvPr/>
          </p:nvCxnSpPr>
          <p:spPr bwMode="auto">
            <a:xfrm>
              <a:off x="1844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09" name="AutoShape 37"/>
            <p:cNvSpPr>
              <a:spLocks noChangeArrowheads="1"/>
            </p:cNvSpPr>
            <p:nvPr/>
          </p:nvSpPr>
          <p:spPr bwMode="auto">
            <a:xfrm>
              <a:off x="998" y="3575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15" name="AutoShape 43"/>
            <p:cNvCxnSpPr>
              <a:cxnSpLocks noChangeShapeType="1"/>
              <a:stCxn id="28709" idx="6"/>
              <a:endCxn id="28700" idx="2"/>
            </p:cNvCxnSpPr>
            <p:nvPr/>
          </p:nvCxnSpPr>
          <p:spPr bwMode="auto">
            <a:xfrm>
              <a:off x="1053" y="3599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16" name="AutoShape 44"/>
            <p:cNvSpPr>
              <a:spLocks noChangeArrowheads="1"/>
            </p:cNvSpPr>
            <p:nvPr/>
          </p:nvSpPr>
          <p:spPr bwMode="auto">
            <a:xfrm>
              <a:off x="1387" y="3567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17" name="AutoShape 45"/>
            <p:cNvCxnSpPr>
              <a:cxnSpLocks noChangeShapeType="1"/>
              <a:stCxn id="28716" idx="6"/>
            </p:cNvCxnSpPr>
            <p:nvPr/>
          </p:nvCxnSpPr>
          <p:spPr bwMode="auto">
            <a:xfrm>
              <a:off x="1442" y="3591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18" name="AutoShape 46"/>
            <p:cNvSpPr>
              <a:spLocks noChangeArrowheads="1"/>
            </p:cNvSpPr>
            <p:nvPr/>
          </p:nvSpPr>
          <p:spPr bwMode="auto">
            <a:xfrm>
              <a:off x="1773" y="3562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19" name="AutoShape 47"/>
            <p:cNvCxnSpPr>
              <a:cxnSpLocks noChangeShapeType="1"/>
              <a:stCxn id="28718" idx="6"/>
            </p:cNvCxnSpPr>
            <p:nvPr/>
          </p:nvCxnSpPr>
          <p:spPr bwMode="auto">
            <a:xfrm>
              <a:off x="1828" y="3586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20" name="AutoShape 48"/>
            <p:cNvSpPr>
              <a:spLocks noChangeArrowheads="1"/>
            </p:cNvSpPr>
            <p:nvPr/>
          </p:nvSpPr>
          <p:spPr bwMode="auto">
            <a:xfrm>
              <a:off x="621" y="3572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21" name="AutoShape 49"/>
            <p:cNvCxnSpPr>
              <a:cxnSpLocks noChangeShapeType="1"/>
              <a:stCxn id="28720" idx="6"/>
            </p:cNvCxnSpPr>
            <p:nvPr/>
          </p:nvCxnSpPr>
          <p:spPr bwMode="auto">
            <a:xfrm>
              <a:off x="676" y="3596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22" name="AutoShape 50"/>
            <p:cNvSpPr>
              <a:spLocks noChangeArrowheads="1"/>
            </p:cNvSpPr>
            <p:nvPr/>
          </p:nvSpPr>
          <p:spPr bwMode="auto">
            <a:xfrm>
              <a:off x="1581" y="324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23" name="AutoShape 51"/>
            <p:cNvCxnSpPr>
              <a:cxnSpLocks noChangeShapeType="1"/>
              <a:stCxn id="28722" idx="6"/>
            </p:cNvCxnSpPr>
            <p:nvPr/>
          </p:nvCxnSpPr>
          <p:spPr bwMode="auto">
            <a:xfrm>
              <a:off x="1636" y="3265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24" name="AutoShape 52"/>
            <p:cNvSpPr>
              <a:spLocks noChangeArrowheads="1"/>
            </p:cNvSpPr>
            <p:nvPr/>
          </p:nvSpPr>
          <p:spPr bwMode="auto">
            <a:xfrm>
              <a:off x="1245" y="2903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25" name="AutoShape 53"/>
            <p:cNvCxnSpPr>
              <a:cxnSpLocks noChangeShapeType="1"/>
              <a:stCxn id="28724" idx="6"/>
            </p:cNvCxnSpPr>
            <p:nvPr/>
          </p:nvCxnSpPr>
          <p:spPr bwMode="auto">
            <a:xfrm>
              <a:off x="1300" y="2927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26" name="AutoShape 54"/>
            <p:cNvSpPr>
              <a:spLocks noChangeArrowheads="1"/>
            </p:cNvSpPr>
            <p:nvPr/>
          </p:nvSpPr>
          <p:spPr bwMode="auto">
            <a:xfrm>
              <a:off x="808" y="3244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27" name="AutoShape 55"/>
            <p:cNvCxnSpPr>
              <a:cxnSpLocks noChangeShapeType="1"/>
              <a:stCxn id="28726" idx="6"/>
            </p:cNvCxnSpPr>
            <p:nvPr/>
          </p:nvCxnSpPr>
          <p:spPr bwMode="auto">
            <a:xfrm>
              <a:off x="863" y="3268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8796" name="Group 124"/>
          <p:cNvGrpSpPr>
            <a:grpSpLocks/>
          </p:cNvGrpSpPr>
          <p:nvPr/>
        </p:nvGrpSpPr>
        <p:grpSpPr bwMode="auto">
          <a:xfrm>
            <a:off x="7620000" y="4495800"/>
            <a:ext cx="2292350" cy="1371600"/>
            <a:chOff x="3840" y="2832"/>
            <a:chExt cx="1444" cy="864"/>
          </a:xfrm>
        </p:grpSpPr>
        <p:sp>
          <p:nvSpPr>
            <p:cNvPr id="28741" name="Oval 69"/>
            <p:cNvSpPr>
              <a:spLocks noChangeArrowheads="1"/>
            </p:cNvSpPr>
            <p:nvPr/>
          </p:nvSpPr>
          <p:spPr bwMode="auto">
            <a:xfrm>
              <a:off x="4464" y="2832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A</a:t>
              </a:r>
            </a:p>
          </p:txBody>
        </p:sp>
        <p:sp>
          <p:nvSpPr>
            <p:cNvPr id="28742" name="Oval 70"/>
            <p:cNvSpPr>
              <a:spLocks noChangeArrowheads="1"/>
            </p:cNvSpPr>
            <p:nvPr/>
          </p:nvSpPr>
          <p:spPr bwMode="auto">
            <a:xfrm>
              <a:off x="4032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B</a:t>
              </a:r>
            </a:p>
          </p:txBody>
        </p:sp>
        <p:sp>
          <p:nvSpPr>
            <p:cNvPr id="28743" name="Oval 71"/>
            <p:cNvSpPr>
              <a:spLocks noChangeArrowheads="1"/>
            </p:cNvSpPr>
            <p:nvPr/>
          </p:nvSpPr>
          <p:spPr bwMode="auto">
            <a:xfrm>
              <a:off x="4800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C</a:t>
              </a:r>
            </a:p>
          </p:txBody>
        </p:sp>
        <p:sp>
          <p:nvSpPr>
            <p:cNvPr id="28744" name="Oval 72"/>
            <p:cNvSpPr>
              <a:spLocks noChangeArrowheads="1"/>
            </p:cNvSpPr>
            <p:nvPr/>
          </p:nvSpPr>
          <p:spPr bwMode="auto">
            <a:xfrm>
              <a:off x="3840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D</a:t>
              </a:r>
            </a:p>
          </p:txBody>
        </p:sp>
        <p:sp>
          <p:nvSpPr>
            <p:cNvPr id="28745" name="Oval 73"/>
            <p:cNvSpPr>
              <a:spLocks noChangeArrowheads="1"/>
            </p:cNvSpPr>
            <p:nvPr/>
          </p:nvSpPr>
          <p:spPr bwMode="auto">
            <a:xfrm>
              <a:off x="4224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E</a:t>
              </a:r>
            </a:p>
          </p:txBody>
        </p:sp>
        <p:sp>
          <p:nvSpPr>
            <p:cNvPr id="28746" name="Oval 74"/>
            <p:cNvSpPr>
              <a:spLocks noChangeArrowheads="1"/>
            </p:cNvSpPr>
            <p:nvPr/>
          </p:nvSpPr>
          <p:spPr bwMode="auto">
            <a:xfrm>
              <a:off x="4608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F</a:t>
              </a:r>
            </a:p>
          </p:txBody>
        </p:sp>
        <p:sp>
          <p:nvSpPr>
            <p:cNvPr id="28747" name="Oval 75"/>
            <p:cNvSpPr>
              <a:spLocks noChangeArrowheads="1"/>
            </p:cNvSpPr>
            <p:nvPr/>
          </p:nvSpPr>
          <p:spPr bwMode="auto">
            <a:xfrm>
              <a:off x="4992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G</a:t>
              </a:r>
            </a:p>
          </p:txBody>
        </p:sp>
        <p:cxnSp>
          <p:nvCxnSpPr>
            <p:cNvPr id="28748" name="AutoShape 76"/>
            <p:cNvCxnSpPr>
              <a:cxnSpLocks noChangeShapeType="1"/>
              <a:stCxn id="28741" idx="3"/>
              <a:endCxn id="28742" idx="7"/>
            </p:cNvCxnSpPr>
            <p:nvPr/>
          </p:nvCxnSpPr>
          <p:spPr bwMode="auto">
            <a:xfrm flipH="1">
              <a:off x="4196" y="3003"/>
              <a:ext cx="296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49" name="AutoShape 77"/>
            <p:cNvCxnSpPr>
              <a:cxnSpLocks noChangeShapeType="1"/>
              <a:stCxn id="28741" idx="5"/>
              <a:endCxn id="28743" idx="1"/>
            </p:cNvCxnSpPr>
            <p:nvPr/>
          </p:nvCxnSpPr>
          <p:spPr bwMode="auto">
            <a:xfrm>
              <a:off x="4628" y="3003"/>
              <a:ext cx="200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50" name="AutoShape 78"/>
            <p:cNvCxnSpPr>
              <a:cxnSpLocks noChangeShapeType="1"/>
              <a:stCxn id="28742" idx="3"/>
              <a:endCxn id="28744" idx="0"/>
            </p:cNvCxnSpPr>
            <p:nvPr/>
          </p:nvCxnSpPr>
          <p:spPr bwMode="auto">
            <a:xfrm flipH="1">
              <a:off x="3936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51" name="AutoShape 79"/>
            <p:cNvCxnSpPr>
              <a:cxnSpLocks noChangeShapeType="1"/>
              <a:stCxn id="28742" idx="5"/>
              <a:endCxn id="28745" idx="0"/>
            </p:cNvCxnSpPr>
            <p:nvPr/>
          </p:nvCxnSpPr>
          <p:spPr bwMode="auto">
            <a:xfrm>
              <a:off x="4196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52" name="AutoShape 80"/>
            <p:cNvCxnSpPr>
              <a:cxnSpLocks noChangeShapeType="1"/>
              <a:stCxn id="28743" idx="3"/>
              <a:endCxn id="28746" idx="0"/>
            </p:cNvCxnSpPr>
            <p:nvPr/>
          </p:nvCxnSpPr>
          <p:spPr bwMode="auto">
            <a:xfrm flipH="1">
              <a:off x="4704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53" name="AutoShape 81"/>
            <p:cNvCxnSpPr>
              <a:cxnSpLocks noChangeShapeType="1"/>
              <a:stCxn id="28743" idx="5"/>
              <a:endCxn id="28747" idx="0"/>
            </p:cNvCxnSpPr>
            <p:nvPr/>
          </p:nvCxnSpPr>
          <p:spPr bwMode="auto">
            <a:xfrm>
              <a:off x="4964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54" name="AutoShape 82"/>
            <p:cNvSpPr>
              <a:spLocks noChangeArrowheads="1"/>
            </p:cNvSpPr>
            <p:nvPr/>
          </p:nvSpPr>
          <p:spPr bwMode="auto">
            <a:xfrm flipH="1">
              <a:off x="4707" y="2900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55" name="AutoShape 83"/>
            <p:cNvCxnSpPr>
              <a:cxnSpLocks noChangeShapeType="1"/>
              <a:stCxn id="28754" idx="6"/>
            </p:cNvCxnSpPr>
            <p:nvPr/>
          </p:nvCxnSpPr>
          <p:spPr bwMode="auto">
            <a:xfrm flipH="1">
              <a:off x="4656" y="2923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56" name="AutoShape 84"/>
            <p:cNvSpPr>
              <a:spLocks noChangeArrowheads="1"/>
            </p:cNvSpPr>
            <p:nvPr/>
          </p:nvSpPr>
          <p:spPr bwMode="auto">
            <a:xfrm flipH="1">
              <a:off x="4275" y="323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57" name="AutoShape 85"/>
            <p:cNvCxnSpPr>
              <a:cxnSpLocks noChangeShapeType="1"/>
              <a:stCxn id="28756" idx="6"/>
            </p:cNvCxnSpPr>
            <p:nvPr/>
          </p:nvCxnSpPr>
          <p:spPr bwMode="auto">
            <a:xfrm flipH="1">
              <a:off x="4224" y="3254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58" name="AutoShape 86"/>
            <p:cNvSpPr>
              <a:spLocks noChangeArrowheads="1"/>
            </p:cNvSpPr>
            <p:nvPr/>
          </p:nvSpPr>
          <p:spPr bwMode="auto">
            <a:xfrm flipH="1">
              <a:off x="5045" y="3249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59" name="AutoShape 87"/>
            <p:cNvCxnSpPr>
              <a:cxnSpLocks noChangeShapeType="1"/>
              <a:stCxn id="28758" idx="6"/>
            </p:cNvCxnSpPr>
            <p:nvPr/>
          </p:nvCxnSpPr>
          <p:spPr bwMode="auto">
            <a:xfrm flipH="1">
              <a:off x="4994" y="3272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60" name="AutoShape 88"/>
            <p:cNvSpPr>
              <a:spLocks noChangeArrowheads="1"/>
            </p:cNvSpPr>
            <p:nvPr/>
          </p:nvSpPr>
          <p:spPr bwMode="auto">
            <a:xfrm flipH="1">
              <a:off x="4084" y="3572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61" name="AutoShape 89"/>
            <p:cNvCxnSpPr>
              <a:cxnSpLocks noChangeShapeType="1"/>
              <a:stCxn id="28760" idx="6"/>
            </p:cNvCxnSpPr>
            <p:nvPr/>
          </p:nvCxnSpPr>
          <p:spPr bwMode="auto">
            <a:xfrm flipH="1">
              <a:off x="4033" y="3595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62" name="AutoShape 90"/>
            <p:cNvSpPr>
              <a:spLocks noChangeArrowheads="1"/>
            </p:cNvSpPr>
            <p:nvPr/>
          </p:nvSpPr>
          <p:spPr bwMode="auto">
            <a:xfrm flipH="1">
              <a:off x="4464" y="357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63" name="AutoShape 91"/>
            <p:cNvCxnSpPr>
              <a:cxnSpLocks noChangeShapeType="1"/>
              <a:stCxn id="28762" idx="6"/>
            </p:cNvCxnSpPr>
            <p:nvPr/>
          </p:nvCxnSpPr>
          <p:spPr bwMode="auto">
            <a:xfrm flipH="1">
              <a:off x="4413" y="3594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64" name="AutoShape 92"/>
            <p:cNvSpPr>
              <a:spLocks noChangeArrowheads="1"/>
            </p:cNvSpPr>
            <p:nvPr/>
          </p:nvSpPr>
          <p:spPr bwMode="auto">
            <a:xfrm flipH="1">
              <a:off x="4851" y="3566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65" name="AutoShape 93"/>
            <p:cNvCxnSpPr>
              <a:cxnSpLocks noChangeShapeType="1"/>
              <a:stCxn id="28764" idx="6"/>
            </p:cNvCxnSpPr>
            <p:nvPr/>
          </p:nvCxnSpPr>
          <p:spPr bwMode="auto">
            <a:xfrm flipH="1">
              <a:off x="4800" y="3589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66" name="AutoShape 94"/>
            <p:cNvSpPr>
              <a:spLocks noChangeArrowheads="1"/>
            </p:cNvSpPr>
            <p:nvPr/>
          </p:nvSpPr>
          <p:spPr bwMode="auto">
            <a:xfrm flipH="1">
              <a:off x="5236" y="3576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67" name="AutoShape 95"/>
            <p:cNvCxnSpPr>
              <a:cxnSpLocks noChangeShapeType="1"/>
              <a:stCxn id="28766" idx="6"/>
            </p:cNvCxnSpPr>
            <p:nvPr/>
          </p:nvCxnSpPr>
          <p:spPr bwMode="auto">
            <a:xfrm flipH="1">
              <a:off x="5185" y="3599"/>
              <a:ext cx="44" cy="1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8794" name="Group 122"/>
          <p:cNvGrpSpPr>
            <a:grpSpLocks/>
          </p:cNvGrpSpPr>
          <p:nvPr/>
        </p:nvGrpSpPr>
        <p:grpSpPr bwMode="auto">
          <a:xfrm>
            <a:off x="5181600" y="4500564"/>
            <a:ext cx="2133600" cy="1557337"/>
            <a:chOff x="2304" y="2832"/>
            <a:chExt cx="1344" cy="981"/>
          </a:xfrm>
        </p:grpSpPr>
        <p:sp>
          <p:nvSpPr>
            <p:cNvPr id="28728" name="Oval 56"/>
            <p:cNvSpPr>
              <a:spLocks noChangeArrowheads="1"/>
            </p:cNvSpPr>
            <p:nvPr/>
          </p:nvSpPr>
          <p:spPr bwMode="auto">
            <a:xfrm>
              <a:off x="2928" y="2832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A</a:t>
              </a:r>
            </a:p>
          </p:txBody>
        </p:sp>
        <p:sp>
          <p:nvSpPr>
            <p:cNvPr id="28729" name="Oval 57"/>
            <p:cNvSpPr>
              <a:spLocks noChangeArrowheads="1"/>
            </p:cNvSpPr>
            <p:nvPr/>
          </p:nvSpPr>
          <p:spPr bwMode="auto">
            <a:xfrm>
              <a:off x="2496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B</a:t>
              </a:r>
            </a:p>
          </p:txBody>
        </p:sp>
        <p:sp>
          <p:nvSpPr>
            <p:cNvPr id="28730" name="Oval 58"/>
            <p:cNvSpPr>
              <a:spLocks noChangeArrowheads="1"/>
            </p:cNvSpPr>
            <p:nvPr/>
          </p:nvSpPr>
          <p:spPr bwMode="auto">
            <a:xfrm>
              <a:off x="3264" y="3168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C</a:t>
              </a:r>
            </a:p>
          </p:txBody>
        </p:sp>
        <p:sp>
          <p:nvSpPr>
            <p:cNvPr id="28731" name="Oval 59"/>
            <p:cNvSpPr>
              <a:spLocks noChangeArrowheads="1"/>
            </p:cNvSpPr>
            <p:nvPr/>
          </p:nvSpPr>
          <p:spPr bwMode="auto">
            <a:xfrm>
              <a:off x="2304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D</a:t>
              </a:r>
            </a:p>
          </p:txBody>
        </p:sp>
        <p:sp>
          <p:nvSpPr>
            <p:cNvPr id="28732" name="Oval 60"/>
            <p:cNvSpPr>
              <a:spLocks noChangeArrowheads="1"/>
            </p:cNvSpPr>
            <p:nvPr/>
          </p:nvSpPr>
          <p:spPr bwMode="auto">
            <a:xfrm>
              <a:off x="2688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E</a:t>
              </a:r>
            </a:p>
          </p:txBody>
        </p:sp>
        <p:sp>
          <p:nvSpPr>
            <p:cNvPr id="28733" name="Oval 61"/>
            <p:cNvSpPr>
              <a:spLocks noChangeArrowheads="1"/>
            </p:cNvSpPr>
            <p:nvPr/>
          </p:nvSpPr>
          <p:spPr bwMode="auto">
            <a:xfrm>
              <a:off x="3072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F</a:t>
              </a:r>
            </a:p>
          </p:txBody>
        </p:sp>
        <p:sp>
          <p:nvSpPr>
            <p:cNvPr id="28734" name="Oval 62"/>
            <p:cNvSpPr>
              <a:spLocks noChangeArrowheads="1"/>
            </p:cNvSpPr>
            <p:nvPr/>
          </p:nvSpPr>
          <p:spPr bwMode="auto">
            <a:xfrm>
              <a:off x="3456" y="3504"/>
              <a:ext cx="192" cy="1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latin typeface="Trebuchet MS" panose="020B0603020202020204" pitchFamily="34" charset="0"/>
                </a:rPr>
                <a:t>G</a:t>
              </a:r>
            </a:p>
          </p:txBody>
        </p:sp>
        <p:cxnSp>
          <p:nvCxnSpPr>
            <p:cNvPr id="28735" name="AutoShape 63"/>
            <p:cNvCxnSpPr>
              <a:cxnSpLocks noChangeShapeType="1"/>
              <a:stCxn id="28728" idx="3"/>
              <a:endCxn id="28729" idx="7"/>
            </p:cNvCxnSpPr>
            <p:nvPr/>
          </p:nvCxnSpPr>
          <p:spPr bwMode="auto">
            <a:xfrm flipH="1">
              <a:off x="2660" y="3003"/>
              <a:ext cx="296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36" name="AutoShape 64"/>
            <p:cNvCxnSpPr>
              <a:cxnSpLocks noChangeShapeType="1"/>
              <a:stCxn id="28728" idx="5"/>
              <a:endCxn id="28730" idx="1"/>
            </p:cNvCxnSpPr>
            <p:nvPr/>
          </p:nvCxnSpPr>
          <p:spPr bwMode="auto">
            <a:xfrm>
              <a:off x="3092" y="3003"/>
              <a:ext cx="200" cy="186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37" name="AutoShape 65"/>
            <p:cNvCxnSpPr>
              <a:cxnSpLocks noChangeShapeType="1"/>
              <a:stCxn id="28729" idx="3"/>
              <a:endCxn id="28731" idx="0"/>
            </p:cNvCxnSpPr>
            <p:nvPr/>
          </p:nvCxnSpPr>
          <p:spPr bwMode="auto">
            <a:xfrm flipH="1">
              <a:off x="2400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38" name="AutoShape 66"/>
            <p:cNvCxnSpPr>
              <a:cxnSpLocks noChangeShapeType="1"/>
              <a:stCxn id="28729" idx="5"/>
              <a:endCxn id="28732" idx="0"/>
            </p:cNvCxnSpPr>
            <p:nvPr/>
          </p:nvCxnSpPr>
          <p:spPr bwMode="auto">
            <a:xfrm>
              <a:off x="2660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39" name="AutoShape 67"/>
            <p:cNvCxnSpPr>
              <a:cxnSpLocks noChangeShapeType="1"/>
              <a:stCxn id="28730" idx="3"/>
              <a:endCxn id="28733" idx="0"/>
            </p:cNvCxnSpPr>
            <p:nvPr/>
          </p:nvCxnSpPr>
          <p:spPr bwMode="auto">
            <a:xfrm flipH="1">
              <a:off x="3168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740" name="AutoShape 68"/>
            <p:cNvCxnSpPr>
              <a:cxnSpLocks noChangeShapeType="1"/>
              <a:stCxn id="28730" idx="5"/>
              <a:endCxn id="28734" idx="0"/>
            </p:cNvCxnSpPr>
            <p:nvPr/>
          </p:nvCxnSpPr>
          <p:spPr bwMode="auto">
            <a:xfrm>
              <a:off x="3428" y="3339"/>
              <a:ext cx="124" cy="158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68" name="AutoShape 96"/>
            <p:cNvSpPr>
              <a:spLocks noChangeArrowheads="1"/>
            </p:cNvSpPr>
            <p:nvPr/>
          </p:nvSpPr>
          <p:spPr bwMode="auto">
            <a:xfrm rot="5400000" flipH="1">
              <a:off x="3000" y="3096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70" name="AutoShape 98"/>
            <p:cNvCxnSpPr>
              <a:cxnSpLocks noChangeShapeType="1"/>
              <a:stCxn id="28768" idx="6"/>
              <a:endCxn id="28728" idx="4"/>
            </p:cNvCxnSpPr>
            <p:nvPr/>
          </p:nvCxnSpPr>
          <p:spPr bwMode="auto">
            <a:xfrm flipV="1">
              <a:off x="3024" y="3031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71" name="AutoShape 99"/>
            <p:cNvSpPr>
              <a:spLocks noChangeArrowheads="1"/>
            </p:cNvSpPr>
            <p:nvPr/>
          </p:nvSpPr>
          <p:spPr bwMode="auto">
            <a:xfrm rot="5400000" flipH="1">
              <a:off x="2560" y="3424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72" name="AutoShape 100"/>
            <p:cNvCxnSpPr>
              <a:cxnSpLocks noChangeShapeType="1"/>
              <a:stCxn id="28771" idx="6"/>
            </p:cNvCxnSpPr>
            <p:nvPr/>
          </p:nvCxnSpPr>
          <p:spPr bwMode="auto">
            <a:xfrm flipV="1">
              <a:off x="2584" y="3359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73" name="AutoShape 101"/>
            <p:cNvSpPr>
              <a:spLocks noChangeArrowheads="1"/>
            </p:cNvSpPr>
            <p:nvPr/>
          </p:nvSpPr>
          <p:spPr bwMode="auto">
            <a:xfrm rot="5400000" flipH="1">
              <a:off x="3344" y="342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74" name="AutoShape 102"/>
            <p:cNvCxnSpPr>
              <a:cxnSpLocks noChangeShapeType="1"/>
              <a:stCxn id="28773" idx="6"/>
            </p:cNvCxnSpPr>
            <p:nvPr/>
          </p:nvCxnSpPr>
          <p:spPr bwMode="auto">
            <a:xfrm flipV="1">
              <a:off x="3368" y="3356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75" name="AutoShape 103"/>
            <p:cNvSpPr>
              <a:spLocks noChangeArrowheads="1"/>
            </p:cNvSpPr>
            <p:nvPr/>
          </p:nvSpPr>
          <p:spPr bwMode="auto">
            <a:xfrm rot="5400000" flipH="1">
              <a:off x="2380" y="3764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76" name="AutoShape 104"/>
            <p:cNvCxnSpPr>
              <a:cxnSpLocks noChangeShapeType="1"/>
              <a:stCxn id="28775" idx="6"/>
            </p:cNvCxnSpPr>
            <p:nvPr/>
          </p:nvCxnSpPr>
          <p:spPr bwMode="auto">
            <a:xfrm flipV="1">
              <a:off x="2404" y="3699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77" name="AutoShape 105"/>
            <p:cNvSpPr>
              <a:spLocks noChangeArrowheads="1"/>
            </p:cNvSpPr>
            <p:nvPr/>
          </p:nvSpPr>
          <p:spPr bwMode="auto">
            <a:xfrm rot="5400000" flipH="1">
              <a:off x="2760" y="376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78" name="AutoShape 106"/>
            <p:cNvCxnSpPr>
              <a:cxnSpLocks noChangeShapeType="1"/>
              <a:stCxn id="28777" idx="6"/>
            </p:cNvCxnSpPr>
            <p:nvPr/>
          </p:nvCxnSpPr>
          <p:spPr bwMode="auto">
            <a:xfrm flipV="1">
              <a:off x="2784" y="3696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79" name="AutoShape 107"/>
            <p:cNvSpPr>
              <a:spLocks noChangeArrowheads="1"/>
            </p:cNvSpPr>
            <p:nvPr/>
          </p:nvSpPr>
          <p:spPr bwMode="auto">
            <a:xfrm rot="5400000" flipH="1">
              <a:off x="3140" y="3761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80" name="AutoShape 108"/>
            <p:cNvCxnSpPr>
              <a:cxnSpLocks noChangeShapeType="1"/>
              <a:stCxn id="28779" idx="6"/>
            </p:cNvCxnSpPr>
            <p:nvPr/>
          </p:nvCxnSpPr>
          <p:spPr bwMode="auto">
            <a:xfrm flipV="1">
              <a:off x="3164" y="3696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781" name="AutoShape 109"/>
            <p:cNvSpPr>
              <a:spLocks noChangeArrowheads="1"/>
            </p:cNvSpPr>
            <p:nvPr/>
          </p:nvSpPr>
          <p:spPr bwMode="auto">
            <a:xfrm rot="5400000" flipH="1">
              <a:off x="3536" y="3765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82" name="AutoShape 110"/>
            <p:cNvCxnSpPr>
              <a:cxnSpLocks noChangeShapeType="1"/>
              <a:stCxn id="28781" idx="6"/>
            </p:cNvCxnSpPr>
            <p:nvPr/>
          </p:nvCxnSpPr>
          <p:spPr bwMode="auto">
            <a:xfrm flipV="1">
              <a:off x="3560" y="3700"/>
              <a:ext cx="0" cy="58"/>
            </a:xfrm>
            <a:prstGeom prst="straightConnector1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8798" name="Group 126"/>
          <p:cNvGrpSpPr>
            <a:grpSpLocks/>
          </p:cNvGrpSpPr>
          <p:nvPr/>
        </p:nvGrpSpPr>
        <p:grpSpPr bwMode="auto">
          <a:xfrm>
            <a:off x="2438400" y="4391025"/>
            <a:ext cx="2438400" cy="2101850"/>
            <a:chOff x="576" y="2766"/>
            <a:chExt cx="1536" cy="1324"/>
          </a:xfrm>
        </p:grpSpPr>
        <p:sp>
          <p:nvSpPr>
            <p:cNvPr id="28783" name="Freeform 111"/>
            <p:cNvSpPr>
              <a:spLocks/>
            </p:cNvSpPr>
            <p:nvPr/>
          </p:nvSpPr>
          <p:spPr bwMode="auto">
            <a:xfrm>
              <a:off x="597" y="2766"/>
              <a:ext cx="1391" cy="1055"/>
            </a:xfrm>
            <a:custGeom>
              <a:avLst/>
              <a:gdLst>
                <a:gd name="T0" fmla="*/ 683 w 1391"/>
                <a:gd name="T1" fmla="*/ 0 h 1055"/>
                <a:gd name="T2" fmla="*/ 678 w 1391"/>
                <a:gd name="T3" fmla="*/ 70 h 1055"/>
                <a:gd name="T4" fmla="*/ 661 w 1391"/>
                <a:gd name="T5" fmla="*/ 167 h 1055"/>
                <a:gd name="T6" fmla="*/ 555 w 1391"/>
                <a:gd name="T7" fmla="*/ 242 h 1055"/>
                <a:gd name="T8" fmla="*/ 485 w 1391"/>
                <a:gd name="T9" fmla="*/ 277 h 1055"/>
                <a:gd name="T10" fmla="*/ 458 w 1391"/>
                <a:gd name="T11" fmla="*/ 285 h 1055"/>
                <a:gd name="T12" fmla="*/ 406 w 1391"/>
                <a:gd name="T13" fmla="*/ 316 h 1055"/>
                <a:gd name="T14" fmla="*/ 326 w 1391"/>
                <a:gd name="T15" fmla="*/ 391 h 1055"/>
                <a:gd name="T16" fmla="*/ 291 w 1391"/>
                <a:gd name="T17" fmla="*/ 417 h 1055"/>
                <a:gd name="T18" fmla="*/ 238 w 1391"/>
                <a:gd name="T19" fmla="*/ 457 h 1055"/>
                <a:gd name="T20" fmla="*/ 216 w 1391"/>
                <a:gd name="T21" fmla="*/ 510 h 1055"/>
                <a:gd name="T22" fmla="*/ 177 w 1391"/>
                <a:gd name="T23" fmla="*/ 576 h 1055"/>
                <a:gd name="T24" fmla="*/ 85 w 1391"/>
                <a:gd name="T25" fmla="*/ 734 h 1055"/>
                <a:gd name="T26" fmla="*/ 32 w 1391"/>
                <a:gd name="T27" fmla="*/ 822 h 1055"/>
                <a:gd name="T28" fmla="*/ 1 w 1391"/>
                <a:gd name="T29" fmla="*/ 914 h 1055"/>
                <a:gd name="T30" fmla="*/ 5 w 1391"/>
                <a:gd name="T31" fmla="*/ 998 h 1055"/>
                <a:gd name="T32" fmla="*/ 120 w 1391"/>
                <a:gd name="T33" fmla="*/ 1055 h 1055"/>
                <a:gd name="T34" fmla="*/ 247 w 1391"/>
                <a:gd name="T35" fmla="*/ 1033 h 1055"/>
                <a:gd name="T36" fmla="*/ 300 w 1391"/>
                <a:gd name="T37" fmla="*/ 1002 h 1055"/>
                <a:gd name="T38" fmla="*/ 331 w 1391"/>
                <a:gd name="T39" fmla="*/ 963 h 1055"/>
                <a:gd name="T40" fmla="*/ 401 w 1391"/>
                <a:gd name="T41" fmla="*/ 857 h 1055"/>
                <a:gd name="T42" fmla="*/ 432 w 1391"/>
                <a:gd name="T43" fmla="*/ 861 h 1055"/>
                <a:gd name="T44" fmla="*/ 449 w 1391"/>
                <a:gd name="T45" fmla="*/ 888 h 1055"/>
                <a:gd name="T46" fmla="*/ 476 w 1391"/>
                <a:gd name="T47" fmla="*/ 971 h 1055"/>
                <a:gd name="T48" fmla="*/ 489 w 1391"/>
                <a:gd name="T49" fmla="*/ 998 h 1055"/>
                <a:gd name="T50" fmla="*/ 529 w 1391"/>
                <a:gd name="T51" fmla="*/ 1011 h 1055"/>
                <a:gd name="T52" fmla="*/ 691 w 1391"/>
                <a:gd name="T53" fmla="*/ 989 h 1055"/>
                <a:gd name="T54" fmla="*/ 735 w 1391"/>
                <a:gd name="T55" fmla="*/ 923 h 1055"/>
                <a:gd name="T56" fmla="*/ 735 w 1391"/>
                <a:gd name="T57" fmla="*/ 800 h 1055"/>
                <a:gd name="T58" fmla="*/ 713 w 1391"/>
                <a:gd name="T59" fmla="*/ 760 h 1055"/>
                <a:gd name="T60" fmla="*/ 704 w 1391"/>
                <a:gd name="T61" fmla="*/ 747 h 1055"/>
                <a:gd name="T62" fmla="*/ 669 w 1391"/>
                <a:gd name="T63" fmla="*/ 668 h 1055"/>
                <a:gd name="T64" fmla="*/ 661 w 1391"/>
                <a:gd name="T65" fmla="*/ 633 h 1055"/>
                <a:gd name="T66" fmla="*/ 665 w 1391"/>
                <a:gd name="T67" fmla="*/ 541 h 1055"/>
                <a:gd name="T68" fmla="*/ 810 w 1391"/>
                <a:gd name="T69" fmla="*/ 448 h 1055"/>
                <a:gd name="T70" fmla="*/ 986 w 1391"/>
                <a:gd name="T71" fmla="*/ 483 h 1055"/>
                <a:gd name="T72" fmla="*/ 986 w 1391"/>
                <a:gd name="T73" fmla="*/ 562 h 1055"/>
                <a:gd name="T74" fmla="*/ 968 w 1391"/>
                <a:gd name="T75" fmla="*/ 589 h 1055"/>
                <a:gd name="T76" fmla="*/ 920 w 1391"/>
                <a:gd name="T77" fmla="*/ 655 h 1055"/>
                <a:gd name="T78" fmla="*/ 854 w 1391"/>
                <a:gd name="T79" fmla="*/ 725 h 1055"/>
                <a:gd name="T80" fmla="*/ 823 w 1391"/>
                <a:gd name="T81" fmla="*/ 760 h 1055"/>
                <a:gd name="T82" fmla="*/ 801 w 1391"/>
                <a:gd name="T83" fmla="*/ 800 h 1055"/>
                <a:gd name="T84" fmla="*/ 788 w 1391"/>
                <a:gd name="T85" fmla="*/ 839 h 1055"/>
                <a:gd name="T86" fmla="*/ 792 w 1391"/>
                <a:gd name="T87" fmla="*/ 897 h 1055"/>
                <a:gd name="T88" fmla="*/ 938 w 1391"/>
                <a:gd name="T89" fmla="*/ 1029 h 1055"/>
                <a:gd name="T90" fmla="*/ 1043 w 1391"/>
                <a:gd name="T91" fmla="*/ 1011 h 1055"/>
                <a:gd name="T92" fmla="*/ 1091 w 1391"/>
                <a:gd name="T93" fmla="*/ 963 h 1055"/>
                <a:gd name="T94" fmla="*/ 1105 w 1391"/>
                <a:gd name="T95" fmla="*/ 949 h 1055"/>
                <a:gd name="T96" fmla="*/ 1109 w 1391"/>
                <a:gd name="T97" fmla="*/ 787 h 1055"/>
                <a:gd name="T98" fmla="*/ 1135 w 1391"/>
                <a:gd name="T99" fmla="*/ 690 h 1055"/>
                <a:gd name="T100" fmla="*/ 1166 w 1391"/>
                <a:gd name="T101" fmla="*/ 694 h 1055"/>
                <a:gd name="T102" fmla="*/ 1184 w 1391"/>
                <a:gd name="T103" fmla="*/ 752 h 1055"/>
                <a:gd name="T104" fmla="*/ 1206 w 1391"/>
                <a:gd name="T105" fmla="*/ 839 h 1055"/>
                <a:gd name="T106" fmla="*/ 1228 w 1391"/>
                <a:gd name="T107" fmla="*/ 936 h 1055"/>
                <a:gd name="T108" fmla="*/ 1259 w 1391"/>
                <a:gd name="T109" fmla="*/ 989 h 1055"/>
                <a:gd name="T110" fmla="*/ 1324 w 1391"/>
                <a:gd name="T111" fmla="*/ 1033 h 1055"/>
                <a:gd name="T112" fmla="*/ 1382 w 1391"/>
                <a:gd name="T113" fmla="*/ 1051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91" h="1055">
                  <a:moveTo>
                    <a:pt x="683" y="0"/>
                  </a:moveTo>
                  <a:cubicBezTo>
                    <a:pt x="690" y="24"/>
                    <a:pt x="684" y="47"/>
                    <a:pt x="678" y="70"/>
                  </a:cubicBezTo>
                  <a:cubicBezTo>
                    <a:pt x="677" y="83"/>
                    <a:pt x="671" y="154"/>
                    <a:pt x="661" y="167"/>
                  </a:cubicBezTo>
                  <a:cubicBezTo>
                    <a:pt x="639" y="194"/>
                    <a:pt x="585" y="224"/>
                    <a:pt x="555" y="242"/>
                  </a:cubicBezTo>
                  <a:cubicBezTo>
                    <a:pt x="534" y="255"/>
                    <a:pt x="508" y="268"/>
                    <a:pt x="485" y="277"/>
                  </a:cubicBezTo>
                  <a:cubicBezTo>
                    <a:pt x="476" y="280"/>
                    <a:pt x="458" y="285"/>
                    <a:pt x="458" y="285"/>
                  </a:cubicBezTo>
                  <a:cubicBezTo>
                    <a:pt x="440" y="298"/>
                    <a:pt x="426" y="310"/>
                    <a:pt x="406" y="316"/>
                  </a:cubicBezTo>
                  <a:cubicBezTo>
                    <a:pt x="379" y="341"/>
                    <a:pt x="358" y="371"/>
                    <a:pt x="326" y="391"/>
                  </a:cubicBezTo>
                  <a:cubicBezTo>
                    <a:pt x="316" y="407"/>
                    <a:pt x="307" y="407"/>
                    <a:pt x="291" y="417"/>
                  </a:cubicBezTo>
                  <a:cubicBezTo>
                    <a:pt x="272" y="430"/>
                    <a:pt x="257" y="445"/>
                    <a:pt x="238" y="457"/>
                  </a:cubicBezTo>
                  <a:cubicBezTo>
                    <a:pt x="232" y="477"/>
                    <a:pt x="228" y="493"/>
                    <a:pt x="216" y="510"/>
                  </a:cubicBezTo>
                  <a:cubicBezTo>
                    <a:pt x="209" y="533"/>
                    <a:pt x="190" y="555"/>
                    <a:pt x="177" y="576"/>
                  </a:cubicBezTo>
                  <a:cubicBezTo>
                    <a:pt x="144" y="628"/>
                    <a:pt x="130" y="689"/>
                    <a:pt x="85" y="734"/>
                  </a:cubicBezTo>
                  <a:cubicBezTo>
                    <a:pt x="73" y="766"/>
                    <a:pt x="48" y="792"/>
                    <a:pt x="32" y="822"/>
                  </a:cubicBezTo>
                  <a:cubicBezTo>
                    <a:pt x="18" y="848"/>
                    <a:pt x="10" y="885"/>
                    <a:pt x="1" y="914"/>
                  </a:cubicBezTo>
                  <a:cubicBezTo>
                    <a:pt x="2" y="942"/>
                    <a:pt x="0" y="971"/>
                    <a:pt x="5" y="998"/>
                  </a:cubicBezTo>
                  <a:cubicBezTo>
                    <a:pt x="13" y="1038"/>
                    <a:pt x="89" y="1045"/>
                    <a:pt x="120" y="1055"/>
                  </a:cubicBezTo>
                  <a:cubicBezTo>
                    <a:pt x="168" y="1052"/>
                    <a:pt x="203" y="1047"/>
                    <a:pt x="247" y="1033"/>
                  </a:cubicBezTo>
                  <a:cubicBezTo>
                    <a:pt x="265" y="1021"/>
                    <a:pt x="280" y="1010"/>
                    <a:pt x="300" y="1002"/>
                  </a:cubicBezTo>
                  <a:cubicBezTo>
                    <a:pt x="312" y="990"/>
                    <a:pt x="331" y="963"/>
                    <a:pt x="331" y="963"/>
                  </a:cubicBezTo>
                  <a:cubicBezTo>
                    <a:pt x="342" y="924"/>
                    <a:pt x="360" y="870"/>
                    <a:pt x="401" y="857"/>
                  </a:cubicBezTo>
                  <a:cubicBezTo>
                    <a:pt x="411" y="858"/>
                    <a:pt x="422" y="857"/>
                    <a:pt x="432" y="861"/>
                  </a:cubicBezTo>
                  <a:cubicBezTo>
                    <a:pt x="445" y="866"/>
                    <a:pt x="445" y="877"/>
                    <a:pt x="449" y="888"/>
                  </a:cubicBezTo>
                  <a:cubicBezTo>
                    <a:pt x="458" y="915"/>
                    <a:pt x="467" y="943"/>
                    <a:pt x="476" y="971"/>
                  </a:cubicBezTo>
                  <a:cubicBezTo>
                    <a:pt x="479" y="981"/>
                    <a:pt x="479" y="991"/>
                    <a:pt x="489" y="998"/>
                  </a:cubicBezTo>
                  <a:cubicBezTo>
                    <a:pt x="497" y="1005"/>
                    <a:pt x="519" y="1008"/>
                    <a:pt x="529" y="1011"/>
                  </a:cubicBezTo>
                  <a:cubicBezTo>
                    <a:pt x="590" y="1008"/>
                    <a:pt x="635" y="1006"/>
                    <a:pt x="691" y="989"/>
                  </a:cubicBezTo>
                  <a:cubicBezTo>
                    <a:pt x="706" y="967"/>
                    <a:pt x="720" y="945"/>
                    <a:pt x="735" y="923"/>
                  </a:cubicBezTo>
                  <a:cubicBezTo>
                    <a:pt x="749" y="873"/>
                    <a:pt x="743" y="902"/>
                    <a:pt x="735" y="800"/>
                  </a:cubicBezTo>
                  <a:cubicBezTo>
                    <a:pt x="734" y="786"/>
                    <a:pt x="719" y="769"/>
                    <a:pt x="713" y="760"/>
                  </a:cubicBezTo>
                  <a:cubicBezTo>
                    <a:pt x="710" y="756"/>
                    <a:pt x="704" y="747"/>
                    <a:pt x="704" y="747"/>
                  </a:cubicBezTo>
                  <a:cubicBezTo>
                    <a:pt x="695" y="719"/>
                    <a:pt x="686" y="692"/>
                    <a:pt x="669" y="668"/>
                  </a:cubicBezTo>
                  <a:cubicBezTo>
                    <a:pt x="667" y="656"/>
                    <a:pt x="661" y="645"/>
                    <a:pt x="661" y="633"/>
                  </a:cubicBezTo>
                  <a:cubicBezTo>
                    <a:pt x="661" y="602"/>
                    <a:pt x="663" y="572"/>
                    <a:pt x="665" y="541"/>
                  </a:cubicBezTo>
                  <a:cubicBezTo>
                    <a:pt x="670" y="481"/>
                    <a:pt x="767" y="465"/>
                    <a:pt x="810" y="448"/>
                  </a:cubicBezTo>
                  <a:cubicBezTo>
                    <a:pt x="880" y="452"/>
                    <a:pt x="929" y="448"/>
                    <a:pt x="986" y="483"/>
                  </a:cubicBezTo>
                  <a:cubicBezTo>
                    <a:pt x="1005" y="512"/>
                    <a:pt x="996" y="530"/>
                    <a:pt x="986" y="562"/>
                  </a:cubicBezTo>
                  <a:cubicBezTo>
                    <a:pt x="983" y="572"/>
                    <a:pt x="968" y="589"/>
                    <a:pt x="968" y="589"/>
                  </a:cubicBezTo>
                  <a:cubicBezTo>
                    <a:pt x="960" y="614"/>
                    <a:pt x="935" y="633"/>
                    <a:pt x="920" y="655"/>
                  </a:cubicBezTo>
                  <a:cubicBezTo>
                    <a:pt x="911" y="684"/>
                    <a:pt x="878" y="708"/>
                    <a:pt x="854" y="725"/>
                  </a:cubicBezTo>
                  <a:cubicBezTo>
                    <a:pt x="833" y="756"/>
                    <a:pt x="845" y="746"/>
                    <a:pt x="823" y="760"/>
                  </a:cubicBezTo>
                  <a:cubicBezTo>
                    <a:pt x="819" y="775"/>
                    <a:pt x="801" y="800"/>
                    <a:pt x="801" y="800"/>
                  </a:cubicBezTo>
                  <a:cubicBezTo>
                    <a:pt x="797" y="813"/>
                    <a:pt x="792" y="826"/>
                    <a:pt x="788" y="839"/>
                  </a:cubicBezTo>
                  <a:cubicBezTo>
                    <a:pt x="789" y="858"/>
                    <a:pt x="790" y="878"/>
                    <a:pt x="792" y="897"/>
                  </a:cubicBezTo>
                  <a:cubicBezTo>
                    <a:pt x="802" y="994"/>
                    <a:pt x="856" y="1006"/>
                    <a:pt x="938" y="1029"/>
                  </a:cubicBezTo>
                  <a:cubicBezTo>
                    <a:pt x="978" y="1025"/>
                    <a:pt x="1007" y="1022"/>
                    <a:pt x="1043" y="1011"/>
                  </a:cubicBezTo>
                  <a:cubicBezTo>
                    <a:pt x="1061" y="998"/>
                    <a:pt x="1075" y="979"/>
                    <a:pt x="1091" y="963"/>
                  </a:cubicBezTo>
                  <a:cubicBezTo>
                    <a:pt x="1096" y="958"/>
                    <a:pt x="1105" y="949"/>
                    <a:pt x="1105" y="949"/>
                  </a:cubicBezTo>
                  <a:cubicBezTo>
                    <a:pt x="1126" y="880"/>
                    <a:pt x="1113" y="932"/>
                    <a:pt x="1109" y="787"/>
                  </a:cubicBezTo>
                  <a:cubicBezTo>
                    <a:pt x="1112" y="731"/>
                    <a:pt x="1098" y="716"/>
                    <a:pt x="1135" y="690"/>
                  </a:cubicBezTo>
                  <a:cubicBezTo>
                    <a:pt x="1145" y="691"/>
                    <a:pt x="1156" y="690"/>
                    <a:pt x="1166" y="694"/>
                  </a:cubicBezTo>
                  <a:cubicBezTo>
                    <a:pt x="1181" y="701"/>
                    <a:pt x="1180" y="738"/>
                    <a:pt x="1184" y="752"/>
                  </a:cubicBezTo>
                  <a:cubicBezTo>
                    <a:pt x="1191" y="781"/>
                    <a:pt x="1201" y="809"/>
                    <a:pt x="1206" y="839"/>
                  </a:cubicBezTo>
                  <a:cubicBezTo>
                    <a:pt x="1211" y="870"/>
                    <a:pt x="1213" y="908"/>
                    <a:pt x="1228" y="936"/>
                  </a:cubicBezTo>
                  <a:cubicBezTo>
                    <a:pt x="1236" y="950"/>
                    <a:pt x="1247" y="978"/>
                    <a:pt x="1259" y="989"/>
                  </a:cubicBezTo>
                  <a:cubicBezTo>
                    <a:pt x="1277" y="1005"/>
                    <a:pt x="1304" y="1019"/>
                    <a:pt x="1324" y="1033"/>
                  </a:cubicBezTo>
                  <a:cubicBezTo>
                    <a:pt x="1337" y="1042"/>
                    <a:pt x="1391" y="1039"/>
                    <a:pt x="1382" y="1051"/>
                  </a:cubicBezTo>
                </a:path>
              </a:pathLst>
            </a:custGeom>
            <a:noFill/>
            <a:ln w="9525" cap="flat" cmpd="sng">
              <a:solidFill>
                <a:schemeClr val="folHlink"/>
              </a:solidFill>
              <a:prstDash val="solid"/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6" name="Text Box 114"/>
            <p:cNvSpPr txBox="1">
              <a:spLocks noChangeArrowheads="1"/>
            </p:cNvSpPr>
            <p:nvPr/>
          </p:nvSpPr>
          <p:spPr bwMode="auto">
            <a:xfrm>
              <a:off x="576" y="3840"/>
              <a:ext cx="15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>
                  <a:latin typeface="Trebuchet MS" panose="020B0603020202020204" pitchFamily="34" charset="0"/>
                </a:rPr>
                <a:t>A B D E C F G</a:t>
              </a:r>
            </a:p>
          </p:txBody>
        </p:sp>
      </p:grpSp>
      <p:grpSp>
        <p:nvGrpSpPr>
          <p:cNvPr id="28799" name="Group 127"/>
          <p:cNvGrpSpPr>
            <a:grpSpLocks/>
          </p:cNvGrpSpPr>
          <p:nvPr/>
        </p:nvGrpSpPr>
        <p:grpSpPr bwMode="auto">
          <a:xfrm>
            <a:off x="4992688" y="4508501"/>
            <a:ext cx="2551112" cy="1984375"/>
            <a:chOff x="2185" y="2840"/>
            <a:chExt cx="1607" cy="1250"/>
          </a:xfrm>
        </p:grpSpPr>
        <p:sp>
          <p:nvSpPr>
            <p:cNvPr id="28784" name="Freeform 112"/>
            <p:cNvSpPr>
              <a:spLocks/>
            </p:cNvSpPr>
            <p:nvPr/>
          </p:nvSpPr>
          <p:spPr bwMode="auto">
            <a:xfrm>
              <a:off x="2185" y="2840"/>
              <a:ext cx="1517" cy="1007"/>
            </a:xfrm>
            <a:custGeom>
              <a:avLst/>
              <a:gdLst>
                <a:gd name="T0" fmla="*/ 625 w 1517"/>
                <a:gd name="T1" fmla="*/ 0 h 1007"/>
                <a:gd name="T2" fmla="*/ 589 w 1517"/>
                <a:gd name="T3" fmla="*/ 58 h 1007"/>
                <a:gd name="T4" fmla="*/ 576 w 1517"/>
                <a:gd name="T5" fmla="*/ 66 h 1007"/>
                <a:gd name="T6" fmla="*/ 537 w 1517"/>
                <a:gd name="T7" fmla="*/ 106 h 1007"/>
                <a:gd name="T8" fmla="*/ 462 w 1517"/>
                <a:gd name="T9" fmla="*/ 172 h 1007"/>
                <a:gd name="T10" fmla="*/ 374 w 1517"/>
                <a:gd name="T11" fmla="*/ 229 h 1007"/>
                <a:gd name="T12" fmla="*/ 167 w 1517"/>
                <a:gd name="T13" fmla="*/ 414 h 1007"/>
                <a:gd name="T14" fmla="*/ 141 w 1517"/>
                <a:gd name="T15" fmla="*/ 462 h 1007"/>
                <a:gd name="T16" fmla="*/ 84 w 1517"/>
                <a:gd name="T17" fmla="*/ 546 h 1007"/>
                <a:gd name="T18" fmla="*/ 71 w 1517"/>
                <a:gd name="T19" fmla="*/ 581 h 1007"/>
                <a:gd name="T20" fmla="*/ 57 w 1517"/>
                <a:gd name="T21" fmla="*/ 616 h 1007"/>
                <a:gd name="T22" fmla="*/ 5 w 1517"/>
                <a:gd name="T23" fmla="*/ 840 h 1007"/>
                <a:gd name="T24" fmla="*/ 13 w 1517"/>
                <a:gd name="T25" fmla="*/ 902 h 1007"/>
                <a:gd name="T26" fmla="*/ 57 w 1517"/>
                <a:gd name="T27" fmla="*/ 919 h 1007"/>
                <a:gd name="T28" fmla="*/ 172 w 1517"/>
                <a:gd name="T29" fmla="*/ 946 h 1007"/>
                <a:gd name="T30" fmla="*/ 304 w 1517"/>
                <a:gd name="T31" fmla="*/ 928 h 1007"/>
                <a:gd name="T32" fmla="*/ 378 w 1517"/>
                <a:gd name="T33" fmla="*/ 823 h 1007"/>
                <a:gd name="T34" fmla="*/ 356 w 1517"/>
                <a:gd name="T35" fmla="*/ 678 h 1007"/>
                <a:gd name="T36" fmla="*/ 343 w 1517"/>
                <a:gd name="T37" fmla="*/ 634 h 1007"/>
                <a:gd name="T38" fmla="*/ 392 w 1517"/>
                <a:gd name="T39" fmla="*/ 603 h 1007"/>
                <a:gd name="T40" fmla="*/ 422 w 1517"/>
                <a:gd name="T41" fmla="*/ 638 h 1007"/>
                <a:gd name="T42" fmla="*/ 418 w 1517"/>
                <a:gd name="T43" fmla="*/ 748 h 1007"/>
                <a:gd name="T44" fmla="*/ 422 w 1517"/>
                <a:gd name="T45" fmla="*/ 823 h 1007"/>
                <a:gd name="T46" fmla="*/ 559 w 1517"/>
                <a:gd name="T47" fmla="*/ 915 h 1007"/>
                <a:gd name="T48" fmla="*/ 607 w 1517"/>
                <a:gd name="T49" fmla="*/ 928 h 1007"/>
                <a:gd name="T50" fmla="*/ 691 w 1517"/>
                <a:gd name="T51" fmla="*/ 919 h 1007"/>
                <a:gd name="T52" fmla="*/ 726 w 1517"/>
                <a:gd name="T53" fmla="*/ 875 h 1007"/>
                <a:gd name="T54" fmla="*/ 735 w 1517"/>
                <a:gd name="T55" fmla="*/ 862 h 1007"/>
                <a:gd name="T56" fmla="*/ 774 w 1517"/>
                <a:gd name="T57" fmla="*/ 735 h 1007"/>
                <a:gd name="T58" fmla="*/ 664 w 1517"/>
                <a:gd name="T59" fmla="*/ 445 h 1007"/>
                <a:gd name="T60" fmla="*/ 743 w 1517"/>
                <a:gd name="T61" fmla="*/ 295 h 1007"/>
                <a:gd name="T62" fmla="*/ 853 w 1517"/>
                <a:gd name="T63" fmla="*/ 299 h 1007"/>
                <a:gd name="T64" fmla="*/ 880 w 1517"/>
                <a:gd name="T65" fmla="*/ 339 h 1007"/>
                <a:gd name="T66" fmla="*/ 902 w 1517"/>
                <a:gd name="T67" fmla="*/ 396 h 1007"/>
                <a:gd name="T68" fmla="*/ 866 w 1517"/>
                <a:gd name="T69" fmla="*/ 541 h 1007"/>
                <a:gd name="T70" fmla="*/ 805 w 1517"/>
                <a:gd name="T71" fmla="*/ 730 h 1007"/>
                <a:gd name="T72" fmla="*/ 836 w 1517"/>
                <a:gd name="T73" fmla="*/ 893 h 1007"/>
                <a:gd name="T74" fmla="*/ 915 w 1517"/>
                <a:gd name="T75" fmla="*/ 928 h 1007"/>
                <a:gd name="T76" fmla="*/ 963 w 1517"/>
                <a:gd name="T77" fmla="*/ 941 h 1007"/>
                <a:gd name="T78" fmla="*/ 1078 w 1517"/>
                <a:gd name="T79" fmla="*/ 928 h 1007"/>
                <a:gd name="T80" fmla="*/ 1152 w 1517"/>
                <a:gd name="T81" fmla="*/ 836 h 1007"/>
                <a:gd name="T82" fmla="*/ 1117 w 1517"/>
                <a:gd name="T83" fmla="*/ 673 h 1007"/>
                <a:gd name="T84" fmla="*/ 1170 w 1517"/>
                <a:gd name="T85" fmla="*/ 616 h 1007"/>
                <a:gd name="T86" fmla="*/ 1196 w 1517"/>
                <a:gd name="T87" fmla="*/ 620 h 1007"/>
                <a:gd name="T88" fmla="*/ 1201 w 1517"/>
                <a:gd name="T89" fmla="*/ 634 h 1007"/>
                <a:gd name="T90" fmla="*/ 1218 w 1517"/>
                <a:gd name="T91" fmla="*/ 695 h 1007"/>
                <a:gd name="T92" fmla="*/ 1262 w 1517"/>
                <a:gd name="T93" fmla="*/ 893 h 1007"/>
                <a:gd name="T94" fmla="*/ 1328 w 1517"/>
                <a:gd name="T95" fmla="*/ 928 h 1007"/>
                <a:gd name="T96" fmla="*/ 1372 w 1517"/>
                <a:gd name="T97" fmla="*/ 946 h 1007"/>
                <a:gd name="T98" fmla="*/ 1385 w 1517"/>
                <a:gd name="T99" fmla="*/ 950 h 1007"/>
                <a:gd name="T100" fmla="*/ 1456 w 1517"/>
                <a:gd name="T101" fmla="*/ 985 h 1007"/>
                <a:gd name="T102" fmla="*/ 1517 w 1517"/>
                <a:gd name="T103" fmla="*/ 1007 h 10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17" h="1007">
                  <a:moveTo>
                    <a:pt x="625" y="0"/>
                  </a:moveTo>
                  <a:cubicBezTo>
                    <a:pt x="612" y="20"/>
                    <a:pt x="606" y="41"/>
                    <a:pt x="589" y="58"/>
                  </a:cubicBezTo>
                  <a:cubicBezTo>
                    <a:pt x="585" y="62"/>
                    <a:pt x="580" y="63"/>
                    <a:pt x="576" y="66"/>
                  </a:cubicBezTo>
                  <a:cubicBezTo>
                    <a:pt x="562" y="79"/>
                    <a:pt x="549" y="92"/>
                    <a:pt x="537" y="106"/>
                  </a:cubicBezTo>
                  <a:cubicBezTo>
                    <a:pt x="515" y="133"/>
                    <a:pt x="497" y="161"/>
                    <a:pt x="462" y="172"/>
                  </a:cubicBezTo>
                  <a:cubicBezTo>
                    <a:pt x="438" y="196"/>
                    <a:pt x="400" y="205"/>
                    <a:pt x="374" y="229"/>
                  </a:cubicBezTo>
                  <a:cubicBezTo>
                    <a:pt x="305" y="291"/>
                    <a:pt x="227" y="343"/>
                    <a:pt x="167" y="414"/>
                  </a:cubicBezTo>
                  <a:cubicBezTo>
                    <a:pt x="155" y="428"/>
                    <a:pt x="151" y="446"/>
                    <a:pt x="141" y="462"/>
                  </a:cubicBezTo>
                  <a:cubicBezTo>
                    <a:pt x="124" y="490"/>
                    <a:pt x="102" y="517"/>
                    <a:pt x="84" y="546"/>
                  </a:cubicBezTo>
                  <a:cubicBezTo>
                    <a:pt x="77" y="557"/>
                    <a:pt x="76" y="569"/>
                    <a:pt x="71" y="581"/>
                  </a:cubicBezTo>
                  <a:cubicBezTo>
                    <a:pt x="66" y="593"/>
                    <a:pt x="57" y="616"/>
                    <a:pt x="57" y="616"/>
                  </a:cubicBezTo>
                  <a:cubicBezTo>
                    <a:pt x="45" y="692"/>
                    <a:pt x="17" y="764"/>
                    <a:pt x="5" y="840"/>
                  </a:cubicBezTo>
                  <a:cubicBezTo>
                    <a:pt x="7" y="861"/>
                    <a:pt x="0" y="886"/>
                    <a:pt x="13" y="902"/>
                  </a:cubicBezTo>
                  <a:cubicBezTo>
                    <a:pt x="23" y="914"/>
                    <a:pt x="43" y="915"/>
                    <a:pt x="57" y="919"/>
                  </a:cubicBezTo>
                  <a:cubicBezTo>
                    <a:pt x="97" y="931"/>
                    <a:pt x="130" y="941"/>
                    <a:pt x="172" y="946"/>
                  </a:cubicBezTo>
                  <a:cubicBezTo>
                    <a:pt x="220" y="943"/>
                    <a:pt x="259" y="941"/>
                    <a:pt x="304" y="928"/>
                  </a:cubicBezTo>
                  <a:cubicBezTo>
                    <a:pt x="347" y="898"/>
                    <a:pt x="369" y="874"/>
                    <a:pt x="378" y="823"/>
                  </a:cubicBezTo>
                  <a:cubicBezTo>
                    <a:pt x="376" y="777"/>
                    <a:pt x="384" y="719"/>
                    <a:pt x="356" y="678"/>
                  </a:cubicBezTo>
                  <a:cubicBezTo>
                    <a:pt x="352" y="663"/>
                    <a:pt x="349" y="648"/>
                    <a:pt x="343" y="634"/>
                  </a:cubicBezTo>
                  <a:cubicBezTo>
                    <a:pt x="351" y="611"/>
                    <a:pt x="369" y="608"/>
                    <a:pt x="392" y="603"/>
                  </a:cubicBezTo>
                  <a:cubicBezTo>
                    <a:pt x="413" y="609"/>
                    <a:pt x="417" y="617"/>
                    <a:pt x="422" y="638"/>
                  </a:cubicBezTo>
                  <a:cubicBezTo>
                    <a:pt x="421" y="675"/>
                    <a:pt x="418" y="711"/>
                    <a:pt x="418" y="748"/>
                  </a:cubicBezTo>
                  <a:cubicBezTo>
                    <a:pt x="418" y="773"/>
                    <a:pt x="420" y="798"/>
                    <a:pt x="422" y="823"/>
                  </a:cubicBezTo>
                  <a:cubicBezTo>
                    <a:pt x="430" y="908"/>
                    <a:pt x="485" y="910"/>
                    <a:pt x="559" y="915"/>
                  </a:cubicBezTo>
                  <a:cubicBezTo>
                    <a:pt x="575" y="919"/>
                    <a:pt x="591" y="923"/>
                    <a:pt x="607" y="928"/>
                  </a:cubicBezTo>
                  <a:cubicBezTo>
                    <a:pt x="635" y="926"/>
                    <a:pt x="668" y="935"/>
                    <a:pt x="691" y="919"/>
                  </a:cubicBezTo>
                  <a:cubicBezTo>
                    <a:pt x="703" y="911"/>
                    <a:pt x="721" y="882"/>
                    <a:pt x="726" y="875"/>
                  </a:cubicBezTo>
                  <a:cubicBezTo>
                    <a:pt x="729" y="871"/>
                    <a:pt x="735" y="862"/>
                    <a:pt x="735" y="862"/>
                  </a:cubicBezTo>
                  <a:cubicBezTo>
                    <a:pt x="748" y="819"/>
                    <a:pt x="764" y="779"/>
                    <a:pt x="774" y="735"/>
                  </a:cubicBezTo>
                  <a:cubicBezTo>
                    <a:pt x="764" y="628"/>
                    <a:pt x="684" y="550"/>
                    <a:pt x="664" y="445"/>
                  </a:cubicBezTo>
                  <a:cubicBezTo>
                    <a:pt x="669" y="374"/>
                    <a:pt x="661" y="310"/>
                    <a:pt x="743" y="295"/>
                  </a:cubicBezTo>
                  <a:cubicBezTo>
                    <a:pt x="780" y="296"/>
                    <a:pt x="817" y="290"/>
                    <a:pt x="853" y="299"/>
                  </a:cubicBezTo>
                  <a:cubicBezTo>
                    <a:pt x="869" y="303"/>
                    <a:pt x="880" y="339"/>
                    <a:pt x="880" y="339"/>
                  </a:cubicBezTo>
                  <a:cubicBezTo>
                    <a:pt x="886" y="358"/>
                    <a:pt x="895" y="377"/>
                    <a:pt x="902" y="396"/>
                  </a:cubicBezTo>
                  <a:cubicBezTo>
                    <a:pt x="898" y="440"/>
                    <a:pt x="893" y="502"/>
                    <a:pt x="866" y="541"/>
                  </a:cubicBezTo>
                  <a:cubicBezTo>
                    <a:pt x="847" y="604"/>
                    <a:pt x="820" y="666"/>
                    <a:pt x="805" y="730"/>
                  </a:cubicBezTo>
                  <a:cubicBezTo>
                    <a:pt x="805" y="736"/>
                    <a:pt x="793" y="880"/>
                    <a:pt x="836" y="893"/>
                  </a:cubicBezTo>
                  <a:cubicBezTo>
                    <a:pt x="859" y="909"/>
                    <a:pt x="889" y="919"/>
                    <a:pt x="915" y="928"/>
                  </a:cubicBezTo>
                  <a:cubicBezTo>
                    <a:pt x="931" y="933"/>
                    <a:pt x="963" y="941"/>
                    <a:pt x="963" y="941"/>
                  </a:cubicBezTo>
                  <a:cubicBezTo>
                    <a:pt x="1024" y="938"/>
                    <a:pt x="1035" y="943"/>
                    <a:pt x="1078" y="928"/>
                  </a:cubicBezTo>
                  <a:cubicBezTo>
                    <a:pt x="1115" y="901"/>
                    <a:pt x="1141" y="882"/>
                    <a:pt x="1152" y="836"/>
                  </a:cubicBezTo>
                  <a:cubicBezTo>
                    <a:pt x="1148" y="777"/>
                    <a:pt x="1138" y="728"/>
                    <a:pt x="1117" y="673"/>
                  </a:cubicBezTo>
                  <a:cubicBezTo>
                    <a:pt x="1124" y="641"/>
                    <a:pt x="1138" y="626"/>
                    <a:pt x="1170" y="616"/>
                  </a:cubicBezTo>
                  <a:cubicBezTo>
                    <a:pt x="1179" y="617"/>
                    <a:pt x="1188" y="616"/>
                    <a:pt x="1196" y="620"/>
                  </a:cubicBezTo>
                  <a:cubicBezTo>
                    <a:pt x="1200" y="622"/>
                    <a:pt x="1200" y="629"/>
                    <a:pt x="1201" y="634"/>
                  </a:cubicBezTo>
                  <a:cubicBezTo>
                    <a:pt x="1207" y="656"/>
                    <a:pt x="1212" y="674"/>
                    <a:pt x="1218" y="695"/>
                  </a:cubicBezTo>
                  <a:cubicBezTo>
                    <a:pt x="1215" y="748"/>
                    <a:pt x="1188" y="870"/>
                    <a:pt x="1262" y="893"/>
                  </a:cubicBezTo>
                  <a:cubicBezTo>
                    <a:pt x="1280" y="906"/>
                    <a:pt x="1307" y="921"/>
                    <a:pt x="1328" y="928"/>
                  </a:cubicBezTo>
                  <a:cubicBezTo>
                    <a:pt x="1350" y="943"/>
                    <a:pt x="1335" y="935"/>
                    <a:pt x="1372" y="946"/>
                  </a:cubicBezTo>
                  <a:cubicBezTo>
                    <a:pt x="1376" y="947"/>
                    <a:pt x="1385" y="950"/>
                    <a:pt x="1385" y="950"/>
                  </a:cubicBezTo>
                  <a:cubicBezTo>
                    <a:pt x="1406" y="964"/>
                    <a:pt x="1432" y="976"/>
                    <a:pt x="1456" y="985"/>
                  </a:cubicBezTo>
                  <a:cubicBezTo>
                    <a:pt x="1471" y="990"/>
                    <a:pt x="1505" y="995"/>
                    <a:pt x="1517" y="1007"/>
                  </a:cubicBezTo>
                </a:path>
              </a:pathLst>
            </a:custGeom>
            <a:noFill/>
            <a:ln w="9525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7" name="Text Box 115"/>
            <p:cNvSpPr txBox="1">
              <a:spLocks noChangeArrowheads="1"/>
            </p:cNvSpPr>
            <p:nvPr/>
          </p:nvSpPr>
          <p:spPr bwMode="auto">
            <a:xfrm>
              <a:off x="2256" y="3840"/>
              <a:ext cx="15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>
                  <a:latin typeface="Trebuchet MS" panose="020B0603020202020204" pitchFamily="34" charset="0"/>
                </a:rPr>
                <a:t>D B E A F C G</a:t>
              </a:r>
            </a:p>
          </p:txBody>
        </p:sp>
      </p:grpSp>
      <p:grpSp>
        <p:nvGrpSpPr>
          <p:cNvPr id="28800" name="Group 128"/>
          <p:cNvGrpSpPr>
            <a:grpSpLocks/>
          </p:cNvGrpSpPr>
          <p:nvPr/>
        </p:nvGrpSpPr>
        <p:grpSpPr bwMode="auto">
          <a:xfrm>
            <a:off x="7467600" y="4430713"/>
            <a:ext cx="2514600" cy="2062162"/>
            <a:chOff x="3744" y="2791"/>
            <a:chExt cx="1584" cy="1299"/>
          </a:xfrm>
        </p:grpSpPr>
        <p:sp>
          <p:nvSpPr>
            <p:cNvPr id="28785" name="Freeform 113"/>
            <p:cNvSpPr>
              <a:spLocks/>
            </p:cNvSpPr>
            <p:nvPr/>
          </p:nvSpPr>
          <p:spPr bwMode="auto">
            <a:xfrm>
              <a:off x="3744" y="2791"/>
              <a:ext cx="1559" cy="1098"/>
            </a:xfrm>
            <a:custGeom>
              <a:avLst/>
              <a:gdLst>
                <a:gd name="T0" fmla="*/ 569 w 1559"/>
                <a:gd name="T1" fmla="*/ 120 h 1098"/>
                <a:gd name="T2" fmla="*/ 341 w 1559"/>
                <a:gd name="T3" fmla="*/ 278 h 1098"/>
                <a:gd name="T4" fmla="*/ 139 w 1559"/>
                <a:gd name="T5" fmla="*/ 454 h 1098"/>
                <a:gd name="T6" fmla="*/ 59 w 1559"/>
                <a:gd name="T7" fmla="*/ 564 h 1098"/>
                <a:gd name="T8" fmla="*/ 15 w 1559"/>
                <a:gd name="T9" fmla="*/ 836 h 1098"/>
                <a:gd name="T10" fmla="*/ 191 w 1559"/>
                <a:gd name="T11" fmla="*/ 1012 h 1098"/>
                <a:gd name="T12" fmla="*/ 345 w 1559"/>
                <a:gd name="T13" fmla="*/ 933 h 1098"/>
                <a:gd name="T14" fmla="*/ 358 w 1559"/>
                <a:gd name="T15" fmla="*/ 810 h 1098"/>
                <a:gd name="T16" fmla="*/ 328 w 1559"/>
                <a:gd name="T17" fmla="*/ 696 h 1098"/>
                <a:gd name="T18" fmla="*/ 424 w 1559"/>
                <a:gd name="T19" fmla="*/ 674 h 1098"/>
                <a:gd name="T20" fmla="*/ 508 w 1559"/>
                <a:gd name="T21" fmla="*/ 1043 h 1098"/>
                <a:gd name="T22" fmla="*/ 706 w 1559"/>
                <a:gd name="T23" fmla="*/ 1039 h 1098"/>
                <a:gd name="T24" fmla="*/ 745 w 1559"/>
                <a:gd name="T25" fmla="*/ 819 h 1098"/>
                <a:gd name="T26" fmla="*/ 710 w 1559"/>
                <a:gd name="T27" fmla="*/ 766 h 1098"/>
                <a:gd name="T28" fmla="*/ 605 w 1559"/>
                <a:gd name="T29" fmla="*/ 595 h 1098"/>
                <a:gd name="T30" fmla="*/ 565 w 1559"/>
                <a:gd name="T31" fmla="*/ 498 h 1098"/>
                <a:gd name="T32" fmla="*/ 591 w 1559"/>
                <a:gd name="T33" fmla="*/ 419 h 1098"/>
                <a:gd name="T34" fmla="*/ 873 w 1559"/>
                <a:gd name="T35" fmla="*/ 379 h 1098"/>
                <a:gd name="T36" fmla="*/ 868 w 1559"/>
                <a:gd name="T37" fmla="*/ 612 h 1098"/>
                <a:gd name="T38" fmla="*/ 833 w 1559"/>
                <a:gd name="T39" fmla="*/ 709 h 1098"/>
                <a:gd name="T40" fmla="*/ 816 w 1559"/>
                <a:gd name="T41" fmla="*/ 920 h 1098"/>
                <a:gd name="T42" fmla="*/ 978 w 1559"/>
                <a:gd name="T43" fmla="*/ 1083 h 1098"/>
                <a:gd name="T44" fmla="*/ 1167 w 1559"/>
                <a:gd name="T45" fmla="*/ 973 h 1098"/>
                <a:gd name="T46" fmla="*/ 1106 w 1559"/>
                <a:gd name="T47" fmla="*/ 775 h 1098"/>
                <a:gd name="T48" fmla="*/ 1141 w 1559"/>
                <a:gd name="T49" fmla="*/ 661 h 1098"/>
                <a:gd name="T50" fmla="*/ 1181 w 1559"/>
                <a:gd name="T51" fmla="*/ 691 h 1098"/>
                <a:gd name="T52" fmla="*/ 1229 w 1559"/>
                <a:gd name="T53" fmla="*/ 964 h 1098"/>
                <a:gd name="T54" fmla="*/ 1321 w 1559"/>
                <a:gd name="T55" fmla="*/ 1043 h 1098"/>
                <a:gd name="T56" fmla="*/ 1524 w 1559"/>
                <a:gd name="T57" fmla="*/ 1004 h 1098"/>
                <a:gd name="T58" fmla="*/ 1537 w 1559"/>
                <a:gd name="T59" fmla="*/ 819 h 1098"/>
                <a:gd name="T60" fmla="*/ 1484 w 1559"/>
                <a:gd name="T61" fmla="*/ 749 h 1098"/>
                <a:gd name="T62" fmla="*/ 1330 w 1559"/>
                <a:gd name="T63" fmla="*/ 494 h 1098"/>
                <a:gd name="T64" fmla="*/ 1216 w 1559"/>
                <a:gd name="T65" fmla="*/ 353 h 1098"/>
                <a:gd name="T66" fmla="*/ 1027 w 1559"/>
                <a:gd name="T67" fmla="*/ 203 h 1098"/>
                <a:gd name="T68" fmla="*/ 974 w 1559"/>
                <a:gd name="T69" fmla="*/ 137 h 1098"/>
                <a:gd name="T70" fmla="*/ 1009 w 1559"/>
                <a:gd name="T71" fmla="*/ 1 h 1098"/>
                <a:gd name="T72" fmla="*/ 1141 w 1559"/>
                <a:gd name="T73" fmla="*/ 32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559" h="1098">
                  <a:moveTo>
                    <a:pt x="644" y="45"/>
                  </a:moveTo>
                  <a:cubicBezTo>
                    <a:pt x="634" y="76"/>
                    <a:pt x="596" y="102"/>
                    <a:pt x="569" y="120"/>
                  </a:cubicBezTo>
                  <a:cubicBezTo>
                    <a:pt x="552" y="148"/>
                    <a:pt x="513" y="163"/>
                    <a:pt x="486" y="181"/>
                  </a:cubicBezTo>
                  <a:cubicBezTo>
                    <a:pt x="438" y="214"/>
                    <a:pt x="389" y="245"/>
                    <a:pt x="341" y="278"/>
                  </a:cubicBezTo>
                  <a:cubicBezTo>
                    <a:pt x="293" y="311"/>
                    <a:pt x="254" y="357"/>
                    <a:pt x="209" y="392"/>
                  </a:cubicBezTo>
                  <a:cubicBezTo>
                    <a:pt x="186" y="410"/>
                    <a:pt x="157" y="431"/>
                    <a:pt x="139" y="454"/>
                  </a:cubicBezTo>
                  <a:cubicBezTo>
                    <a:pt x="119" y="480"/>
                    <a:pt x="100" y="514"/>
                    <a:pt x="77" y="537"/>
                  </a:cubicBezTo>
                  <a:cubicBezTo>
                    <a:pt x="68" y="569"/>
                    <a:pt x="81" y="532"/>
                    <a:pt x="59" y="564"/>
                  </a:cubicBezTo>
                  <a:cubicBezTo>
                    <a:pt x="44" y="585"/>
                    <a:pt x="35" y="612"/>
                    <a:pt x="20" y="634"/>
                  </a:cubicBezTo>
                  <a:cubicBezTo>
                    <a:pt x="0" y="707"/>
                    <a:pt x="10" y="726"/>
                    <a:pt x="15" y="836"/>
                  </a:cubicBezTo>
                  <a:cubicBezTo>
                    <a:pt x="18" y="899"/>
                    <a:pt x="58" y="937"/>
                    <a:pt x="108" y="968"/>
                  </a:cubicBezTo>
                  <a:cubicBezTo>
                    <a:pt x="148" y="993"/>
                    <a:pt x="137" y="1005"/>
                    <a:pt x="191" y="1012"/>
                  </a:cubicBezTo>
                  <a:cubicBezTo>
                    <a:pt x="242" y="1009"/>
                    <a:pt x="255" y="1013"/>
                    <a:pt x="292" y="999"/>
                  </a:cubicBezTo>
                  <a:cubicBezTo>
                    <a:pt x="316" y="976"/>
                    <a:pt x="327" y="959"/>
                    <a:pt x="345" y="933"/>
                  </a:cubicBezTo>
                  <a:cubicBezTo>
                    <a:pt x="351" y="914"/>
                    <a:pt x="356" y="895"/>
                    <a:pt x="363" y="876"/>
                  </a:cubicBezTo>
                  <a:cubicBezTo>
                    <a:pt x="361" y="854"/>
                    <a:pt x="361" y="832"/>
                    <a:pt x="358" y="810"/>
                  </a:cubicBezTo>
                  <a:cubicBezTo>
                    <a:pt x="354" y="781"/>
                    <a:pt x="333" y="758"/>
                    <a:pt x="323" y="731"/>
                  </a:cubicBezTo>
                  <a:cubicBezTo>
                    <a:pt x="325" y="719"/>
                    <a:pt x="322" y="706"/>
                    <a:pt x="328" y="696"/>
                  </a:cubicBezTo>
                  <a:cubicBezTo>
                    <a:pt x="339" y="678"/>
                    <a:pt x="371" y="673"/>
                    <a:pt x="389" y="669"/>
                  </a:cubicBezTo>
                  <a:cubicBezTo>
                    <a:pt x="401" y="671"/>
                    <a:pt x="413" y="670"/>
                    <a:pt x="424" y="674"/>
                  </a:cubicBezTo>
                  <a:cubicBezTo>
                    <a:pt x="443" y="682"/>
                    <a:pt x="444" y="740"/>
                    <a:pt x="446" y="753"/>
                  </a:cubicBezTo>
                  <a:cubicBezTo>
                    <a:pt x="447" y="797"/>
                    <a:pt x="424" y="998"/>
                    <a:pt x="508" y="1043"/>
                  </a:cubicBezTo>
                  <a:cubicBezTo>
                    <a:pt x="528" y="1054"/>
                    <a:pt x="552" y="1054"/>
                    <a:pt x="574" y="1056"/>
                  </a:cubicBezTo>
                  <a:cubicBezTo>
                    <a:pt x="635" y="1053"/>
                    <a:pt x="657" y="1054"/>
                    <a:pt x="706" y="1039"/>
                  </a:cubicBezTo>
                  <a:cubicBezTo>
                    <a:pt x="738" y="1006"/>
                    <a:pt x="756" y="975"/>
                    <a:pt x="772" y="933"/>
                  </a:cubicBezTo>
                  <a:cubicBezTo>
                    <a:pt x="765" y="899"/>
                    <a:pt x="761" y="849"/>
                    <a:pt x="745" y="819"/>
                  </a:cubicBezTo>
                  <a:cubicBezTo>
                    <a:pt x="734" y="799"/>
                    <a:pt x="738" y="812"/>
                    <a:pt x="723" y="793"/>
                  </a:cubicBezTo>
                  <a:cubicBezTo>
                    <a:pt x="684" y="743"/>
                    <a:pt x="741" y="811"/>
                    <a:pt x="710" y="766"/>
                  </a:cubicBezTo>
                  <a:cubicBezTo>
                    <a:pt x="701" y="753"/>
                    <a:pt x="686" y="738"/>
                    <a:pt x="675" y="727"/>
                  </a:cubicBezTo>
                  <a:cubicBezTo>
                    <a:pt x="662" y="680"/>
                    <a:pt x="626" y="639"/>
                    <a:pt x="605" y="595"/>
                  </a:cubicBezTo>
                  <a:cubicBezTo>
                    <a:pt x="597" y="579"/>
                    <a:pt x="597" y="566"/>
                    <a:pt x="587" y="551"/>
                  </a:cubicBezTo>
                  <a:cubicBezTo>
                    <a:pt x="582" y="532"/>
                    <a:pt x="576" y="514"/>
                    <a:pt x="565" y="498"/>
                  </a:cubicBezTo>
                  <a:cubicBezTo>
                    <a:pt x="562" y="489"/>
                    <a:pt x="556" y="481"/>
                    <a:pt x="556" y="472"/>
                  </a:cubicBezTo>
                  <a:cubicBezTo>
                    <a:pt x="556" y="449"/>
                    <a:pt x="576" y="432"/>
                    <a:pt x="591" y="419"/>
                  </a:cubicBezTo>
                  <a:cubicBezTo>
                    <a:pt x="643" y="376"/>
                    <a:pt x="696" y="362"/>
                    <a:pt x="763" y="353"/>
                  </a:cubicBezTo>
                  <a:cubicBezTo>
                    <a:pt x="812" y="356"/>
                    <a:pt x="835" y="353"/>
                    <a:pt x="873" y="379"/>
                  </a:cubicBezTo>
                  <a:cubicBezTo>
                    <a:pt x="886" y="397"/>
                    <a:pt x="895" y="418"/>
                    <a:pt x="908" y="436"/>
                  </a:cubicBezTo>
                  <a:cubicBezTo>
                    <a:pt x="924" y="492"/>
                    <a:pt x="901" y="564"/>
                    <a:pt x="868" y="612"/>
                  </a:cubicBezTo>
                  <a:cubicBezTo>
                    <a:pt x="862" y="633"/>
                    <a:pt x="853" y="645"/>
                    <a:pt x="846" y="665"/>
                  </a:cubicBezTo>
                  <a:cubicBezTo>
                    <a:pt x="841" y="680"/>
                    <a:pt x="839" y="695"/>
                    <a:pt x="833" y="709"/>
                  </a:cubicBezTo>
                  <a:cubicBezTo>
                    <a:pt x="827" y="742"/>
                    <a:pt x="817" y="773"/>
                    <a:pt x="811" y="806"/>
                  </a:cubicBezTo>
                  <a:cubicBezTo>
                    <a:pt x="813" y="844"/>
                    <a:pt x="813" y="882"/>
                    <a:pt x="816" y="920"/>
                  </a:cubicBezTo>
                  <a:cubicBezTo>
                    <a:pt x="820" y="977"/>
                    <a:pt x="870" y="1042"/>
                    <a:pt x="921" y="1065"/>
                  </a:cubicBezTo>
                  <a:cubicBezTo>
                    <a:pt x="939" y="1073"/>
                    <a:pt x="960" y="1076"/>
                    <a:pt x="978" y="1083"/>
                  </a:cubicBezTo>
                  <a:cubicBezTo>
                    <a:pt x="1101" y="1078"/>
                    <a:pt x="1091" y="1098"/>
                    <a:pt x="1150" y="1034"/>
                  </a:cubicBezTo>
                  <a:cubicBezTo>
                    <a:pt x="1156" y="1013"/>
                    <a:pt x="1163" y="995"/>
                    <a:pt x="1167" y="973"/>
                  </a:cubicBezTo>
                  <a:cubicBezTo>
                    <a:pt x="1164" y="927"/>
                    <a:pt x="1164" y="870"/>
                    <a:pt x="1141" y="828"/>
                  </a:cubicBezTo>
                  <a:cubicBezTo>
                    <a:pt x="1131" y="810"/>
                    <a:pt x="1116" y="793"/>
                    <a:pt x="1106" y="775"/>
                  </a:cubicBezTo>
                  <a:cubicBezTo>
                    <a:pt x="1097" y="759"/>
                    <a:pt x="1095" y="739"/>
                    <a:pt x="1088" y="722"/>
                  </a:cubicBezTo>
                  <a:cubicBezTo>
                    <a:pt x="1095" y="678"/>
                    <a:pt x="1099" y="670"/>
                    <a:pt x="1141" y="661"/>
                  </a:cubicBezTo>
                  <a:cubicBezTo>
                    <a:pt x="1151" y="662"/>
                    <a:pt x="1163" y="660"/>
                    <a:pt x="1172" y="665"/>
                  </a:cubicBezTo>
                  <a:cubicBezTo>
                    <a:pt x="1180" y="669"/>
                    <a:pt x="1178" y="682"/>
                    <a:pt x="1181" y="691"/>
                  </a:cubicBezTo>
                  <a:cubicBezTo>
                    <a:pt x="1188" y="712"/>
                    <a:pt x="1190" y="726"/>
                    <a:pt x="1203" y="744"/>
                  </a:cubicBezTo>
                  <a:cubicBezTo>
                    <a:pt x="1225" y="814"/>
                    <a:pt x="1208" y="892"/>
                    <a:pt x="1229" y="964"/>
                  </a:cubicBezTo>
                  <a:cubicBezTo>
                    <a:pt x="1235" y="986"/>
                    <a:pt x="1242" y="1014"/>
                    <a:pt x="1264" y="1026"/>
                  </a:cubicBezTo>
                  <a:cubicBezTo>
                    <a:pt x="1277" y="1033"/>
                    <a:pt x="1306" y="1040"/>
                    <a:pt x="1321" y="1043"/>
                  </a:cubicBezTo>
                  <a:cubicBezTo>
                    <a:pt x="1406" y="1040"/>
                    <a:pt x="1420" y="1043"/>
                    <a:pt x="1480" y="1030"/>
                  </a:cubicBezTo>
                  <a:cubicBezTo>
                    <a:pt x="1511" y="1008"/>
                    <a:pt x="1496" y="1016"/>
                    <a:pt x="1524" y="1004"/>
                  </a:cubicBezTo>
                  <a:cubicBezTo>
                    <a:pt x="1543" y="984"/>
                    <a:pt x="1550" y="971"/>
                    <a:pt x="1559" y="946"/>
                  </a:cubicBezTo>
                  <a:cubicBezTo>
                    <a:pt x="1555" y="911"/>
                    <a:pt x="1557" y="850"/>
                    <a:pt x="1537" y="819"/>
                  </a:cubicBezTo>
                  <a:cubicBezTo>
                    <a:pt x="1534" y="814"/>
                    <a:pt x="1527" y="811"/>
                    <a:pt x="1524" y="806"/>
                  </a:cubicBezTo>
                  <a:cubicBezTo>
                    <a:pt x="1508" y="781"/>
                    <a:pt x="1508" y="764"/>
                    <a:pt x="1484" y="749"/>
                  </a:cubicBezTo>
                  <a:cubicBezTo>
                    <a:pt x="1448" y="693"/>
                    <a:pt x="1417" y="632"/>
                    <a:pt x="1387" y="573"/>
                  </a:cubicBezTo>
                  <a:cubicBezTo>
                    <a:pt x="1372" y="544"/>
                    <a:pt x="1349" y="520"/>
                    <a:pt x="1330" y="494"/>
                  </a:cubicBezTo>
                  <a:cubicBezTo>
                    <a:pt x="1314" y="472"/>
                    <a:pt x="1306" y="443"/>
                    <a:pt x="1286" y="423"/>
                  </a:cubicBezTo>
                  <a:cubicBezTo>
                    <a:pt x="1268" y="405"/>
                    <a:pt x="1239" y="365"/>
                    <a:pt x="1216" y="353"/>
                  </a:cubicBezTo>
                  <a:cubicBezTo>
                    <a:pt x="1199" y="344"/>
                    <a:pt x="1182" y="333"/>
                    <a:pt x="1167" y="322"/>
                  </a:cubicBezTo>
                  <a:cubicBezTo>
                    <a:pt x="1116" y="286"/>
                    <a:pt x="1072" y="245"/>
                    <a:pt x="1027" y="203"/>
                  </a:cubicBezTo>
                  <a:cubicBezTo>
                    <a:pt x="1014" y="191"/>
                    <a:pt x="1002" y="178"/>
                    <a:pt x="992" y="164"/>
                  </a:cubicBezTo>
                  <a:cubicBezTo>
                    <a:pt x="985" y="155"/>
                    <a:pt x="980" y="146"/>
                    <a:pt x="974" y="137"/>
                  </a:cubicBezTo>
                  <a:cubicBezTo>
                    <a:pt x="971" y="133"/>
                    <a:pt x="965" y="124"/>
                    <a:pt x="965" y="124"/>
                  </a:cubicBezTo>
                  <a:cubicBezTo>
                    <a:pt x="953" y="73"/>
                    <a:pt x="953" y="11"/>
                    <a:pt x="1009" y="1"/>
                  </a:cubicBezTo>
                  <a:cubicBezTo>
                    <a:pt x="1081" y="4"/>
                    <a:pt x="1078" y="0"/>
                    <a:pt x="1123" y="14"/>
                  </a:cubicBezTo>
                  <a:cubicBezTo>
                    <a:pt x="1137" y="23"/>
                    <a:pt x="1159" y="22"/>
                    <a:pt x="1141" y="32"/>
                  </a:cubicBezTo>
                </a:path>
              </a:pathLst>
            </a:custGeom>
            <a:noFill/>
            <a:ln w="9525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8" name="Text Box 116"/>
            <p:cNvSpPr txBox="1">
              <a:spLocks noChangeArrowheads="1"/>
            </p:cNvSpPr>
            <p:nvPr/>
          </p:nvSpPr>
          <p:spPr bwMode="auto">
            <a:xfrm>
              <a:off x="3792" y="3840"/>
              <a:ext cx="15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folHlink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000">
                  <a:latin typeface="Trebuchet MS" panose="020B0603020202020204" pitchFamily="34" charset="0"/>
                </a:rPr>
                <a:t>D E B F G C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850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954" y="426355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Example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787" y="3730719"/>
            <a:ext cx="10218885" cy="2970332"/>
          </a:xfrm>
        </p:spPr>
        <p:txBody>
          <a:bodyPr>
            <a:noAutofit/>
          </a:bodyPr>
          <a:lstStyle/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Inorder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traversal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gives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3, 4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5, 6, 7, 8 , 9, 11, 12,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15,19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Preorder traversal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gives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4, 2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3, 6, 5, 12, 9, 8, 11,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19, 15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Postorder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traversal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gives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3, 2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5, 6, 4, 8, 11, 9, 15,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20, 19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12,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978" y="1658585"/>
            <a:ext cx="4981575" cy="2583543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238010" y="1211944"/>
            <a:ext cx="10218885" cy="671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outcome of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inorder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postorder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preorder traversal on this BST?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31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096" y="27576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In-order BST Traversal Pseudo code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096" y="1291771"/>
            <a:ext cx="8915400" cy="3777622"/>
          </a:xfrm>
        </p:spPr>
        <p:txBody>
          <a:bodyPr>
            <a:noAutofit/>
          </a:bodyPr>
          <a:lstStyle/>
          <a:p>
            <a:r>
              <a:rPr lang="en-US" sz="2000" dirty="0"/>
              <a:t>INORDER-TREE-WALK(x)</a:t>
            </a:r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 </a:t>
            </a:r>
            <a:r>
              <a:rPr lang="en-US" sz="2000" dirty="0"/>
              <a:t>if x </a:t>
            </a:r>
            <a:r>
              <a:rPr lang="en-US" sz="2000" dirty="0" smtClean="0"/>
              <a:t>≠ </a:t>
            </a:r>
            <a:r>
              <a:rPr lang="en-US" sz="2000" dirty="0"/>
              <a:t>NIL</a:t>
            </a:r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	   </a:t>
            </a:r>
            <a:r>
              <a:rPr lang="en-US" sz="2000" dirty="0"/>
              <a:t>then </a:t>
            </a:r>
            <a:r>
              <a:rPr lang="en-US" sz="2000" dirty="0" smtClean="0"/>
              <a:t>	INORDER-TREE-WALK </a:t>
            </a:r>
            <a:r>
              <a:rPr lang="en-US" sz="2000" dirty="0"/>
              <a:t>( left [x] )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            		print </a:t>
            </a:r>
            <a:r>
              <a:rPr lang="en-US" sz="2000" dirty="0"/>
              <a:t>key [x]</a:t>
            </a:r>
          </a:p>
          <a:p>
            <a:r>
              <a:rPr lang="en-US" sz="2000" b="1" dirty="0" smtClean="0"/>
              <a:t>4</a:t>
            </a:r>
            <a:r>
              <a:rPr lang="en-US" sz="2000" dirty="0" smtClean="0"/>
              <a:t>           		INORDER-TREE-WALK </a:t>
            </a:r>
            <a:r>
              <a:rPr lang="en-US" sz="2000" dirty="0"/>
              <a:t>( right [x] 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Running </a:t>
            </a:r>
            <a:r>
              <a:rPr lang="en-US" sz="2000" dirty="0" smtClean="0"/>
              <a:t>time</a:t>
            </a:r>
            <a:endParaRPr lang="en-US" sz="2000" dirty="0"/>
          </a:p>
          <a:p>
            <a:r>
              <a:rPr lang="en-US" sz="2000" dirty="0" smtClean="0">
                <a:latin typeface="Adobe Garamond Pro Bold" panose="02020702060506020403" pitchFamily="18" charset="0"/>
              </a:rPr>
              <a:t>Θ</a:t>
            </a:r>
            <a:r>
              <a:rPr lang="en-US" sz="2000" dirty="0" smtClean="0"/>
              <a:t>(n</a:t>
            </a:r>
            <a:r>
              <a:rPr lang="en-US" sz="2000" dirty="0"/>
              <a:t>), where n is the size of the tree rooted at x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0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12612</TotalTime>
  <Words>695</Words>
  <Application>Microsoft Office PowerPoint</Application>
  <PresentationFormat>Widescreen</PresentationFormat>
  <Paragraphs>135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Adobe Garamond Pro Bold</vt:lpstr>
      <vt:lpstr>Arial</vt:lpstr>
      <vt:lpstr>Calibri</vt:lpstr>
      <vt:lpstr>Century Gothic</vt:lpstr>
      <vt:lpstr>Comic Sans MS</vt:lpstr>
      <vt:lpstr>Trebuchet MS</vt:lpstr>
      <vt:lpstr>Verdana</vt:lpstr>
      <vt:lpstr>Wingdings 3</vt:lpstr>
      <vt:lpstr>Wisp</vt:lpstr>
      <vt:lpstr>PowerPoint Presentation</vt:lpstr>
      <vt:lpstr>PowerPoint Presentation</vt:lpstr>
      <vt:lpstr>BST: Definition</vt:lpstr>
      <vt:lpstr>Parts of a binary tree</vt:lpstr>
      <vt:lpstr>Size and depth of BST</vt:lpstr>
      <vt:lpstr>Traversal / Walk of the Nodes in a BST</vt:lpstr>
      <vt:lpstr>BST Traversals using “Flags”</vt:lpstr>
      <vt:lpstr>Example</vt:lpstr>
      <vt:lpstr>In-order BST Traversal Pseudo code</vt:lpstr>
      <vt:lpstr>Operations on BST</vt:lpstr>
      <vt:lpstr>BST Search Pseudo code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990</cp:revision>
  <dcterms:created xsi:type="dcterms:W3CDTF">2013-04-08T04:26:10Z</dcterms:created>
  <dcterms:modified xsi:type="dcterms:W3CDTF">2014-02-17T05:00:57Z</dcterms:modified>
</cp:coreProperties>
</file>