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89" r:id="rId1"/>
  </p:sldMasterIdLst>
  <p:notesMasterIdLst>
    <p:notesMasterId r:id="rId13"/>
  </p:notesMasterIdLst>
  <p:sldIdLst>
    <p:sldId id="284" r:id="rId2"/>
    <p:sldId id="257" r:id="rId3"/>
    <p:sldId id="292" r:id="rId4"/>
    <p:sldId id="293" r:id="rId5"/>
    <p:sldId id="294" r:id="rId6"/>
    <p:sldId id="295" r:id="rId7"/>
    <p:sldId id="296" r:id="rId8"/>
    <p:sldId id="297" r:id="rId9"/>
    <p:sldId id="298" r:id="rId10"/>
    <p:sldId id="299" r:id="rId11"/>
    <p:sldId id="28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36" autoAdjust="0"/>
    <p:restoredTop sz="94660"/>
  </p:normalViewPr>
  <p:slideViewPr>
    <p:cSldViewPr snapToGrid="0">
      <p:cViewPr varScale="1">
        <p:scale>
          <a:sx n="71" d="100"/>
          <a:sy n="71" d="100"/>
        </p:scale>
        <p:origin x="5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6C9125-5BC4-43FD-A516-EF5191B343CA}" type="datetimeFigureOut">
              <a:rPr lang="en-US" smtClean="0"/>
              <a:t>2/16/2014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20A660-51D6-405C-AECA-04A2702B3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260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B33EE9B-B3B6-4B83-9EE2-53CEDAF291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974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522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97987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2/16/2014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0416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2/16/2014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65282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2/16/2014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0559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98B3F-52A7-41F2-8210-6917896CD6B7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4701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6AF4-4343-4C41-A3E9-980B5AF7A88D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299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78677-26AE-460F-B665-1009649CF67D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8887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E75D915-46D0-43D6-889F-9DE84F260FC7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743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36D2858-C952-4FBE-AB1B-A38FA9EFAFA5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117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7C3251B-17B0-4B34-9A12-08F93801CB67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450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8CC44-5D47-4DAB-9CA8-C46B949E83C9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1521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2DA39-80DA-4523-916A-D3EFA36702F5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954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16383-4808-475B-BC11-B81C2247C7B8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126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5C68BD3-2600-4CBE-B15D-EB6F6E1AA9C5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372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8A0CD-6157-4FB9-8773-97724A77E46C}" type="datetimeFigureOut">
              <a:rPr lang="en-US" smtClean="0"/>
              <a:t>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57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90" r:id="rId1"/>
    <p:sldLayoutId id="2147484191" r:id="rId2"/>
    <p:sldLayoutId id="2147484192" r:id="rId3"/>
    <p:sldLayoutId id="2147484193" r:id="rId4"/>
    <p:sldLayoutId id="2147484194" r:id="rId5"/>
    <p:sldLayoutId id="2147484195" r:id="rId6"/>
    <p:sldLayoutId id="2147484196" r:id="rId7"/>
    <p:sldLayoutId id="2147484197" r:id="rId8"/>
    <p:sldLayoutId id="2147484198" r:id="rId9"/>
    <p:sldLayoutId id="2147484199" r:id="rId10"/>
    <p:sldLayoutId id="2147484200" r:id="rId11"/>
    <p:sldLayoutId id="2147484201" r:id="rId12"/>
    <p:sldLayoutId id="2147484202" r:id="rId13"/>
    <p:sldLayoutId id="2147484203" r:id="rId14"/>
    <p:sldLayoutId id="2147484204" r:id="rId15"/>
    <p:sldLayoutId id="21474842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36387" y="2152588"/>
            <a:ext cx="6220495" cy="34883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Fundamentals of Algorithms</a:t>
            </a:r>
          </a:p>
          <a:p>
            <a:pPr algn="ctr"/>
            <a:endParaRPr lang="en-US" sz="4000" b="1" dirty="0">
              <a:ln w="3175" cmpd="sng">
                <a:noFill/>
              </a:ln>
              <a:solidFill>
                <a:schemeClr val="folHlink"/>
              </a:solidFill>
              <a:latin typeface="+mj-lt"/>
              <a:ea typeface="+mj-ea"/>
              <a:cs typeface="+mj-cs"/>
            </a:endParaRPr>
          </a:p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MCS - 2</a:t>
            </a:r>
          </a:p>
          <a:p>
            <a:pPr algn="ctr"/>
            <a:endParaRPr lang="en-US" sz="4000" b="1" dirty="0" smtClean="0">
              <a:ln w="3175" cmpd="sng">
                <a:noFill/>
              </a:ln>
              <a:solidFill>
                <a:schemeClr val="folHlink"/>
              </a:solidFill>
              <a:latin typeface="+mj-lt"/>
              <a:ea typeface="+mj-ea"/>
              <a:cs typeface="+mj-cs"/>
            </a:endParaRPr>
          </a:p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Lecture # 17</a:t>
            </a:r>
            <a:endParaRPr lang="en-US" sz="4000" b="1" dirty="0">
              <a:ln w="3175" cmpd="sng">
                <a:noFill/>
              </a:ln>
              <a:solidFill>
                <a:schemeClr val="folHlink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1138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525" y="301380"/>
            <a:ext cx="8911687" cy="128089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BST Height Pseudo code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9588" y="1918447"/>
            <a:ext cx="8915400" cy="3777622"/>
          </a:xfrm>
        </p:spPr>
        <p:txBody>
          <a:bodyPr>
            <a:normAutofit/>
          </a:bodyPr>
          <a:lstStyle/>
          <a:p>
            <a:r>
              <a:rPr lang="en-US" sz="2000" dirty="0"/>
              <a:t>Let x be the root node of a binary search tree (BST). </a:t>
            </a:r>
          </a:p>
          <a:p>
            <a:r>
              <a:rPr lang="en-US" sz="2000" dirty="0" smtClean="0"/>
              <a:t>BST-Height(x</a:t>
            </a:r>
            <a:r>
              <a:rPr lang="en-US" sz="2000" dirty="0"/>
              <a:t>)</a:t>
            </a:r>
          </a:p>
          <a:p>
            <a:r>
              <a:rPr lang="en-US" sz="2000" b="1" dirty="0" smtClean="0"/>
              <a:t>1</a:t>
            </a:r>
            <a:r>
              <a:rPr lang="en-US" sz="2000" dirty="0"/>
              <a:t>		if </a:t>
            </a:r>
            <a:r>
              <a:rPr lang="en-US" sz="2000" dirty="0" smtClean="0"/>
              <a:t>x=NIL</a:t>
            </a:r>
            <a:endParaRPr lang="en-US" sz="2000" dirty="0"/>
          </a:p>
          <a:p>
            <a:r>
              <a:rPr lang="en-US" sz="2000" b="1" dirty="0" smtClean="0"/>
              <a:t>2</a:t>
            </a:r>
            <a:r>
              <a:rPr lang="en-US" sz="2000" dirty="0"/>
              <a:t>			return -1;</a:t>
            </a:r>
          </a:p>
          <a:p>
            <a:r>
              <a:rPr lang="en-US" sz="2000" b="1" dirty="0" smtClean="0"/>
              <a:t>3</a:t>
            </a:r>
            <a:r>
              <a:rPr lang="en-US" sz="2000" dirty="0"/>
              <a:t>		</a:t>
            </a:r>
            <a:r>
              <a:rPr lang="en-US" sz="2000" dirty="0" smtClean="0"/>
              <a:t>else return </a:t>
            </a:r>
            <a:r>
              <a:rPr lang="en-US" sz="2000" dirty="0"/>
              <a:t>max (</a:t>
            </a:r>
            <a:r>
              <a:rPr lang="en-US" sz="2000" dirty="0" smtClean="0"/>
              <a:t>BST-Height(left[x</a:t>
            </a:r>
            <a:r>
              <a:rPr lang="en-US" sz="2000" dirty="0"/>
              <a:t>]), </a:t>
            </a:r>
            <a:r>
              <a:rPr lang="en-US" sz="2000" dirty="0" err="1" smtClean="0"/>
              <a:t>BSTHeight</a:t>
            </a:r>
            <a:r>
              <a:rPr lang="en-US" sz="2000" dirty="0" smtClean="0"/>
              <a:t>(right[x</a:t>
            </a:r>
            <a:r>
              <a:rPr lang="en-US" sz="2000" dirty="0"/>
              <a:t>]))+1;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23606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14282" y="1235663"/>
            <a:ext cx="7197726" cy="2421464"/>
          </a:xfrm>
        </p:spPr>
        <p:txBody>
          <a:bodyPr/>
          <a:lstStyle/>
          <a:p>
            <a:pPr algn="ctr"/>
            <a:r>
              <a:rPr lang="en-US" dirty="0" smtClean="0"/>
              <a:t>Good Luck ! </a:t>
            </a:r>
            <a:r>
              <a:rPr lang="en-US" sz="7200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☻</a:t>
            </a:r>
            <a:endParaRPr lang="en-US" sz="7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27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27290" y="2500312"/>
            <a:ext cx="6869135" cy="942135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Binary </a:t>
            </a:r>
            <a:r>
              <a:rPr lang="en-US" sz="4000" b="1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Search Trees</a:t>
            </a:r>
            <a:endParaRPr lang="en-US" sz="4000" b="1" dirty="0" smtClean="0">
              <a:ln w="3175" cmpd="sng">
                <a:noFill/>
              </a:ln>
              <a:solidFill>
                <a:schemeClr val="folHlink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51227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1096" y="275767"/>
            <a:ext cx="8911687" cy="128089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BST Finding Maximum Pseudo code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1096" y="1291771"/>
            <a:ext cx="8915400" cy="42381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/>
              <a:t>Following right child pointers from the root, until a NIL is </a:t>
            </a:r>
            <a:r>
              <a:rPr lang="en-US" sz="2000" dirty="0" smtClean="0"/>
              <a:t>encountered.</a:t>
            </a:r>
            <a:endParaRPr lang="en-US" sz="2000" dirty="0"/>
          </a:p>
          <a:p>
            <a:endParaRPr lang="en-US" sz="2000" dirty="0" smtClean="0"/>
          </a:p>
          <a:p>
            <a:r>
              <a:rPr lang="en-US" sz="2000" dirty="0" smtClean="0"/>
              <a:t>TREE-MAXIMUM(x</a:t>
            </a:r>
            <a:r>
              <a:rPr lang="en-US" sz="2000" dirty="0"/>
              <a:t>)		 	</a:t>
            </a:r>
          </a:p>
          <a:p>
            <a:r>
              <a:rPr lang="en-US" sz="2000" b="1" dirty="0" smtClean="0"/>
              <a:t>1</a:t>
            </a:r>
            <a:r>
              <a:rPr lang="en-US" sz="2000" dirty="0" smtClean="0"/>
              <a:t>	 </a:t>
            </a:r>
            <a:r>
              <a:rPr lang="en-US" sz="2000" dirty="0"/>
              <a:t>while right [x] </a:t>
            </a:r>
            <a:r>
              <a:rPr lang="en-US" sz="2000" dirty="0" smtClean="0"/>
              <a:t>≠ </a:t>
            </a:r>
            <a:r>
              <a:rPr lang="en-US" sz="2000" dirty="0"/>
              <a:t>NIL</a:t>
            </a:r>
          </a:p>
          <a:p>
            <a:r>
              <a:rPr lang="en-US" sz="2000" b="1" dirty="0" smtClean="0"/>
              <a:t>2</a:t>
            </a:r>
            <a:r>
              <a:rPr lang="en-US" sz="2000" dirty="0" smtClean="0"/>
              <a:t>           </a:t>
            </a:r>
            <a:r>
              <a:rPr lang="en-US" sz="2000" dirty="0"/>
              <a:t>do x ← right [x]			</a:t>
            </a:r>
          </a:p>
          <a:p>
            <a:r>
              <a:rPr lang="en-US" sz="2000" b="1" dirty="0" smtClean="0"/>
              <a:t>3</a:t>
            </a:r>
            <a:r>
              <a:rPr lang="en-US" sz="2000" dirty="0" smtClean="0"/>
              <a:t>	 </a:t>
            </a:r>
            <a:r>
              <a:rPr lang="en-US" sz="2000" dirty="0"/>
              <a:t>return x		</a:t>
            </a:r>
          </a:p>
          <a:p>
            <a:r>
              <a:rPr lang="en-US" sz="2000" dirty="0"/>
              <a:t>			</a:t>
            </a:r>
          </a:p>
          <a:p>
            <a:r>
              <a:rPr lang="en-US" sz="2000" dirty="0"/>
              <a:t>Running time: O(h), h – height of </a:t>
            </a:r>
            <a:r>
              <a:rPr lang="en-US" sz="2000" dirty="0" smtClean="0"/>
              <a:t>tree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5673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1096" y="275767"/>
            <a:ext cx="8911687" cy="128089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BST Finding Minimum Pseudo code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1096" y="1291771"/>
            <a:ext cx="8915400" cy="42381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/>
              <a:t>Following </a:t>
            </a:r>
            <a:r>
              <a:rPr lang="en-US" sz="2000" dirty="0" smtClean="0"/>
              <a:t>left </a:t>
            </a:r>
            <a:r>
              <a:rPr lang="en-US" sz="2000" dirty="0"/>
              <a:t>child pointers from the root, until a NIL is </a:t>
            </a:r>
            <a:r>
              <a:rPr lang="en-US" sz="2000" dirty="0" smtClean="0"/>
              <a:t>encountered.</a:t>
            </a:r>
            <a:endParaRPr lang="en-US" sz="2000" dirty="0"/>
          </a:p>
          <a:p>
            <a:endParaRPr lang="en-US" sz="2000" dirty="0" smtClean="0"/>
          </a:p>
          <a:p>
            <a:r>
              <a:rPr lang="en-US" sz="2000" dirty="0" smtClean="0"/>
              <a:t>TREE-MINIMUM(x</a:t>
            </a:r>
            <a:r>
              <a:rPr lang="en-US" sz="2000" dirty="0"/>
              <a:t>)		 	</a:t>
            </a:r>
          </a:p>
          <a:p>
            <a:r>
              <a:rPr lang="en-US" sz="2000" b="1" dirty="0" smtClean="0"/>
              <a:t>1</a:t>
            </a:r>
            <a:r>
              <a:rPr lang="en-US" sz="2000" dirty="0" smtClean="0"/>
              <a:t>	 </a:t>
            </a:r>
            <a:r>
              <a:rPr lang="en-US" sz="2000" dirty="0"/>
              <a:t>while </a:t>
            </a:r>
            <a:r>
              <a:rPr lang="en-US" sz="2000" dirty="0" smtClean="0"/>
              <a:t>left </a:t>
            </a:r>
            <a:r>
              <a:rPr lang="en-US" sz="2000" dirty="0"/>
              <a:t>[x] </a:t>
            </a:r>
            <a:r>
              <a:rPr lang="en-US" sz="2000" dirty="0" smtClean="0"/>
              <a:t>≠ </a:t>
            </a:r>
            <a:r>
              <a:rPr lang="en-US" sz="2000" dirty="0"/>
              <a:t>NIL</a:t>
            </a:r>
          </a:p>
          <a:p>
            <a:r>
              <a:rPr lang="en-US" sz="2000" b="1" dirty="0" smtClean="0"/>
              <a:t>2</a:t>
            </a:r>
            <a:r>
              <a:rPr lang="en-US" sz="2000" dirty="0" smtClean="0"/>
              <a:t>           </a:t>
            </a:r>
            <a:r>
              <a:rPr lang="en-US" sz="2000" dirty="0"/>
              <a:t>do x ← </a:t>
            </a:r>
            <a:r>
              <a:rPr lang="en-US" sz="2000" dirty="0" smtClean="0"/>
              <a:t>left </a:t>
            </a:r>
            <a:r>
              <a:rPr lang="en-US" sz="2000" dirty="0"/>
              <a:t>[x]			</a:t>
            </a:r>
          </a:p>
          <a:p>
            <a:r>
              <a:rPr lang="en-US" sz="2000" b="1" dirty="0" smtClean="0"/>
              <a:t>3</a:t>
            </a:r>
            <a:r>
              <a:rPr lang="en-US" sz="2000" dirty="0" smtClean="0"/>
              <a:t>	 </a:t>
            </a:r>
            <a:r>
              <a:rPr lang="en-US" sz="2000" dirty="0"/>
              <a:t>return x		</a:t>
            </a:r>
          </a:p>
          <a:p>
            <a:r>
              <a:rPr lang="en-US" sz="2000" dirty="0"/>
              <a:t>			</a:t>
            </a:r>
          </a:p>
          <a:p>
            <a:r>
              <a:rPr lang="en-US" sz="2000" dirty="0"/>
              <a:t>Running time: O(h), h – height of </a:t>
            </a:r>
            <a:r>
              <a:rPr lang="en-US" sz="2000" dirty="0" smtClean="0"/>
              <a:t>tree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2524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1096" y="275767"/>
            <a:ext cx="8911687" cy="128089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BST Insertion Pseudo code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5028" y="1262741"/>
            <a:ext cx="11045371" cy="42381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/>
              <a:t>Suppose that we need to insert a node z such that k = key[z]. Using binary search we find a nil such that replacing it by z does not break the BST-property.</a:t>
            </a:r>
          </a:p>
          <a:p>
            <a:r>
              <a:rPr lang="en-US" sz="2000" dirty="0" smtClean="0"/>
              <a:t>If </a:t>
            </a:r>
            <a:r>
              <a:rPr lang="en-US" sz="2000" dirty="0"/>
              <a:t>key [x] &lt; v move to the right child of x, </a:t>
            </a:r>
            <a:r>
              <a:rPr lang="en-US" sz="2000" dirty="0" smtClean="0"/>
              <a:t>else </a:t>
            </a:r>
            <a:r>
              <a:rPr lang="en-US" sz="2000" dirty="0"/>
              <a:t>move to the left child of x</a:t>
            </a:r>
          </a:p>
          <a:p>
            <a:r>
              <a:rPr lang="en-US" sz="2000" dirty="0"/>
              <a:t>When x is NIL, we found the correct position </a:t>
            </a:r>
          </a:p>
          <a:p>
            <a:r>
              <a:rPr lang="en-US" sz="2000" dirty="0"/>
              <a:t>If v &lt; key [y] insert the new node as y’s left </a:t>
            </a:r>
            <a:r>
              <a:rPr lang="en-US" sz="2000" dirty="0" smtClean="0"/>
              <a:t>child, else </a:t>
            </a:r>
            <a:r>
              <a:rPr lang="en-US" sz="2000" dirty="0"/>
              <a:t>insert it as y’s right child</a:t>
            </a:r>
          </a:p>
          <a:p>
            <a:r>
              <a:rPr lang="en-US" sz="2000" dirty="0"/>
              <a:t>TREE-INSERT(T, z)</a:t>
            </a:r>
            <a:endParaRPr lang="en-US" sz="2000" dirty="0" smtClean="0"/>
          </a:p>
          <a:p>
            <a:r>
              <a:rPr lang="en-US" sz="2000" b="1" dirty="0" smtClean="0"/>
              <a:t>1</a:t>
            </a:r>
            <a:r>
              <a:rPr lang="en-US" sz="2000" dirty="0" smtClean="0"/>
              <a:t>	y ← NIL				</a:t>
            </a:r>
          </a:p>
          <a:p>
            <a:r>
              <a:rPr lang="en-US" sz="2000" b="1" dirty="0" smtClean="0"/>
              <a:t>2</a:t>
            </a:r>
            <a:r>
              <a:rPr lang="en-US" sz="2000" dirty="0" smtClean="0"/>
              <a:t>	x ← root [T]</a:t>
            </a:r>
          </a:p>
          <a:p>
            <a:r>
              <a:rPr lang="en-US" sz="2000" b="1" dirty="0" smtClean="0"/>
              <a:t>3</a:t>
            </a:r>
            <a:r>
              <a:rPr lang="en-US" sz="2000" dirty="0" smtClean="0"/>
              <a:t>	while x ≠ NIL</a:t>
            </a:r>
          </a:p>
          <a:p>
            <a:r>
              <a:rPr lang="en-US" sz="2000" b="1" dirty="0" smtClean="0"/>
              <a:t>4	</a:t>
            </a:r>
            <a:r>
              <a:rPr lang="en-US" sz="2000" dirty="0" smtClean="0"/>
              <a:t>   	do y ← x</a:t>
            </a:r>
          </a:p>
          <a:p>
            <a:r>
              <a:rPr lang="en-US" sz="2000" b="1" dirty="0" smtClean="0"/>
              <a:t>5</a:t>
            </a:r>
            <a:r>
              <a:rPr lang="en-US" sz="2000" dirty="0" smtClean="0"/>
              <a:t>          	if key [z] &lt; key [x]</a:t>
            </a:r>
          </a:p>
          <a:p>
            <a:r>
              <a:rPr lang="en-US" sz="2000" b="1" dirty="0" smtClean="0"/>
              <a:t>6</a:t>
            </a:r>
            <a:r>
              <a:rPr lang="en-US" sz="2000" dirty="0" smtClean="0"/>
              <a:t>             then x ← left [x]</a:t>
            </a:r>
          </a:p>
          <a:p>
            <a:r>
              <a:rPr lang="en-US" sz="2000" b="1" dirty="0" smtClean="0"/>
              <a:t>7</a:t>
            </a:r>
            <a:r>
              <a:rPr lang="en-US" sz="2000" dirty="0" smtClean="0"/>
              <a:t>          	else x ← right [x]</a:t>
            </a:r>
          </a:p>
        </p:txBody>
      </p:sp>
    </p:spTree>
    <p:extLst>
      <p:ext uri="{BB962C8B-B14F-4D97-AF65-F5344CB8AC3E}">
        <p14:creationId xmlns:p14="http://schemas.microsoft.com/office/powerpoint/2010/main" val="2591646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1096" y="275767"/>
            <a:ext cx="8911687" cy="128089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BST Insertion Pseudo code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5028" y="1262741"/>
            <a:ext cx="11045371" cy="4238172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000" dirty="0"/>
          </a:p>
          <a:p>
            <a:r>
              <a:rPr lang="en-US" sz="2000" b="1" dirty="0" smtClean="0"/>
              <a:t>8	</a:t>
            </a:r>
            <a:r>
              <a:rPr lang="en-US" sz="2000" dirty="0" smtClean="0"/>
              <a:t> </a:t>
            </a:r>
            <a:r>
              <a:rPr lang="en-US" sz="2000" dirty="0"/>
              <a:t>p[z] ← y</a:t>
            </a:r>
          </a:p>
          <a:p>
            <a:r>
              <a:rPr lang="en-US" sz="2000" b="1" dirty="0" smtClean="0"/>
              <a:t>9</a:t>
            </a:r>
            <a:r>
              <a:rPr lang="en-US" sz="2000" dirty="0" smtClean="0"/>
              <a:t>		if y = NIL</a:t>
            </a:r>
          </a:p>
          <a:p>
            <a:r>
              <a:rPr lang="en-US" sz="2000" b="1" dirty="0" smtClean="0"/>
              <a:t>10</a:t>
            </a:r>
            <a:r>
              <a:rPr lang="en-US" sz="2000" dirty="0" smtClean="0"/>
              <a:t>    		then </a:t>
            </a:r>
            <a:r>
              <a:rPr lang="en-US" sz="2000" dirty="0"/>
              <a:t>root [T] ← z                      </a:t>
            </a:r>
            <a:r>
              <a:rPr lang="en-US" sz="2000" dirty="0" smtClean="0"/>
              <a:t>// Tree </a:t>
            </a:r>
            <a:r>
              <a:rPr lang="en-US" sz="2000" dirty="0"/>
              <a:t>T was empty</a:t>
            </a:r>
          </a:p>
          <a:p>
            <a:r>
              <a:rPr lang="en-US" sz="2000" b="1" dirty="0" smtClean="0"/>
              <a:t>11</a:t>
            </a:r>
            <a:r>
              <a:rPr lang="en-US" sz="2000" dirty="0" smtClean="0"/>
              <a:t>    		else </a:t>
            </a:r>
            <a:r>
              <a:rPr lang="en-US" sz="2000" dirty="0"/>
              <a:t>if key [z] &lt; key [y]</a:t>
            </a:r>
          </a:p>
          <a:p>
            <a:r>
              <a:rPr lang="en-US" sz="2000" b="1" dirty="0" smtClean="0"/>
              <a:t>12</a:t>
            </a:r>
            <a:r>
              <a:rPr lang="en-US" sz="2000" dirty="0" smtClean="0"/>
              <a:t>                </a:t>
            </a:r>
            <a:r>
              <a:rPr lang="en-US" sz="2000" dirty="0"/>
              <a:t>then left [y] ← z</a:t>
            </a:r>
          </a:p>
          <a:p>
            <a:r>
              <a:rPr lang="en-US" sz="2000" b="1" dirty="0" smtClean="0"/>
              <a:t>13</a:t>
            </a:r>
            <a:r>
              <a:rPr lang="en-US" sz="2000" dirty="0" smtClean="0"/>
              <a:t>           else </a:t>
            </a:r>
            <a:r>
              <a:rPr lang="en-US" sz="2000" dirty="0"/>
              <a:t>right [y] ← </a:t>
            </a:r>
            <a:r>
              <a:rPr lang="en-US" sz="2000" dirty="0" smtClean="0"/>
              <a:t>z</a:t>
            </a:r>
          </a:p>
          <a:p>
            <a:endParaRPr lang="en-US" sz="2000" dirty="0"/>
          </a:p>
          <a:p>
            <a:r>
              <a:rPr lang="en-US" sz="2000" dirty="0" smtClean="0"/>
              <a:t>Running </a:t>
            </a:r>
            <a:r>
              <a:rPr lang="en-US" sz="2000" dirty="0"/>
              <a:t>time: O(h), h – height of </a:t>
            </a:r>
            <a:r>
              <a:rPr lang="en-US" sz="2000" dirty="0" smtClean="0"/>
              <a:t>tree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14661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0949" y="345045"/>
            <a:ext cx="8911687" cy="1280890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BST </a:t>
            </a:r>
            <a:r>
              <a:rPr lang="en-US" b="1" dirty="0" smtClean="0">
                <a:solidFill>
                  <a:srgbClr val="C00000"/>
                </a:solidFill>
              </a:rPr>
              <a:t>Deletion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2555" y="1672293"/>
            <a:ext cx="9700997" cy="3777622"/>
          </a:xfrm>
        </p:spPr>
        <p:txBody>
          <a:bodyPr>
            <a:noAutofit/>
          </a:bodyPr>
          <a:lstStyle/>
          <a:p>
            <a:r>
              <a:rPr lang="en-US" sz="2000" dirty="0"/>
              <a:t>Delete a given node z from a binary search tree</a:t>
            </a:r>
          </a:p>
          <a:p>
            <a:r>
              <a:rPr lang="en-US" sz="2000" b="1" dirty="0" smtClean="0"/>
              <a:t>Case </a:t>
            </a:r>
            <a:r>
              <a:rPr lang="en-US" sz="2000" b="1" dirty="0"/>
              <a:t>1: </a:t>
            </a:r>
            <a:r>
              <a:rPr lang="en-US" sz="2000" dirty="0"/>
              <a:t>z has no children</a:t>
            </a:r>
          </a:p>
          <a:p>
            <a:pPr lvl="1"/>
            <a:r>
              <a:rPr lang="en-US" sz="2000" dirty="0"/>
              <a:t>Delete z by making the parent of z point to NIL</a:t>
            </a:r>
          </a:p>
          <a:p>
            <a:r>
              <a:rPr lang="en-US" sz="2000" b="1" dirty="0"/>
              <a:t>Case 2: </a:t>
            </a:r>
            <a:r>
              <a:rPr lang="en-US" sz="2000" dirty="0"/>
              <a:t>z has one child</a:t>
            </a:r>
          </a:p>
          <a:p>
            <a:pPr lvl="1"/>
            <a:r>
              <a:rPr lang="en-US" sz="2000" dirty="0"/>
              <a:t>Delete z by making the parent of z point to z’s child, instead of to z</a:t>
            </a:r>
          </a:p>
          <a:p>
            <a:endParaRPr lang="en-US" sz="2000" dirty="0"/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4871" y="3829068"/>
            <a:ext cx="4518211" cy="3028932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1342" y="199015"/>
            <a:ext cx="4045976" cy="3312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111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0949" y="345045"/>
            <a:ext cx="8911687" cy="1280890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BST </a:t>
            </a:r>
            <a:r>
              <a:rPr lang="en-US" b="1" dirty="0" smtClean="0">
                <a:solidFill>
                  <a:srgbClr val="C00000"/>
                </a:solidFill>
              </a:rPr>
              <a:t>Deletion Pseudo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662" y="1282328"/>
            <a:ext cx="8915400" cy="5575671"/>
          </a:xfrm>
        </p:spPr>
        <p:txBody>
          <a:bodyPr>
            <a:noAutofit/>
          </a:bodyPr>
          <a:lstStyle/>
          <a:p>
            <a:r>
              <a:rPr lang="en-US" sz="2000" b="1" dirty="0" smtClean="0"/>
              <a:t>Case </a:t>
            </a:r>
            <a:r>
              <a:rPr lang="en-US" sz="2000" b="1" dirty="0"/>
              <a:t>3:</a:t>
            </a:r>
            <a:r>
              <a:rPr lang="en-US" sz="2000" dirty="0"/>
              <a:t> z has two children</a:t>
            </a:r>
          </a:p>
          <a:p>
            <a:pPr lvl="1"/>
            <a:r>
              <a:rPr lang="en-US" sz="2000" dirty="0"/>
              <a:t>z’s successor (y) is the minimum node in z’s right </a:t>
            </a:r>
            <a:r>
              <a:rPr lang="en-US" sz="2000" dirty="0" err="1"/>
              <a:t>subtree</a:t>
            </a:r>
            <a:endParaRPr lang="en-US" sz="2000" dirty="0"/>
          </a:p>
          <a:p>
            <a:pPr lvl="1"/>
            <a:r>
              <a:rPr lang="en-US" sz="2000" dirty="0"/>
              <a:t>y has either no children or one right child (but no left child)</a:t>
            </a:r>
          </a:p>
          <a:p>
            <a:pPr lvl="1"/>
            <a:r>
              <a:rPr lang="en-US" sz="2000" dirty="0"/>
              <a:t>Delete y from the tree (via Case 1 or 2)</a:t>
            </a:r>
          </a:p>
          <a:p>
            <a:pPr lvl="1"/>
            <a:r>
              <a:rPr lang="en-US" sz="2000" dirty="0"/>
              <a:t>Replace z’s key and satellite data with </a:t>
            </a:r>
            <a:r>
              <a:rPr lang="en-US" sz="2000" dirty="0" smtClean="0"/>
              <a:t>y’s.</a:t>
            </a:r>
          </a:p>
          <a:p>
            <a:pPr marL="457200" lvl="1" indent="0">
              <a:buNone/>
            </a:pPr>
            <a:r>
              <a:rPr lang="en-US" sz="2000" b="1" dirty="0" smtClean="0"/>
              <a:t>TREE-DELETE(T</a:t>
            </a:r>
            <a:r>
              <a:rPr lang="en-US" sz="2000" b="1" dirty="0"/>
              <a:t>, z)</a:t>
            </a:r>
          </a:p>
          <a:p>
            <a:pPr lvl="1"/>
            <a:r>
              <a:rPr lang="en-US" sz="2000" b="1" dirty="0" smtClean="0"/>
              <a:t>1</a:t>
            </a:r>
            <a:r>
              <a:rPr lang="en-US" sz="2000" dirty="0" smtClean="0"/>
              <a:t>		if </a:t>
            </a:r>
            <a:r>
              <a:rPr lang="en-US" sz="2000" dirty="0"/>
              <a:t>left[z] = NIL or right[z] = </a:t>
            </a:r>
            <a:r>
              <a:rPr lang="en-US" sz="2000" dirty="0" smtClean="0"/>
              <a:t>NIL		</a:t>
            </a:r>
            <a:endParaRPr lang="en-US" sz="2000" dirty="0"/>
          </a:p>
          <a:p>
            <a:pPr lvl="1"/>
            <a:r>
              <a:rPr lang="en-US" sz="2000" b="1" dirty="0" smtClean="0"/>
              <a:t>2</a:t>
            </a:r>
            <a:r>
              <a:rPr lang="en-US" sz="2000" dirty="0" smtClean="0"/>
              <a:t>		    </a:t>
            </a:r>
            <a:r>
              <a:rPr lang="en-US" sz="2000" dirty="0"/>
              <a:t>then y ← </a:t>
            </a:r>
            <a:r>
              <a:rPr lang="en-US" sz="2000" dirty="0" smtClean="0"/>
              <a:t>z						</a:t>
            </a:r>
            <a:r>
              <a:rPr lang="en-US" sz="2000" dirty="0"/>
              <a:t> // if z has one child</a:t>
            </a:r>
          </a:p>
          <a:p>
            <a:pPr lvl="1"/>
            <a:r>
              <a:rPr lang="en-US" sz="2000" b="1" dirty="0" smtClean="0"/>
              <a:t>3</a:t>
            </a:r>
            <a:r>
              <a:rPr lang="en-US" sz="2000" dirty="0" smtClean="0"/>
              <a:t>		else </a:t>
            </a:r>
            <a:r>
              <a:rPr lang="en-US" sz="2000" dirty="0"/>
              <a:t>y ← TREE-SUCCESSOR(z</a:t>
            </a:r>
            <a:r>
              <a:rPr lang="en-US" sz="2000" dirty="0" smtClean="0"/>
              <a:t>)		// if z has two children</a:t>
            </a:r>
            <a:endParaRPr lang="en-US" sz="2000" dirty="0"/>
          </a:p>
          <a:p>
            <a:pPr lvl="1"/>
            <a:r>
              <a:rPr lang="en-US" sz="2000" b="1" dirty="0" smtClean="0"/>
              <a:t>4</a:t>
            </a:r>
            <a:r>
              <a:rPr lang="en-US" sz="2000" dirty="0" smtClean="0"/>
              <a:t>		if </a:t>
            </a:r>
            <a:r>
              <a:rPr lang="en-US" sz="2000" dirty="0"/>
              <a:t>left[y] </a:t>
            </a:r>
            <a:r>
              <a:rPr lang="en-US" sz="2000" dirty="0" smtClean="0"/>
              <a:t>≠ </a:t>
            </a:r>
            <a:r>
              <a:rPr lang="en-US" sz="2000" dirty="0"/>
              <a:t>NIL</a:t>
            </a:r>
          </a:p>
          <a:p>
            <a:pPr lvl="1"/>
            <a:r>
              <a:rPr lang="en-US" sz="2000" b="1" dirty="0" smtClean="0"/>
              <a:t>5</a:t>
            </a:r>
            <a:r>
              <a:rPr lang="en-US" sz="2000" dirty="0" smtClean="0"/>
              <a:t>		then </a:t>
            </a:r>
            <a:r>
              <a:rPr lang="en-US" sz="2000" dirty="0"/>
              <a:t>x ← left[y]</a:t>
            </a:r>
          </a:p>
          <a:p>
            <a:pPr lvl="1"/>
            <a:r>
              <a:rPr lang="en-US" sz="2000" b="1" dirty="0" smtClean="0"/>
              <a:t>6</a:t>
            </a:r>
            <a:r>
              <a:rPr lang="en-US" sz="2000" dirty="0" smtClean="0"/>
              <a:t>		else </a:t>
            </a:r>
            <a:r>
              <a:rPr lang="en-US" sz="2000" dirty="0"/>
              <a:t>x ← right[y</a:t>
            </a:r>
            <a:r>
              <a:rPr lang="en-US" sz="2000" dirty="0" smtClean="0"/>
              <a:t>]</a:t>
            </a:r>
            <a:endParaRPr lang="en-US" sz="2000" dirty="0"/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10297" y="16007"/>
            <a:ext cx="4181703" cy="338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55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0949" y="345045"/>
            <a:ext cx="8911687" cy="1280890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BST </a:t>
            </a:r>
            <a:r>
              <a:rPr lang="en-US" b="1" dirty="0" smtClean="0">
                <a:solidFill>
                  <a:srgbClr val="C00000"/>
                </a:solidFill>
              </a:rPr>
              <a:t>Deletion Pseudo code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5556" y="1107516"/>
            <a:ext cx="8915400" cy="5575671"/>
          </a:xfrm>
        </p:spPr>
        <p:txBody>
          <a:bodyPr>
            <a:noAutofit/>
          </a:bodyPr>
          <a:lstStyle/>
          <a:p>
            <a:r>
              <a:rPr lang="en-US" sz="2000" b="1" dirty="0">
                <a:latin typeface="+mj-lt"/>
              </a:rPr>
              <a:t>7</a:t>
            </a:r>
            <a:r>
              <a:rPr lang="en-US" sz="2000" b="1" dirty="0" smtClean="0">
                <a:latin typeface="+mj-lt"/>
              </a:rPr>
              <a:t>	</a:t>
            </a:r>
            <a:r>
              <a:rPr lang="en-US" sz="2000" dirty="0" smtClean="0">
                <a:latin typeface="+mj-lt"/>
              </a:rPr>
              <a:t>if </a:t>
            </a:r>
            <a:r>
              <a:rPr lang="en-US" sz="2000" dirty="0">
                <a:latin typeface="+mj-lt"/>
              </a:rPr>
              <a:t>x </a:t>
            </a:r>
            <a:r>
              <a:rPr lang="en-US" sz="2000" dirty="0" smtClean="0">
                <a:latin typeface="+mj-lt"/>
              </a:rPr>
              <a:t>≠ NIL</a:t>
            </a:r>
          </a:p>
          <a:p>
            <a:r>
              <a:rPr lang="en-US" sz="2000" b="1" dirty="0" smtClean="0">
                <a:latin typeface="+mj-lt"/>
              </a:rPr>
              <a:t>8 </a:t>
            </a:r>
            <a:r>
              <a:rPr lang="en-US" sz="2000" dirty="0" smtClean="0">
                <a:latin typeface="+mj-lt"/>
              </a:rPr>
              <a:t>   	then p[x] ← p[y]</a:t>
            </a:r>
          </a:p>
          <a:p>
            <a:r>
              <a:rPr lang="en-US" sz="2000" b="1" dirty="0" smtClean="0">
                <a:latin typeface="+mj-lt"/>
              </a:rPr>
              <a:t>9</a:t>
            </a:r>
            <a:r>
              <a:rPr lang="en-US" sz="2000" dirty="0" smtClean="0">
                <a:latin typeface="+mj-lt"/>
              </a:rPr>
              <a:t>	if </a:t>
            </a:r>
            <a:r>
              <a:rPr lang="en-US" sz="2000" dirty="0">
                <a:latin typeface="+mj-lt"/>
              </a:rPr>
              <a:t>p[y] = </a:t>
            </a:r>
            <a:r>
              <a:rPr lang="en-US" sz="2000" dirty="0" smtClean="0">
                <a:latin typeface="+mj-lt"/>
              </a:rPr>
              <a:t>NIL</a:t>
            </a:r>
          </a:p>
          <a:p>
            <a:r>
              <a:rPr lang="en-US" sz="2000" b="1" dirty="0" smtClean="0">
                <a:latin typeface="+mj-lt"/>
              </a:rPr>
              <a:t>10</a:t>
            </a:r>
            <a:r>
              <a:rPr lang="en-US" sz="2000" dirty="0" smtClean="0">
                <a:latin typeface="+mj-lt"/>
              </a:rPr>
              <a:t>    </a:t>
            </a:r>
            <a:r>
              <a:rPr lang="en-US" sz="2000" dirty="0">
                <a:latin typeface="+mj-lt"/>
              </a:rPr>
              <a:t>then root[T] ← </a:t>
            </a:r>
            <a:r>
              <a:rPr lang="en-US" sz="2000" dirty="0" smtClean="0">
                <a:latin typeface="+mj-lt"/>
              </a:rPr>
              <a:t>x</a:t>
            </a:r>
          </a:p>
          <a:p>
            <a:r>
              <a:rPr lang="en-US" sz="2000" b="1" dirty="0" smtClean="0">
                <a:latin typeface="+mj-lt"/>
              </a:rPr>
              <a:t>11</a:t>
            </a:r>
            <a:r>
              <a:rPr lang="en-US" sz="2000" dirty="0" smtClean="0">
                <a:latin typeface="+mj-lt"/>
              </a:rPr>
              <a:t>    </a:t>
            </a:r>
            <a:r>
              <a:rPr lang="en-US" sz="2000" dirty="0">
                <a:latin typeface="+mj-lt"/>
              </a:rPr>
              <a:t>else if y = left[p[y</a:t>
            </a:r>
            <a:r>
              <a:rPr lang="en-US" sz="2000" dirty="0" smtClean="0">
                <a:latin typeface="+mj-lt"/>
              </a:rPr>
              <a:t>]]</a:t>
            </a:r>
          </a:p>
          <a:p>
            <a:r>
              <a:rPr lang="en-US" sz="2000" b="1" dirty="0" smtClean="0">
                <a:latin typeface="+mj-lt"/>
              </a:rPr>
              <a:t>12</a:t>
            </a:r>
            <a:r>
              <a:rPr lang="en-US" sz="2000" dirty="0" smtClean="0">
                <a:latin typeface="+mj-lt"/>
              </a:rPr>
              <a:t>            then </a:t>
            </a:r>
            <a:r>
              <a:rPr lang="en-US" sz="2000" dirty="0">
                <a:latin typeface="+mj-lt"/>
              </a:rPr>
              <a:t>left[p[y]] ← </a:t>
            </a:r>
            <a:r>
              <a:rPr lang="en-US" sz="2000" dirty="0" smtClean="0">
                <a:latin typeface="+mj-lt"/>
              </a:rPr>
              <a:t>x</a:t>
            </a:r>
          </a:p>
          <a:p>
            <a:r>
              <a:rPr lang="en-US" sz="2000" b="1" dirty="0" smtClean="0">
                <a:latin typeface="+mj-lt"/>
              </a:rPr>
              <a:t>13</a:t>
            </a:r>
            <a:r>
              <a:rPr lang="en-US" sz="2000" dirty="0" smtClean="0">
                <a:latin typeface="+mj-lt"/>
              </a:rPr>
              <a:t>            else </a:t>
            </a:r>
            <a:r>
              <a:rPr lang="en-US" sz="2000" dirty="0">
                <a:latin typeface="+mj-lt"/>
              </a:rPr>
              <a:t>right[p[y]] ← </a:t>
            </a:r>
            <a:r>
              <a:rPr lang="en-US" sz="2000" dirty="0" smtClean="0">
                <a:latin typeface="+mj-lt"/>
              </a:rPr>
              <a:t>x</a:t>
            </a:r>
          </a:p>
          <a:p>
            <a:r>
              <a:rPr lang="en-US" sz="2000" b="1" dirty="0" smtClean="0">
                <a:latin typeface="+mj-lt"/>
              </a:rPr>
              <a:t>14</a:t>
            </a:r>
            <a:r>
              <a:rPr lang="en-US" sz="2000" dirty="0" smtClean="0">
                <a:latin typeface="+mj-lt"/>
              </a:rPr>
              <a:t>	if </a:t>
            </a:r>
            <a:r>
              <a:rPr lang="en-US" sz="2000" dirty="0">
                <a:latin typeface="+mj-lt"/>
              </a:rPr>
              <a:t>y </a:t>
            </a:r>
            <a:r>
              <a:rPr lang="en-US" sz="2000" dirty="0">
                <a:latin typeface="+mj-lt"/>
                <a:sym typeface="Symbol" panose="05050102010706020507" pitchFamily="18" charset="2"/>
              </a:rPr>
              <a:t>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z</a:t>
            </a:r>
          </a:p>
          <a:p>
            <a:r>
              <a:rPr lang="en-US" sz="2000" b="1" dirty="0" smtClean="0">
                <a:latin typeface="+mj-lt"/>
              </a:rPr>
              <a:t>15</a:t>
            </a:r>
            <a:r>
              <a:rPr lang="en-US" sz="2000" dirty="0" smtClean="0">
                <a:latin typeface="+mj-lt"/>
              </a:rPr>
              <a:t>    </a:t>
            </a:r>
            <a:r>
              <a:rPr lang="en-US" sz="2000" dirty="0">
                <a:latin typeface="+mj-lt"/>
              </a:rPr>
              <a:t>then key[z] ← key[y</a:t>
            </a:r>
            <a:r>
              <a:rPr lang="en-US" sz="2000" dirty="0" smtClean="0">
                <a:latin typeface="+mj-lt"/>
              </a:rPr>
              <a:t>]</a:t>
            </a:r>
          </a:p>
          <a:p>
            <a:r>
              <a:rPr lang="en-US" sz="2000" b="1" dirty="0" smtClean="0">
                <a:latin typeface="+mj-lt"/>
              </a:rPr>
              <a:t>16</a:t>
            </a:r>
            <a:r>
              <a:rPr lang="en-US" sz="2000" dirty="0" smtClean="0">
                <a:latin typeface="+mj-lt"/>
              </a:rPr>
              <a:t>             </a:t>
            </a:r>
            <a:r>
              <a:rPr lang="en-US" sz="2000" dirty="0">
                <a:latin typeface="+mj-lt"/>
              </a:rPr>
              <a:t>copy y’s satellite data into </a:t>
            </a:r>
            <a:r>
              <a:rPr lang="en-US" sz="2000" dirty="0" smtClean="0">
                <a:latin typeface="+mj-lt"/>
              </a:rPr>
              <a:t>z</a:t>
            </a:r>
          </a:p>
          <a:p>
            <a:r>
              <a:rPr lang="en-US" sz="2000" b="1" dirty="0" smtClean="0">
                <a:latin typeface="+mj-lt"/>
              </a:rPr>
              <a:t>17</a:t>
            </a:r>
            <a:r>
              <a:rPr lang="en-US" sz="2000" dirty="0" smtClean="0">
                <a:latin typeface="+mj-lt"/>
              </a:rPr>
              <a:t>	 </a:t>
            </a:r>
            <a:r>
              <a:rPr lang="en-US" sz="2000" dirty="0">
                <a:latin typeface="+mj-lt"/>
              </a:rPr>
              <a:t>return y</a:t>
            </a:r>
          </a:p>
          <a:p>
            <a:pPr marL="457200" lvl="1" indent="0">
              <a:buNone/>
            </a:pPr>
            <a:endParaRPr lang="en-US" sz="2000" dirty="0" smtClean="0">
              <a:latin typeface="+mj-lt"/>
            </a:endParaRPr>
          </a:p>
          <a:p>
            <a:pPr marL="457200" lvl="1" indent="0">
              <a:buNone/>
            </a:pPr>
            <a:r>
              <a:rPr lang="en-US" sz="2000" dirty="0" smtClean="0">
                <a:latin typeface="+mj-lt"/>
              </a:rPr>
              <a:t>Running </a:t>
            </a:r>
            <a:r>
              <a:rPr lang="en-US" sz="2000" dirty="0">
                <a:latin typeface="+mj-lt"/>
              </a:rPr>
              <a:t>time: O(h)</a:t>
            </a:r>
          </a:p>
          <a:p>
            <a:pPr lvl="1"/>
            <a:endParaRPr lang="en-US" sz="2000" dirty="0">
              <a:latin typeface="+mj-lt"/>
            </a:endParaRPr>
          </a:p>
          <a:p>
            <a:endParaRPr lang="en-US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22288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12543</TotalTime>
  <Words>310</Words>
  <Application>Microsoft Office PowerPoint</Application>
  <PresentationFormat>Widescreen</PresentationFormat>
  <Paragraphs>87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Symbol</vt:lpstr>
      <vt:lpstr>Wingdings 3</vt:lpstr>
      <vt:lpstr>Wisp</vt:lpstr>
      <vt:lpstr>PowerPoint Presentation</vt:lpstr>
      <vt:lpstr>PowerPoint Presentation</vt:lpstr>
      <vt:lpstr>BST Finding Maximum Pseudo code</vt:lpstr>
      <vt:lpstr>BST Finding Minimum Pseudo code</vt:lpstr>
      <vt:lpstr>BST Insertion Pseudo code</vt:lpstr>
      <vt:lpstr>BST Insertion Pseudo code</vt:lpstr>
      <vt:lpstr>BST Deletion</vt:lpstr>
      <vt:lpstr>BST Deletion Pseudo code</vt:lpstr>
      <vt:lpstr>BST Deletion Pseudo code (Cont.)</vt:lpstr>
      <vt:lpstr>BST Height Pseudo code</vt:lpstr>
      <vt:lpstr>Good Luck ! ☻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MULTI</dc:creator>
  <cp:lastModifiedBy>Home</cp:lastModifiedBy>
  <cp:revision>988</cp:revision>
  <dcterms:created xsi:type="dcterms:W3CDTF">2013-04-08T04:26:10Z</dcterms:created>
  <dcterms:modified xsi:type="dcterms:W3CDTF">2014-02-16T10:13:50Z</dcterms:modified>
</cp:coreProperties>
</file>