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2" r:id="rId1"/>
  </p:sldMasterIdLst>
  <p:notesMasterIdLst>
    <p:notesMasterId r:id="rId15"/>
  </p:notesMasterIdLst>
  <p:sldIdLst>
    <p:sldId id="284" r:id="rId2"/>
    <p:sldId id="257" r:id="rId3"/>
    <p:sldId id="285" r:id="rId4"/>
    <p:sldId id="286" r:id="rId5"/>
    <p:sldId id="287" r:id="rId6"/>
    <p:sldId id="312" r:id="rId7"/>
    <p:sldId id="289" r:id="rId8"/>
    <p:sldId id="290" r:id="rId9"/>
    <p:sldId id="291" r:id="rId10"/>
    <p:sldId id="292" r:id="rId11"/>
    <p:sldId id="293" r:id="rId12"/>
    <p:sldId id="288" r:id="rId13"/>
    <p:sldId id="28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36" autoAdjust="0"/>
    <p:restoredTop sz="94660"/>
  </p:normalViewPr>
  <p:slideViewPr>
    <p:cSldViewPr snapToGrid="0">
      <p:cViewPr varScale="1">
        <p:scale>
          <a:sx n="64" d="100"/>
          <a:sy n="64" d="100"/>
        </p:scale>
        <p:origin x="96"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6C9125-5BC4-43FD-A516-EF5191B343CA}" type="datetimeFigureOut">
              <a:rPr lang="en-US" smtClean="0"/>
              <a:t>11/18/2013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20A660-51D6-405C-AECA-04A2702B3608}" type="slidenum">
              <a:rPr lang="en-US" smtClean="0"/>
              <a:t>‹#›</a:t>
            </a:fld>
            <a:endParaRPr lang="en-US"/>
          </a:p>
        </p:txBody>
      </p:sp>
    </p:spTree>
    <p:extLst>
      <p:ext uri="{BB962C8B-B14F-4D97-AF65-F5344CB8AC3E}">
        <p14:creationId xmlns:p14="http://schemas.microsoft.com/office/powerpoint/2010/main" val="3366260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pPr>
              <a:defRPr/>
            </a:pPr>
            <a:endParaRPr lang="en-US"/>
          </a:p>
        </p:txBody>
      </p:sp>
      <p:sp>
        <p:nvSpPr>
          <p:cNvPr id="5" name="Footer Placeholder 4"/>
          <p:cNvSpPr>
            <a:spLocks noGrp="1"/>
          </p:cNvSpPr>
          <p:nvPr>
            <p:ph type="ftr" sz="quarter" idx="11"/>
          </p:nvPr>
        </p:nvSpPr>
        <p:spPr>
          <a:xfrm>
            <a:off x="3962399" y="5870575"/>
            <a:ext cx="4893958" cy="377825"/>
          </a:xfrm>
        </p:spPr>
        <p:txBody>
          <a:bodyPr/>
          <a:lstStyle/>
          <a:p>
            <a:pPr>
              <a:defRPr/>
            </a:pPr>
            <a:endParaRPr lang="en-US"/>
          </a:p>
        </p:txBody>
      </p:sp>
      <p:sp>
        <p:nvSpPr>
          <p:cNvPr id="6" name="Slide Number Placeholder 5"/>
          <p:cNvSpPr>
            <a:spLocks noGrp="1"/>
          </p:cNvSpPr>
          <p:nvPr>
            <p:ph type="sldNum" sz="quarter" idx="12"/>
          </p:nvPr>
        </p:nvSpPr>
        <p:spPr>
          <a:xfrm>
            <a:off x="10608958" y="5870575"/>
            <a:ext cx="551167" cy="377825"/>
          </a:xfrm>
        </p:spPr>
        <p:txBody>
          <a:bodyPr/>
          <a:lstStyle/>
          <a:p>
            <a:fld id="{DB33EE9B-B3B6-4B83-9EE2-53CEDAF29145}" type="slidenum">
              <a:rPr lang="en-US" smtClean="0"/>
              <a:pPr/>
              <a:t>‹#›</a:t>
            </a:fld>
            <a:endParaRPr lang="en-US"/>
          </a:p>
        </p:txBody>
      </p:sp>
    </p:spTree>
    <p:extLst>
      <p:ext uri="{BB962C8B-B14F-4D97-AF65-F5344CB8AC3E}">
        <p14:creationId xmlns:p14="http://schemas.microsoft.com/office/powerpoint/2010/main" val="2722841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8A0CD-6157-4FB9-8773-97724A77E46C}" type="datetimeFigureOut">
              <a:rPr lang="en-US" smtClean="0"/>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F0839-ADFD-44A4-83C8-C803C21E744F}" type="slidenum">
              <a:rPr lang="en-US" smtClean="0"/>
              <a:t>‹#›</a:t>
            </a:fld>
            <a:endParaRPr lang="en-US"/>
          </a:p>
        </p:txBody>
      </p:sp>
    </p:spTree>
    <p:extLst>
      <p:ext uri="{BB962C8B-B14F-4D97-AF65-F5344CB8AC3E}">
        <p14:creationId xmlns:p14="http://schemas.microsoft.com/office/powerpoint/2010/main" val="1336258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8A0CD-6157-4FB9-8773-97724A77E46C}" type="datetimeFigureOut">
              <a:rPr lang="en-US" smtClean="0"/>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0839-ADFD-44A4-83C8-C803C21E744F}" type="slidenum">
              <a:rPr lang="en-US" smtClean="0"/>
              <a:t>‹#›</a:t>
            </a:fld>
            <a:endParaRPr lang="en-US"/>
          </a:p>
        </p:txBody>
      </p:sp>
    </p:spTree>
    <p:extLst>
      <p:ext uri="{BB962C8B-B14F-4D97-AF65-F5344CB8AC3E}">
        <p14:creationId xmlns:p14="http://schemas.microsoft.com/office/powerpoint/2010/main" val="3606595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8A0CD-6157-4FB9-8773-97724A77E46C}" type="datetimeFigureOut">
              <a:rPr lang="en-US" smtClean="0"/>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0839-ADFD-44A4-83C8-C803C21E744F}" type="slidenum">
              <a:rPr lang="en-US" smtClean="0"/>
              <a:t>‹#›</a:t>
            </a:fld>
            <a:endParaRPr lang="en-US"/>
          </a:p>
        </p:txBody>
      </p:sp>
    </p:spTree>
    <p:extLst>
      <p:ext uri="{BB962C8B-B14F-4D97-AF65-F5344CB8AC3E}">
        <p14:creationId xmlns:p14="http://schemas.microsoft.com/office/powerpoint/2010/main" val="1161259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8A0CD-6157-4FB9-8773-97724A77E46C}" type="datetimeFigureOut">
              <a:rPr lang="en-US" smtClean="0"/>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0839-ADFD-44A4-83C8-C803C21E744F}" type="slidenum">
              <a:rPr lang="en-US" smtClean="0"/>
              <a:t>‹#›</a:t>
            </a:fld>
            <a:endParaRPr lang="en-US"/>
          </a:p>
        </p:txBody>
      </p:sp>
    </p:spTree>
    <p:extLst>
      <p:ext uri="{BB962C8B-B14F-4D97-AF65-F5344CB8AC3E}">
        <p14:creationId xmlns:p14="http://schemas.microsoft.com/office/powerpoint/2010/main" val="3275529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8A0CD-6157-4FB9-8773-97724A77E46C}" type="datetimeFigureOut">
              <a:rPr lang="en-US" smtClean="0"/>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0839-ADFD-44A4-83C8-C803C21E744F}" type="slidenum">
              <a:rPr lang="en-US" smtClean="0"/>
              <a:t>‹#›</a:t>
            </a:fld>
            <a:endParaRPr lang="en-US"/>
          </a:p>
        </p:txBody>
      </p:sp>
    </p:spTree>
    <p:extLst>
      <p:ext uri="{BB962C8B-B14F-4D97-AF65-F5344CB8AC3E}">
        <p14:creationId xmlns:p14="http://schemas.microsoft.com/office/powerpoint/2010/main" val="4159839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8A0CD-6157-4FB9-8773-97724A77E46C}" type="datetimeFigureOut">
              <a:rPr lang="en-US" smtClean="0"/>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F0839-ADFD-44A4-83C8-C803C21E744F}" type="slidenum">
              <a:rPr lang="en-US" smtClean="0"/>
              <a:t>‹#›</a:t>
            </a:fld>
            <a:endParaRPr lang="en-US"/>
          </a:p>
        </p:txBody>
      </p:sp>
    </p:spTree>
    <p:extLst>
      <p:ext uri="{BB962C8B-B14F-4D97-AF65-F5344CB8AC3E}">
        <p14:creationId xmlns:p14="http://schemas.microsoft.com/office/powerpoint/2010/main" val="515119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A08366"/>
              </a:solidFill>
            </a:endParaRPr>
          </a:p>
        </p:txBody>
      </p:sp>
      <p:sp>
        <p:nvSpPr>
          <p:cNvPr id="5" name="Footer Placeholder 4"/>
          <p:cNvSpPr>
            <a:spLocks noGrp="1"/>
          </p:cNvSpPr>
          <p:nvPr>
            <p:ph type="ftr" sz="quarter" idx="11"/>
          </p:nvPr>
        </p:nvSpPr>
        <p:spPr/>
        <p:txBody>
          <a:bodyPr/>
          <a:lstStyle/>
          <a:p>
            <a:pPr>
              <a:defRPr/>
            </a:pPr>
            <a:endParaRPr lang="en-US">
              <a:solidFill>
                <a:srgbClr val="A08366"/>
              </a:solidFill>
            </a:endParaRPr>
          </a:p>
        </p:txBody>
      </p:sp>
      <p:sp>
        <p:nvSpPr>
          <p:cNvPr id="6" name="Slide Number Placeholder 5"/>
          <p:cNvSpPr>
            <a:spLocks noGrp="1"/>
          </p:cNvSpPr>
          <p:nvPr>
            <p:ph type="sldNum" sz="quarter" idx="12"/>
          </p:nvPr>
        </p:nvSpPr>
        <p:spPr/>
        <p:txBody>
          <a:bodyPr/>
          <a:lstStyle/>
          <a:p>
            <a:fld id="{8D498B3F-52A7-41F2-8210-6917896CD6B7}" type="slidenum">
              <a:rPr lang="en-US" smtClean="0">
                <a:solidFill>
                  <a:srgbClr val="A08366"/>
                </a:solidFill>
              </a:rPr>
              <a:pPr/>
              <a:t>‹#›</a:t>
            </a:fld>
            <a:endParaRPr lang="en-US">
              <a:solidFill>
                <a:srgbClr val="A08366"/>
              </a:solidFill>
            </a:endParaRPr>
          </a:p>
        </p:txBody>
      </p:sp>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0375213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A08366"/>
              </a:solidFill>
            </a:endParaRPr>
          </a:p>
        </p:txBody>
      </p:sp>
      <p:sp>
        <p:nvSpPr>
          <p:cNvPr id="5" name="Footer Placeholder 4"/>
          <p:cNvSpPr>
            <a:spLocks noGrp="1"/>
          </p:cNvSpPr>
          <p:nvPr>
            <p:ph type="ftr" sz="quarter" idx="11"/>
          </p:nvPr>
        </p:nvSpPr>
        <p:spPr/>
        <p:txBody>
          <a:bodyPr/>
          <a:lstStyle/>
          <a:p>
            <a:pPr>
              <a:defRPr/>
            </a:pPr>
            <a:endParaRPr lang="en-US">
              <a:solidFill>
                <a:srgbClr val="A08366"/>
              </a:solidFill>
            </a:endParaRPr>
          </a:p>
        </p:txBody>
      </p:sp>
      <p:sp>
        <p:nvSpPr>
          <p:cNvPr id="6" name="Slide Number Placeholder 5"/>
          <p:cNvSpPr>
            <a:spLocks noGrp="1"/>
          </p:cNvSpPr>
          <p:nvPr>
            <p:ph type="sldNum" sz="quarter" idx="12"/>
          </p:nvPr>
        </p:nvSpPr>
        <p:spPr/>
        <p:txBody>
          <a:bodyPr/>
          <a:lstStyle/>
          <a:p>
            <a:fld id="{154A6AF4-4343-4C41-A3E9-980B5AF7A88D}"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1732409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A08366"/>
              </a:solidFill>
            </a:endParaRPr>
          </a:p>
        </p:txBody>
      </p:sp>
      <p:sp>
        <p:nvSpPr>
          <p:cNvPr id="5" name="Footer Placeholder 4"/>
          <p:cNvSpPr>
            <a:spLocks noGrp="1"/>
          </p:cNvSpPr>
          <p:nvPr>
            <p:ph type="ftr" sz="quarter" idx="11"/>
          </p:nvPr>
        </p:nvSpPr>
        <p:spPr/>
        <p:txBody>
          <a:bodyPr/>
          <a:lstStyle/>
          <a:p>
            <a:pPr>
              <a:defRPr/>
            </a:pPr>
            <a:endParaRPr lang="en-US">
              <a:solidFill>
                <a:srgbClr val="A08366"/>
              </a:solidFill>
            </a:endParaRPr>
          </a:p>
        </p:txBody>
      </p:sp>
      <p:sp>
        <p:nvSpPr>
          <p:cNvPr id="6" name="Slide Number Placeholder 5"/>
          <p:cNvSpPr>
            <a:spLocks noGrp="1"/>
          </p:cNvSpPr>
          <p:nvPr>
            <p:ph type="sldNum" sz="quarter" idx="12"/>
          </p:nvPr>
        </p:nvSpPr>
        <p:spPr/>
        <p:txBody>
          <a:bodyPr/>
          <a:lstStyle/>
          <a:p>
            <a:fld id="{F1A78677-26AE-460F-B665-1009649CF67D}"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2234432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solidFill>
                <a:srgbClr val="A08366"/>
              </a:solidFill>
            </a:endParaRPr>
          </a:p>
        </p:txBody>
      </p:sp>
      <p:sp>
        <p:nvSpPr>
          <p:cNvPr id="5" name="Footer Placeholder 4"/>
          <p:cNvSpPr>
            <a:spLocks noGrp="1"/>
          </p:cNvSpPr>
          <p:nvPr>
            <p:ph type="ftr" sz="quarter" idx="11"/>
          </p:nvPr>
        </p:nvSpPr>
        <p:spPr/>
        <p:txBody>
          <a:bodyPr/>
          <a:lstStyle/>
          <a:p>
            <a:pPr>
              <a:defRPr/>
            </a:pPr>
            <a:endParaRPr lang="en-US">
              <a:solidFill>
                <a:srgbClr val="A08366"/>
              </a:solidFill>
            </a:endParaRPr>
          </a:p>
        </p:txBody>
      </p:sp>
      <p:sp>
        <p:nvSpPr>
          <p:cNvPr id="6" name="Slide Number Placeholder 5"/>
          <p:cNvSpPr>
            <a:spLocks noGrp="1"/>
          </p:cNvSpPr>
          <p:nvPr>
            <p:ph type="sldNum" sz="quarter" idx="12"/>
          </p:nvPr>
        </p:nvSpPr>
        <p:spPr/>
        <p:txBody>
          <a:bodyPr/>
          <a:lstStyle/>
          <a:p>
            <a:fld id="{1E75D915-46D0-43D6-889F-9DE84F260FC7}"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3526011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A08366"/>
              </a:solidFill>
            </a:endParaRPr>
          </a:p>
        </p:txBody>
      </p:sp>
      <p:sp>
        <p:nvSpPr>
          <p:cNvPr id="6" name="Footer Placeholder 5"/>
          <p:cNvSpPr>
            <a:spLocks noGrp="1"/>
          </p:cNvSpPr>
          <p:nvPr>
            <p:ph type="ftr" sz="quarter" idx="11"/>
          </p:nvPr>
        </p:nvSpPr>
        <p:spPr/>
        <p:txBody>
          <a:bodyPr/>
          <a:lstStyle/>
          <a:p>
            <a:pPr>
              <a:defRPr/>
            </a:pPr>
            <a:endParaRPr lang="en-US">
              <a:solidFill>
                <a:srgbClr val="A08366"/>
              </a:solidFill>
            </a:endParaRPr>
          </a:p>
        </p:txBody>
      </p:sp>
      <p:sp>
        <p:nvSpPr>
          <p:cNvPr id="7" name="Slide Number Placeholder 6"/>
          <p:cNvSpPr>
            <a:spLocks noGrp="1"/>
          </p:cNvSpPr>
          <p:nvPr>
            <p:ph type="sldNum" sz="quarter" idx="12"/>
          </p:nvPr>
        </p:nvSpPr>
        <p:spPr/>
        <p:txBody>
          <a:bodyPr/>
          <a:lstStyle/>
          <a:p>
            <a:fld id="{936D2858-C952-4FBE-AB1B-A38FA9EFAFA5}"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4133795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A08366"/>
              </a:solidFill>
            </a:endParaRPr>
          </a:p>
        </p:txBody>
      </p:sp>
      <p:sp>
        <p:nvSpPr>
          <p:cNvPr id="8" name="Footer Placeholder 7"/>
          <p:cNvSpPr>
            <a:spLocks noGrp="1"/>
          </p:cNvSpPr>
          <p:nvPr>
            <p:ph type="ftr" sz="quarter" idx="11"/>
          </p:nvPr>
        </p:nvSpPr>
        <p:spPr/>
        <p:txBody>
          <a:bodyPr/>
          <a:lstStyle/>
          <a:p>
            <a:pPr>
              <a:defRPr/>
            </a:pPr>
            <a:endParaRPr lang="en-US">
              <a:solidFill>
                <a:srgbClr val="A08366"/>
              </a:solidFill>
            </a:endParaRPr>
          </a:p>
        </p:txBody>
      </p:sp>
      <p:sp>
        <p:nvSpPr>
          <p:cNvPr id="9" name="Slide Number Placeholder 8"/>
          <p:cNvSpPr>
            <a:spLocks noGrp="1"/>
          </p:cNvSpPr>
          <p:nvPr>
            <p:ph type="sldNum" sz="quarter" idx="12"/>
          </p:nvPr>
        </p:nvSpPr>
        <p:spPr/>
        <p:txBody>
          <a:bodyPr/>
          <a:lstStyle/>
          <a:p>
            <a:fld id="{77C3251B-17B0-4B34-9A12-08F93801CB67}"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2351223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A08366"/>
              </a:solidFill>
            </a:endParaRPr>
          </a:p>
        </p:txBody>
      </p:sp>
      <p:sp>
        <p:nvSpPr>
          <p:cNvPr id="4" name="Footer Placeholder 3"/>
          <p:cNvSpPr>
            <a:spLocks noGrp="1"/>
          </p:cNvSpPr>
          <p:nvPr>
            <p:ph type="ftr" sz="quarter" idx="11"/>
          </p:nvPr>
        </p:nvSpPr>
        <p:spPr/>
        <p:txBody>
          <a:bodyPr/>
          <a:lstStyle/>
          <a:p>
            <a:pPr>
              <a:defRPr/>
            </a:pPr>
            <a:endParaRPr lang="en-US">
              <a:solidFill>
                <a:srgbClr val="A08366"/>
              </a:solidFill>
            </a:endParaRPr>
          </a:p>
        </p:txBody>
      </p:sp>
      <p:sp>
        <p:nvSpPr>
          <p:cNvPr id="5" name="Slide Number Placeholder 4"/>
          <p:cNvSpPr>
            <a:spLocks noGrp="1"/>
          </p:cNvSpPr>
          <p:nvPr>
            <p:ph type="sldNum" sz="quarter" idx="12"/>
          </p:nvPr>
        </p:nvSpPr>
        <p:spPr/>
        <p:txBody>
          <a:bodyPr/>
          <a:lstStyle/>
          <a:p>
            <a:fld id="{2958CC44-5D47-4DAB-9CA8-C46B949E83C9}"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1816715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pPr>
              <a:defRPr/>
            </a:pPr>
            <a:endParaRPr lang="en-US">
              <a:solidFill>
                <a:srgbClr val="A08366"/>
              </a:solidFill>
            </a:endParaRPr>
          </a:p>
        </p:txBody>
      </p:sp>
      <p:sp>
        <p:nvSpPr>
          <p:cNvPr id="3" name="Footer Placeholder 2"/>
          <p:cNvSpPr>
            <a:spLocks noGrp="1"/>
          </p:cNvSpPr>
          <p:nvPr>
            <p:ph type="ftr" sz="quarter" idx="11"/>
          </p:nvPr>
        </p:nvSpPr>
        <p:spPr/>
        <p:txBody>
          <a:bodyPr/>
          <a:lstStyle/>
          <a:p>
            <a:pPr>
              <a:defRPr/>
            </a:pPr>
            <a:endParaRPr lang="en-US">
              <a:solidFill>
                <a:srgbClr val="A08366"/>
              </a:solidFill>
            </a:endParaRPr>
          </a:p>
        </p:txBody>
      </p:sp>
      <p:sp>
        <p:nvSpPr>
          <p:cNvPr id="4" name="Slide Number Placeholder 3"/>
          <p:cNvSpPr>
            <a:spLocks noGrp="1"/>
          </p:cNvSpPr>
          <p:nvPr>
            <p:ph type="sldNum" sz="quarter" idx="12"/>
          </p:nvPr>
        </p:nvSpPr>
        <p:spPr/>
        <p:txBody>
          <a:bodyPr/>
          <a:lstStyle/>
          <a:p>
            <a:fld id="{D602DA39-80DA-4523-916A-D3EFA36702F5}"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1964312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srgbClr val="A08366"/>
              </a:solidFill>
            </a:endParaRPr>
          </a:p>
        </p:txBody>
      </p:sp>
      <p:sp>
        <p:nvSpPr>
          <p:cNvPr id="6" name="Footer Placeholder 5"/>
          <p:cNvSpPr>
            <a:spLocks noGrp="1"/>
          </p:cNvSpPr>
          <p:nvPr>
            <p:ph type="ftr" sz="quarter" idx="11"/>
          </p:nvPr>
        </p:nvSpPr>
        <p:spPr/>
        <p:txBody>
          <a:bodyPr/>
          <a:lstStyle/>
          <a:p>
            <a:pPr>
              <a:defRPr/>
            </a:pPr>
            <a:endParaRPr lang="en-US">
              <a:solidFill>
                <a:srgbClr val="A08366"/>
              </a:solidFill>
            </a:endParaRPr>
          </a:p>
        </p:txBody>
      </p:sp>
      <p:sp>
        <p:nvSpPr>
          <p:cNvPr id="7" name="Slide Number Placeholder 6"/>
          <p:cNvSpPr>
            <a:spLocks noGrp="1"/>
          </p:cNvSpPr>
          <p:nvPr>
            <p:ph type="sldNum" sz="quarter" idx="12"/>
          </p:nvPr>
        </p:nvSpPr>
        <p:spPr/>
        <p:txBody>
          <a:bodyPr/>
          <a:lstStyle/>
          <a:p>
            <a:fld id="{D8E16383-4808-475B-BC11-B81C2247C7B8}"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2568722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srgbClr val="A08366"/>
              </a:solidFill>
            </a:endParaRPr>
          </a:p>
        </p:txBody>
      </p:sp>
      <p:sp>
        <p:nvSpPr>
          <p:cNvPr id="6" name="Footer Placeholder 5"/>
          <p:cNvSpPr>
            <a:spLocks noGrp="1"/>
          </p:cNvSpPr>
          <p:nvPr>
            <p:ph type="ftr" sz="quarter" idx="11"/>
          </p:nvPr>
        </p:nvSpPr>
        <p:spPr/>
        <p:txBody>
          <a:bodyPr/>
          <a:lstStyle/>
          <a:p>
            <a:pPr>
              <a:defRPr/>
            </a:pPr>
            <a:endParaRPr lang="en-US">
              <a:solidFill>
                <a:srgbClr val="A08366"/>
              </a:solidFill>
            </a:endParaRPr>
          </a:p>
        </p:txBody>
      </p:sp>
      <p:sp>
        <p:nvSpPr>
          <p:cNvPr id="7" name="Slide Number Placeholder 6"/>
          <p:cNvSpPr>
            <a:spLocks noGrp="1"/>
          </p:cNvSpPr>
          <p:nvPr>
            <p:ph type="sldNum" sz="quarter" idx="12"/>
          </p:nvPr>
        </p:nvSpPr>
        <p:spPr/>
        <p:txBody>
          <a:bodyPr/>
          <a:lstStyle/>
          <a:p>
            <a:fld id="{75C68BD3-2600-4CBE-B15D-EB6F6E1AA9C5}"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191249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A98A0CD-6157-4FB9-8773-97724A77E46C}" type="datetimeFigureOut">
              <a:rPr lang="en-US" smtClean="0"/>
              <a:t>11/18/2013</a:t>
            </a:fld>
            <a:endParaRPr lang="en-US"/>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60F0839-ADFD-44A4-83C8-C803C21E744F}" type="slidenum">
              <a:rPr lang="en-US" smtClean="0"/>
              <a:t>‹#›</a:t>
            </a:fld>
            <a:endParaRPr lang="en-US"/>
          </a:p>
        </p:txBody>
      </p:sp>
    </p:spTree>
    <p:extLst>
      <p:ext uri="{BB962C8B-B14F-4D97-AF65-F5344CB8AC3E}">
        <p14:creationId xmlns:p14="http://schemas.microsoft.com/office/powerpoint/2010/main" val="3114376461"/>
      </p:ext>
    </p:extLst>
  </p:cSld>
  <p:clrMap bg1="dk1" tx1="lt1" bg2="dk2" tx2="lt2" accent1="accent1" accent2="accent2" accent3="accent3" accent4="accent4" accent5="accent5" accent6="accent6" hlink="hlink" folHlink="folHlink"/>
  <p:sldLayoutIdLst>
    <p:sldLayoutId id="2147483993" r:id="rId1"/>
    <p:sldLayoutId id="2147483994" r:id="rId2"/>
    <p:sldLayoutId id="2147483995" r:id="rId3"/>
    <p:sldLayoutId id="2147483996" r:id="rId4"/>
    <p:sldLayoutId id="2147483997" r:id="rId5"/>
    <p:sldLayoutId id="2147483998" r:id="rId6"/>
    <p:sldLayoutId id="2147483999" r:id="rId7"/>
    <p:sldLayoutId id="2147484000" r:id="rId8"/>
    <p:sldLayoutId id="2147484001" r:id="rId9"/>
    <p:sldLayoutId id="2147484002" r:id="rId10"/>
    <p:sldLayoutId id="2147484003" r:id="rId11"/>
    <p:sldLayoutId id="2147484004" r:id="rId12"/>
    <p:sldLayoutId id="2147484005" r:id="rId13"/>
    <p:sldLayoutId id="2147484006" r:id="rId14"/>
    <p:sldLayoutId id="2147484007" r:id="rId15"/>
    <p:sldLayoutId id="2147484008" r:id="rId16"/>
    <p:sldLayoutId id="214748400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2936387" y="2152588"/>
            <a:ext cx="6220495" cy="3488362"/>
          </a:xfrm>
        </p:spPr>
        <p:txBody>
          <a:bodyPr>
            <a:normAutofit fontScale="92500" lnSpcReduction="20000"/>
          </a:bodyPr>
          <a:lstStyle/>
          <a:p>
            <a:pPr algn="ctr"/>
            <a:r>
              <a:rPr lang="en-US" sz="4000" b="1" dirty="0" smtClean="0">
                <a:ln w="3175" cmpd="sng">
                  <a:noFill/>
                </a:ln>
                <a:solidFill>
                  <a:schemeClr val="folHlink"/>
                </a:solidFill>
                <a:latin typeface="+mj-lt"/>
                <a:ea typeface="+mj-ea"/>
                <a:cs typeface="+mj-cs"/>
              </a:rPr>
              <a:t>Fundamentals of Algorithms</a:t>
            </a:r>
          </a:p>
          <a:p>
            <a:pPr algn="ctr"/>
            <a:endParaRPr lang="en-US" sz="4000" b="1" dirty="0">
              <a:ln w="3175" cmpd="sng">
                <a:noFill/>
              </a:ln>
              <a:solidFill>
                <a:schemeClr val="folHlink"/>
              </a:solidFill>
              <a:latin typeface="+mj-lt"/>
              <a:ea typeface="+mj-ea"/>
              <a:cs typeface="+mj-cs"/>
            </a:endParaRPr>
          </a:p>
          <a:p>
            <a:pPr algn="ctr"/>
            <a:r>
              <a:rPr lang="en-US" sz="4000" b="1" dirty="0" smtClean="0">
                <a:ln w="3175" cmpd="sng">
                  <a:noFill/>
                </a:ln>
                <a:solidFill>
                  <a:schemeClr val="folHlink"/>
                </a:solidFill>
                <a:latin typeface="+mj-lt"/>
                <a:ea typeface="+mj-ea"/>
                <a:cs typeface="+mj-cs"/>
              </a:rPr>
              <a:t>MCS - 2</a:t>
            </a:r>
          </a:p>
          <a:p>
            <a:pPr algn="ctr"/>
            <a:endParaRPr lang="en-US" sz="4000" b="1" dirty="0" smtClean="0">
              <a:ln w="3175" cmpd="sng">
                <a:noFill/>
              </a:ln>
              <a:solidFill>
                <a:schemeClr val="folHlink"/>
              </a:solidFill>
              <a:latin typeface="+mj-lt"/>
              <a:ea typeface="+mj-ea"/>
              <a:cs typeface="+mj-cs"/>
            </a:endParaRPr>
          </a:p>
          <a:p>
            <a:pPr algn="ctr"/>
            <a:r>
              <a:rPr lang="en-US" sz="4000" b="1" dirty="0" smtClean="0">
                <a:ln w="3175" cmpd="sng">
                  <a:noFill/>
                </a:ln>
                <a:solidFill>
                  <a:schemeClr val="folHlink"/>
                </a:solidFill>
                <a:latin typeface="+mj-lt"/>
                <a:ea typeface="+mj-ea"/>
                <a:cs typeface="+mj-cs"/>
              </a:rPr>
              <a:t>Lecture # </a:t>
            </a:r>
            <a:r>
              <a:rPr lang="en-US" sz="4000" b="1" dirty="0">
                <a:ln w="3175" cmpd="sng">
                  <a:noFill/>
                </a:ln>
                <a:solidFill>
                  <a:schemeClr val="folHlink"/>
                </a:solidFill>
                <a:latin typeface="+mj-lt"/>
                <a:ea typeface="+mj-ea"/>
                <a:cs typeface="+mj-cs"/>
              </a:rPr>
              <a:t>2</a:t>
            </a:r>
          </a:p>
        </p:txBody>
      </p:sp>
    </p:spTree>
    <p:extLst>
      <p:ext uri="{BB962C8B-B14F-4D97-AF65-F5344CB8AC3E}">
        <p14:creationId xmlns:p14="http://schemas.microsoft.com/office/powerpoint/2010/main" val="30113817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rPr>
              <a:t>Be </a:t>
            </a:r>
            <a:r>
              <a:rPr lang="en-US" b="1" dirty="0" smtClean="0">
                <a:latin typeface="Times New Roman" panose="02020603050405020304" pitchFamily="18" charset="0"/>
              </a:rPr>
              <a:t>Expandable</a:t>
            </a:r>
            <a:endParaRPr lang="en-US" dirty="0"/>
          </a:p>
        </p:txBody>
      </p:sp>
      <p:sp>
        <p:nvSpPr>
          <p:cNvPr id="3" name="Content Placeholder 2"/>
          <p:cNvSpPr>
            <a:spLocks noGrp="1"/>
          </p:cNvSpPr>
          <p:nvPr>
            <p:ph idx="1"/>
          </p:nvPr>
        </p:nvSpPr>
        <p:spPr>
          <a:xfrm>
            <a:off x="207819" y="2142067"/>
            <a:ext cx="11575472" cy="3649133"/>
          </a:xfrm>
        </p:spPr>
        <p:txBody>
          <a:bodyPr>
            <a:normAutofit/>
          </a:bodyPr>
          <a:lstStyle/>
          <a:p>
            <a:pPr algn="just"/>
            <a:r>
              <a:rPr lang="en-US" sz="2400" dirty="0" smtClean="0">
                <a:latin typeface="Times New Roman" panose="02020603050405020304" pitchFamily="18" charset="0"/>
              </a:rPr>
              <a:t>Our </a:t>
            </a:r>
            <a:r>
              <a:rPr lang="en-US" sz="2400" dirty="0">
                <a:latin typeface="Times New Roman" panose="02020603050405020304" pitchFamily="18" charset="0"/>
              </a:rPr>
              <a:t>algorithm representation should be flexible and allow us to readily collapse it </a:t>
            </a:r>
            <a:r>
              <a:rPr lang="en-US" sz="2400" dirty="0" smtClean="0">
                <a:latin typeface="Times New Roman" panose="02020603050405020304" pitchFamily="18" charset="0"/>
              </a:rPr>
              <a:t>or </a:t>
            </a:r>
            <a:r>
              <a:rPr lang="en-US" sz="2400" dirty="0">
                <a:latin typeface="Times New Roman" panose="02020603050405020304" pitchFamily="18" charset="0"/>
              </a:rPr>
              <a:t>to expand </a:t>
            </a:r>
            <a:r>
              <a:rPr lang="en-US" sz="2400" dirty="0" smtClean="0">
                <a:latin typeface="Times New Roman" panose="02020603050405020304" pitchFamily="18" charset="0"/>
              </a:rPr>
              <a:t>it</a:t>
            </a:r>
          </a:p>
          <a:p>
            <a:pPr algn="just"/>
            <a:r>
              <a:rPr lang="en-US" sz="2400" dirty="0">
                <a:latin typeface="Times New Roman" panose="02020603050405020304" pitchFamily="18" charset="0"/>
              </a:rPr>
              <a:t>W</a:t>
            </a:r>
            <a:r>
              <a:rPr lang="en-US" sz="2400" dirty="0" smtClean="0">
                <a:latin typeface="Times New Roman" panose="02020603050405020304" pitchFamily="18" charset="0"/>
              </a:rPr>
              <a:t>e </a:t>
            </a:r>
            <a:r>
              <a:rPr lang="en-US" sz="2400" dirty="0">
                <a:latin typeface="Times New Roman" panose="02020603050405020304" pitchFamily="18" charset="0"/>
              </a:rPr>
              <a:t>expand our algorithm and become more detailed, at some point we have to get into the logic of the implementation issues. </a:t>
            </a:r>
          </a:p>
          <a:p>
            <a:pPr algn="just"/>
            <a:r>
              <a:rPr lang="en-US" sz="2400" dirty="0">
                <a:latin typeface="Times New Roman" panose="02020603050405020304" pitchFamily="18" charset="0"/>
              </a:rPr>
              <a:t>For instance, if we expand the step that says to take the square root of a number, we have to start describing the specific method that will be used to do this and that method is highly dependent on the eventual implementation. </a:t>
            </a:r>
            <a:endParaRPr lang="en-US" sz="2400" dirty="0" smtClean="0">
              <a:latin typeface="Times New Roman" panose="02020603050405020304" pitchFamily="18" charset="0"/>
            </a:endParaRPr>
          </a:p>
        </p:txBody>
      </p:sp>
    </p:spTree>
    <p:extLst>
      <p:ext uri="{BB962C8B-B14F-4D97-AF65-F5344CB8AC3E}">
        <p14:creationId xmlns:p14="http://schemas.microsoft.com/office/powerpoint/2010/main" val="212370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rPr>
              <a:t>Aid in Implementation</a:t>
            </a:r>
            <a:br>
              <a:rPr lang="en-US" b="1" dirty="0">
                <a:latin typeface="Times New Roman" panose="02020603050405020304" pitchFamily="18" charset="0"/>
              </a:rPr>
            </a:br>
            <a:endParaRPr lang="en-US" dirty="0"/>
          </a:p>
        </p:txBody>
      </p:sp>
      <p:sp>
        <p:nvSpPr>
          <p:cNvPr id="3" name="Content Placeholder 2"/>
          <p:cNvSpPr>
            <a:spLocks noGrp="1"/>
          </p:cNvSpPr>
          <p:nvPr>
            <p:ph idx="1"/>
          </p:nvPr>
        </p:nvSpPr>
        <p:spPr>
          <a:xfrm>
            <a:off x="249382" y="2142067"/>
            <a:ext cx="11658599" cy="3649133"/>
          </a:xfrm>
        </p:spPr>
        <p:txBody>
          <a:bodyPr>
            <a:normAutofit/>
          </a:bodyPr>
          <a:lstStyle/>
          <a:p>
            <a:pPr algn="just"/>
            <a:r>
              <a:rPr lang="en-US" sz="2400" dirty="0">
                <a:latin typeface="Times New Roman" panose="02020603050405020304" pitchFamily="18" charset="0"/>
              </a:rPr>
              <a:t>T</a:t>
            </a:r>
            <a:r>
              <a:rPr lang="en-US" sz="2400" dirty="0" smtClean="0">
                <a:latin typeface="Times New Roman" panose="02020603050405020304" pitchFamily="18" charset="0"/>
              </a:rPr>
              <a:t>he </a:t>
            </a:r>
            <a:r>
              <a:rPr lang="en-US" sz="2400" dirty="0">
                <a:latin typeface="Times New Roman" panose="02020603050405020304" pitchFamily="18" charset="0"/>
              </a:rPr>
              <a:t>goal </a:t>
            </a:r>
            <a:r>
              <a:rPr lang="en-US" sz="2400" dirty="0" smtClean="0">
                <a:latin typeface="Times New Roman" panose="02020603050405020304" pitchFamily="18" charset="0"/>
              </a:rPr>
              <a:t>is </a:t>
            </a:r>
            <a:r>
              <a:rPr lang="en-US" sz="2400" dirty="0">
                <a:latin typeface="Times New Roman" panose="02020603050405020304" pitchFamily="18" charset="0"/>
              </a:rPr>
              <a:t>to actually implement a solution to the problem being solved. If our method of representing our algorithm does not lend itself to an orderly implementation of that algorithm, then our method is seriously flawed. Conversely, if our method of representation lends itself to a systematic implementation of the algorithm, then our method is extremely useful.</a:t>
            </a:r>
          </a:p>
          <a:p>
            <a:pPr algn="just"/>
            <a:r>
              <a:rPr lang="en-US" sz="2400" dirty="0">
                <a:latin typeface="Times New Roman" panose="02020603050405020304" pitchFamily="18" charset="0"/>
              </a:rPr>
              <a:t>By "systematic implementation" we mean that we should be able to take our represented algorithm and break it into easily identifiable fragments each of which can be readily </a:t>
            </a:r>
            <a:r>
              <a:rPr lang="en-US" sz="2400" dirty="0" smtClean="0">
                <a:latin typeface="Times New Roman" panose="02020603050405020304" pitchFamily="18" charset="0"/>
              </a:rPr>
              <a:t>translated.</a:t>
            </a:r>
            <a:endParaRPr lang="en-US" sz="2400" dirty="0">
              <a:latin typeface="Times New Roman" panose="02020603050405020304" pitchFamily="18" charset="0"/>
            </a:endParaRPr>
          </a:p>
          <a:p>
            <a:pPr algn="just"/>
            <a:endParaRPr lang="en-US" sz="2400" dirty="0"/>
          </a:p>
        </p:txBody>
      </p:sp>
    </p:spTree>
    <p:extLst>
      <p:ext uri="{BB962C8B-B14F-4D97-AF65-F5344CB8AC3E}">
        <p14:creationId xmlns:p14="http://schemas.microsoft.com/office/powerpoint/2010/main" val="1271945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Representation of Algorithms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lvl="0" indent="0">
              <a:buNone/>
            </a:pPr>
            <a:r>
              <a:rPr lang="en-US" sz="2400" dirty="0"/>
              <a:t>Algori</a:t>
            </a:r>
            <a:r>
              <a:rPr lang="en-US" sz="2400" dirty="0" smtClean="0"/>
              <a:t>thms are generally represented by either</a:t>
            </a:r>
          </a:p>
          <a:p>
            <a:r>
              <a:rPr lang="en-US" sz="2400" dirty="0" smtClean="0"/>
              <a:t>Pseudo code </a:t>
            </a:r>
          </a:p>
          <a:p>
            <a:r>
              <a:rPr lang="en-US" sz="2400" dirty="0" smtClean="0"/>
              <a:t>Flowchart</a:t>
            </a:r>
            <a:endParaRPr lang="en-US" sz="2400" dirty="0"/>
          </a:p>
        </p:txBody>
      </p:sp>
    </p:spTree>
    <p:extLst>
      <p:ext uri="{BB962C8B-B14F-4D97-AF65-F5344CB8AC3E}">
        <p14:creationId xmlns:p14="http://schemas.microsoft.com/office/powerpoint/2010/main" val="2534463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5717" y="1410475"/>
            <a:ext cx="7197726" cy="2421464"/>
          </a:xfrm>
        </p:spPr>
        <p:txBody>
          <a:bodyPr/>
          <a:lstStyle/>
          <a:p>
            <a:r>
              <a:rPr lang="en-US" dirty="0" smtClean="0"/>
              <a:t>Good Luck ! </a:t>
            </a:r>
            <a:r>
              <a:rPr lang="en-US" sz="7200" dirty="0" smtClean="0">
                <a:latin typeface="Century Gothic" panose="020B0502020202020204" pitchFamily="34" charset="0"/>
              </a:rPr>
              <a:t>☻</a:t>
            </a:r>
            <a:endParaRPr lang="en-US" sz="7200" dirty="0"/>
          </a:p>
        </p:txBody>
      </p:sp>
    </p:spTree>
    <p:extLst>
      <p:ext uri="{BB962C8B-B14F-4D97-AF65-F5344CB8AC3E}">
        <p14:creationId xmlns:p14="http://schemas.microsoft.com/office/powerpoint/2010/main" val="37862724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2627290" y="2500313"/>
            <a:ext cx="6869135" cy="1752600"/>
          </a:xfrm>
        </p:spPr>
        <p:txBody>
          <a:bodyPr>
            <a:normAutofit fontScale="92500" lnSpcReduction="20000"/>
          </a:bodyPr>
          <a:lstStyle/>
          <a:p>
            <a:pPr algn="ctr"/>
            <a:r>
              <a:rPr lang="en-US" sz="4000" b="1" dirty="0" smtClean="0">
                <a:ln w="3175" cmpd="sng">
                  <a:noFill/>
                </a:ln>
                <a:solidFill>
                  <a:schemeClr val="folHlink"/>
                </a:solidFill>
                <a:latin typeface="+mj-lt"/>
                <a:ea typeface="+mj-ea"/>
                <a:cs typeface="+mj-cs"/>
              </a:rPr>
              <a:t>Model of computation</a:t>
            </a:r>
          </a:p>
          <a:p>
            <a:pPr algn="ctr"/>
            <a:endParaRPr lang="en-US" sz="4000" b="1" dirty="0" smtClean="0">
              <a:ln w="3175" cmpd="sng">
                <a:noFill/>
              </a:ln>
              <a:solidFill>
                <a:schemeClr val="folHlink"/>
              </a:solidFill>
              <a:latin typeface="+mj-lt"/>
              <a:ea typeface="+mj-ea"/>
              <a:cs typeface="+mj-cs"/>
            </a:endParaRPr>
          </a:p>
          <a:p>
            <a:pPr algn="ctr"/>
            <a:r>
              <a:rPr lang="en-US" sz="4000" b="1" dirty="0" smtClean="0">
                <a:ln w="3175" cmpd="sng">
                  <a:noFill/>
                </a:ln>
                <a:solidFill>
                  <a:schemeClr val="folHlink"/>
                </a:solidFill>
                <a:latin typeface="+mj-lt"/>
                <a:ea typeface="+mj-ea"/>
                <a:cs typeface="+mj-cs"/>
              </a:rPr>
              <a:t>Representation of Algorithms</a:t>
            </a:r>
          </a:p>
        </p:txBody>
      </p:sp>
    </p:spTree>
    <p:extLst>
      <p:ext uri="{BB962C8B-B14F-4D97-AF65-F5344CB8AC3E}">
        <p14:creationId xmlns:p14="http://schemas.microsoft.com/office/powerpoint/2010/main" val="1051227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Model of computation</a:t>
            </a:r>
            <a:endParaRPr lang="en-US" b="1" dirty="0"/>
          </a:p>
        </p:txBody>
      </p:sp>
      <p:sp>
        <p:nvSpPr>
          <p:cNvPr id="3" name="Content Placeholder 2"/>
          <p:cNvSpPr>
            <a:spLocks noGrp="1"/>
          </p:cNvSpPr>
          <p:nvPr>
            <p:ph idx="1"/>
          </p:nvPr>
        </p:nvSpPr>
        <p:spPr/>
        <p:txBody>
          <a:bodyPr>
            <a:normAutofit/>
          </a:bodyPr>
          <a:lstStyle/>
          <a:p>
            <a:pPr algn="just"/>
            <a:r>
              <a:rPr lang="en-US" sz="2400" dirty="0" smtClean="0"/>
              <a:t>Unlike programs, algorithms are to be understood primarily by people and not machines. </a:t>
            </a:r>
          </a:p>
          <a:p>
            <a:pPr algn="just"/>
            <a:r>
              <a:rPr lang="en-US" sz="2400" dirty="0" smtClean="0"/>
              <a:t>This gives us flexibility to present the algorithms, any many low-level details may be omitted.</a:t>
            </a:r>
          </a:p>
          <a:p>
            <a:pPr algn="just"/>
            <a:r>
              <a:rPr lang="en-US" sz="2400" dirty="0" smtClean="0"/>
              <a:t>In order to say any thing meaningful about algorithms, a mathematical model of computation is used. </a:t>
            </a:r>
          </a:p>
          <a:p>
            <a:pPr algn="just"/>
            <a:r>
              <a:rPr lang="en-US" sz="2400" dirty="0" smtClean="0"/>
              <a:t>A generic one-processor model is assumed as implementation technology of algorithms. This model is called RAM.</a:t>
            </a:r>
            <a:endParaRPr lang="en-US" sz="2400" dirty="0"/>
          </a:p>
        </p:txBody>
      </p:sp>
    </p:spTree>
    <p:extLst>
      <p:ext uri="{BB962C8B-B14F-4D97-AF65-F5344CB8AC3E}">
        <p14:creationId xmlns:p14="http://schemas.microsoft.com/office/powerpoint/2010/main" val="2826815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RAM</a:t>
            </a:r>
            <a:r>
              <a:rPr lang="en-US" b="1" dirty="0"/>
              <a:t>; Random Access </a:t>
            </a:r>
            <a:r>
              <a:rPr lang="en-US" b="1" dirty="0" smtClean="0"/>
              <a:t>machine</a:t>
            </a:r>
            <a:endParaRPr lang="en-US" b="1" dirty="0"/>
          </a:p>
        </p:txBody>
      </p:sp>
      <p:sp>
        <p:nvSpPr>
          <p:cNvPr id="3" name="Content Placeholder 2"/>
          <p:cNvSpPr>
            <a:spLocks noGrp="1"/>
          </p:cNvSpPr>
          <p:nvPr>
            <p:ph idx="1"/>
          </p:nvPr>
        </p:nvSpPr>
        <p:spPr/>
        <p:txBody>
          <a:bodyPr>
            <a:normAutofit/>
          </a:bodyPr>
          <a:lstStyle/>
          <a:p>
            <a:pPr algn="just"/>
            <a:r>
              <a:rPr lang="en-US" sz="2400" dirty="0" smtClean="0"/>
              <a:t>A RAM is an idealized machine with an </a:t>
            </a:r>
            <a:r>
              <a:rPr lang="en-US" sz="2400" i="1" dirty="0" smtClean="0"/>
              <a:t>infinitely large random-access memory</a:t>
            </a:r>
            <a:r>
              <a:rPr lang="en-US" sz="2400" dirty="0" smtClean="0"/>
              <a:t>.</a:t>
            </a:r>
          </a:p>
          <a:p>
            <a:pPr algn="just"/>
            <a:r>
              <a:rPr lang="en-US" sz="2400" dirty="0" smtClean="0"/>
              <a:t>Instructions are executed one-by-one. </a:t>
            </a:r>
          </a:p>
          <a:p>
            <a:pPr algn="just"/>
            <a:r>
              <a:rPr lang="en-US" sz="2400" dirty="0" smtClean="0"/>
              <a:t>Each instruction performs some basic operation on two values in machine memory.</a:t>
            </a:r>
          </a:p>
          <a:p>
            <a:pPr algn="just"/>
            <a:r>
              <a:rPr lang="en-US" sz="2400" dirty="0" smtClean="0"/>
              <a:t>It is assumed that each basic operation takes same constant time to execute.</a:t>
            </a:r>
            <a:endParaRPr lang="en-US" sz="2400" dirty="0"/>
          </a:p>
        </p:txBody>
      </p:sp>
    </p:spTree>
    <p:extLst>
      <p:ext uri="{BB962C8B-B14F-4D97-AF65-F5344CB8AC3E}">
        <p14:creationId xmlns:p14="http://schemas.microsoft.com/office/powerpoint/2010/main" val="1784514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Basic ram operations</a:t>
            </a:r>
            <a:endParaRPr lang="en-US" b="1" dirty="0"/>
          </a:p>
        </p:txBody>
      </p:sp>
      <p:sp>
        <p:nvSpPr>
          <p:cNvPr id="3" name="Content Placeholder 2"/>
          <p:cNvSpPr>
            <a:spLocks noGrp="1"/>
          </p:cNvSpPr>
          <p:nvPr>
            <p:ph idx="1"/>
          </p:nvPr>
        </p:nvSpPr>
        <p:spPr/>
        <p:txBody>
          <a:bodyPr>
            <a:normAutofit/>
          </a:bodyPr>
          <a:lstStyle/>
          <a:p>
            <a:r>
              <a:rPr lang="en-US" sz="2400" dirty="0" smtClean="0"/>
              <a:t>Assigning a value to a variable,</a:t>
            </a:r>
          </a:p>
          <a:p>
            <a:r>
              <a:rPr lang="en-US" sz="2400" dirty="0" smtClean="0"/>
              <a:t>Computing any basic arithmetic operation (+, -, *, /) on integer values of any size,</a:t>
            </a:r>
          </a:p>
          <a:p>
            <a:r>
              <a:rPr lang="en-US" sz="2400" dirty="0" smtClean="0"/>
              <a:t>Performing any comparison or Boolean operations,</a:t>
            </a:r>
          </a:p>
          <a:p>
            <a:r>
              <a:rPr lang="en-US" sz="2400" dirty="0" smtClean="0"/>
              <a:t>Accessing an element of an array.</a:t>
            </a:r>
          </a:p>
          <a:p>
            <a:endParaRPr lang="en-US" sz="2400" dirty="0"/>
          </a:p>
        </p:txBody>
      </p:sp>
    </p:spTree>
    <p:extLst>
      <p:ext uri="{BB962C8B-B14F-4D97-AF65-F5344CB8AC3E}">
        <p14:creationId xmlns:p14="http://schemas.microsoft.com/office/powerpoint/2010/main" val="4089597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2627290" y="2500313"/>
            <a:ext cx="6869135" cy="1752600"/>
          </a:xfrm>
        </p:spPr>
        <p:txBody>
          <a:bodyPr>
            <a:normAutofit/>
          </a:bodyPr>
          <a:lstStyle/>
          <a:p>
            <a:pPr algn="ctr"/>
            <a:r>
              <a:rPr lang="en-US" sz="4000" b="1" dirty="0" smtClean="0">
                <a:ln w="3175" cmpd="sng">
                  <a:noFill/>
                </a:ln>
                <a:solidFill>
                  <a:schemeClr val="folHlink"/>
                </a:solidFill>
                <a:latin typeface="+mj-lt"/>
                <a:ea typeface="+mj-ea"/>
                <a:cs typeface="+mj-cs"/>
              </a:rPr>
              <a:t>Representation of Algorithms</a:t>
            </a:r>
          </a:p>
        </p:txBody>
      </p:sp>
    </p:spTree>
    <p:extLst>
      <p:ext uri="{BB962C8B-B14F-4D97-AF65-F5344CB8AC3E}">
        <p14:creationId xmlns:p14="http://schemas.microsoft.com/office/powerpoint/2010/main" val="3067701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609600"/>
            <a:ext cx="11506199" cy="1456267"/>
          </a:xfrm>
        </p:spPr>
        <p:txBody>
          <a:bodyPr>
            <a:noAutofit/>
          </a:bodyPr>
          <a:lstStyle/>
          <a:p>
            <a:r>
              <a:rPr lang="en-US" b="1" dirty="0">
                <a:solidFill>
                  <a:schemeClr val="tx1">
                    <a:lumMod val="95000"/>
                  </a:schemeClr>
                </a:solidFill>
                <a:latin typeface="Times New Roman" panose="02020603050405020304" pitchFamily="18" charset="0"/>
              </a:rPr>
              <a:t>Essential Elements of a Good Representation</a:t>
            </a:r>
            <a:br>
              <a:rPr lang="en-US" b="1" dirty="0">
                <a:solidFill>
                  <a:schemeClr val="tx1">
                    <a:lumMod val="95000"/>
                  </a:schemeClr>
                </a:solidFill>
                <a:latin typeface="Times New Roman" panose="02020603050405020304" pitchFamily="18" charset="0"/>
              </a:rPr>
            </a:br>
            <a:endParaRPr lang="en-US" dirty="0">
              <a:solidFill>
                <a:schemeClr val="tx1">
                  <a:lumMod val="95000"/>
                </a:schemeClr>
              </a:solidFill>
            </a:endParaRPr>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rPr>
              <a:t>Show </a:t>
            </a:r>
            <a:r>
              <a:rPr lang="en-US" sz="2400" dirty="0">
                <a:latin typeface="Times New Roman" panose="02020603050405020304" pitchFamily="18" charset="0"/>
              </a:rPr>
              <a:t>the logic of how the problem is solved - not how it is implemented.</a:t>
            </a:r>
          </a:p>
          <a:p>
            <a:r>
              <a:rPr lang="en-US" sz="2400" dirty="0">
                <a:latin typeface="Times New Roman" panose="02020603050405020304" pitchFamily="18" charset="0"/>
              </a:rPr>
              <a:t>Readily reveal the flow of the algorithm.</a:t>
            </a:r>
          </a:p>
          <a:p>
            <a:r>
              <a:rPr lang="en-US" sz="2400" dirty="0">
                <a:latin typeface="Times New Roman" panose="02020603050405020304" pitchFamily="18" charset="0"/>
              </a:rPr>
              <a:t>Be expandable </a:t>
            </a:r>
            <a:r>
              <a:rPr lang="en-US" sz="2400" dirty="0" smtClean="0">
                <a:latin typeface="Times New Roman" panose="02020603050405020304" pitchFamily="18" charset="0"/>
              </a:rPr>
              <a:t>.</a:t>
            </a:r>
            <a:r>
              <a:rPr lang="en-US" sz="2400" dirty="0">
                <a:latin typeface="Times New Roman" panose="02020603050405020304" pitchFamily="18" charset="0"/>
              </a:rPr>
              <a:t> </a:t>
            </a:r>
          </a:p>
          <a:p>
            <a:r>
              <a:rPr lang="en-US" sz="2400" dirty="0">
                <a:latin typeface="Times New Roman" panose="02020603050405020304" pitchFamily="18" charset="0"/>
              </a:rPr>
              <a:t>Lend itself to implementation of the algorithm</a:t>
            </a:r>
            <a:r>
              <a:rPr lang="en-US" sz="2400" dirty="0">
                <a:solidFill>
                  <a:srgbClr val="000000"/>
                </a:solidFill>
                <a:latin typeface="Times New Roman" panose="02020603050405020304" pitchFamily="18" charset="0"/>
              </a:rPr>
              <a:t>.</a:t>
            </a:r>
          </a:p>
          <a:p>
            <a:endParaRPr lang="en-US" sz="2400" dirty="0"/>
          </a:p>
        </p:txBody>
      </p:sp>
    </p:spTree>
    <p:extLst>
      <p:ext uri="{BB962C8B-B14F-4D97-AF65-F5344CB8AC3E}">
        <p14:creationId xmlns:p14="http://schemas.microsoft.com/office/powerpoint/2010/main" val="2817794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rPr>
              <a:t>Show the Logic</a:t>
            </a:r>
            <a:br>
              <a:rPr lang="en-US" b="1" dirty="0">
                <a:latin typeface="Times New Roman" panose="02020603050405020304" pitchFamily="18" charset="0"/>
              </a:rPr>
            </a:br>
            <a:endParaRPr lang="en-US" dirty="0"/>
          </a:p>
        </p:txBody>
      </p:sp>
      <p:sp>
        <p:nvSpPr>
          <p:cNvPr id="3" name="Content Placeholder 2"/>
          <p:cNvSpPr>
            <a:spLocks noGrp="1"/>
          </p:cNvSpPr>
          <p:nvPr>
            <p:ph idx="1"/>
          </p:nvPr>
        </p:nvSpPr>
        <p:spPr>
          <a:xfrm>
            <a:off x="228600" y="1880315"/>
            <a:ext cx="11741727" cy="3910886"/>
          </a:xfrm>
        </p:spPr>
        <p:txBody>
          <a:bodyPr>
            <a:normAutofit/>
          </a:bodyPr>
          <a:lstStyle/>
          <a:p>
            <a:pPr algn="just"/>
            <a:r>
              <a:rPr lang="en-US" sz="2400" dirty="0" smtClean="0">
                <a:latin typeface="Times New Roman" panose="02020603050405020304" pitchFamily="18" charset="0"/>
              </a:rPr>
              <a:t>Distinguish </a:t>
            </a:r>
            <a:r>
              <a:rPr lang="en-US" sz="2400" dirty="0">
                <a:latin typeface="Times New Roman" panose="02020603050405020304" pitchFamily="18" charset="0"/>
              </a:rPr>
              <a:t>between the concept of problem logic and implementation logic. </a:t>
            </a:r>
            <a:endParaRPr lang="en-US" sz="2400" dirty="0" smtClean="0">
              <a:latin typeface="Times New Roman" panose="02020603050405020304" pitchFamily="18" charset="0"/>
            </a:endParaRPr>
          </a:p>
          <a:p>
            <a:pPr algn="just"/>
            <a:r>
              <a:rPr lang="en-US" sz="2400" dirty="0" err="1" smtClean="0">
                <a:latin typeface="Times New Roman" panose="02020603050405020304" pitchFamily="18" charset="0"/>
              </a:rPr>
              <a:t>E.g</a:t>
            </a:r>
            <a:r>
              <a:rPr lang="en-US" sz="2400" dirty="0" smtClean="0">
                <a:latin typeface="Times New Roman" panose="02020603050405020304" pitchFamily="18" charset="0"/>
              </a:rPr>
              <a:t> find </a:t>
            </a:r>
            <a:r>
              <a:rPr lang="en-US" sz="2400" dirty="0">
                <a:latin typeface="Times New Roman" panose="02020603050405020304" pitchFamily="18" charset="0"/>
              </a:rPr>
              <a:t>the </a:t>
            </a:r>
            <a:r>
              <a:rPr lang="en-US" sz="2400" dirty="0" smtClean="0">
                <a:latin typeface="Times New Roman" panose="02020603050405020304" pitchFamily="18" charset="0"/>
              </a:rPr>
              <a:t>Area of Circle</a:t>
            </a:r>
          </a:p>
          <a:p>
            <a:pPr algn="just"/>
            <a:r>
              <a:rPr lang="en-US" sz="2400" dirty="0" smtClean="0">
                <a:latin typeface="Times New Roman" panose="02020603050405020304" pitchFamily="18" charset="0"/>
              </a:rPr>
              <a:t> It </a:t>
            </a:r>
            <a:r>
              <a:rPr lang="en-US" sz="2400" dirty="0">
                <a:latin typeface="Times New Roman" panose="02020603050405020304" pitchFamily="18" charset="0"/>
              </a:rPr>
              <a:t>doesn't matter whether you are solving the problem with a C program, a Java program, a calculator, a pencil and paper, or in your head - those elements are part of the logic of solving the problem. </a:t>
            </a:r>
            <a:endParaRPr lang="en-US" sz="2400" dirty="0" smtClean="0">
              <a:latin typeface="Times New Roman" panose="02020603050405020304" pitchFamily="18" charset="0"/>
            </a:endParaRPr>
          </a:p>
          <a:p>
            <a:pPr algn="just"/>
            <a:r>
              <a:rPr lang="en-US" sz="2400" dirty="0" smtClean="0">
                <a:latin typeface="Times New Roman" panose="02020603050405020304" pitchFamily="18" charset="0"/>
              </a:rPr>
              <a:t>Your </a:t>
            </a:r>
            <a:r>
              <a:rPr lang="en-US" sz="2400" dirty="0">
                <a:latin typeface="Times New Roman" panose="02020603050405020304" pitchFamily="18" charset="0"/>
              </a:rPr>
              <a:t>algorithm representation should focus on the logic of the problem, and not the logic of the eventual </a:t>
            </a:r>
            <a:r>
              <a:rPr lang="en-US" sz="2400" dirty="0" smtClean="0">
                <a:latin typeface="Times New Roman" panose="02020603050405020304" pitchFamily="18" charset="0"/>
              </a:rPr>
              <a:t>implementation.</a:t>
            </a:r>
            <a:endParaRPr lang="en-US" sz="2400" dirty="0"/>
          </a:p>
        </p:txBody>
      </p:sp>
    </p:spTree>
    <p:extLst>
      <p:ext uri="{BB962C8B-B14F-4D97-AF65-F5344CB8AC3E}">
        <p14:creationId xmlns:p14="http://schemas.microsoft.com/office/powerpoint/2010/main" val="2043273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rPr>
              <a:t>Reveal the Flow</a:t>
            </a:r>
            <a:br>
              <a:rPr lang="en-US" b="1" dirty="0">
                <a:latin typeface="Times New Roman" panose="02020603050405020304" pitchFamily="18" charset="0"/>
              </a:rPr>
            </a:br>
            <a:endParaRPr lang="en-US" dirty="0"/>
          </a:p>
        </p:txBody>
      </p:sp>
      <p:sp>
        <p:nvSpPr>
          <p:cNvPr id="3" name="Content Placeholder 2"/>
          <p:cNvSpPr>
            <a:spLocks noGrp="1"/>
          </p:cNvSpPr>
          <p:nvPr>
            <p:ph idx="1"/>
          </p:nvPr>
        </p:nvSpPr>
        <p:spPr>
          <a:xfrm>
            <a:off x="249382" y="1764406"/>
            <a:ext cx="11658600" cy="4026795"/>
          </a:xfrm>
        </p:spPr>
        <p:txBody>
          <a:bodyPr>
            <a:normAutofit/>
          </a:bodyPr>
          <a:lstStyle/>
          <a:p>
            <a:pPr algn="just"/>
            <a:r>
              <a:rPr lang="en-US" sz="2400" dirty="0">
                <a:latin typeface="Times New Roman" panose="02020603050405020304" pitchFamily="18" charset="0"/>
              </a:rPr>
              <a:t>Most problems, especially if they are intended to be solved with the aid of a computer program, involve flow control. In the "structured programming</a:t>
            </a:r>
            <a:r>
              <a:rPr lang="en-US" sz="2400" dirty="0" smtClean="0">
                <a:latin typeface="Times New Roman" panose="02020603050405020304" pitchFamily="18" charset="0"/>
              </a:rPr>
              <a:t>", </a:t>
            </a:r>
            <a:r>
              <a:rPr lang="en-US" sz="2400" dirty="0">
                <a:latin typeface="Times New Roman" panose="02020603050405020304" pitchFamily="18" charset="0"/>
              </a:rPr>
              <a:t>this flow control consists of sequences, selections, and repetitions. </a:t>
            </a:r>
            <a:endParaRPr lang="en-US" sz="2400" dirty="0" smtClean="0">
              <a:latin typeface="Times New Roman" panose="02020603050405020304" pitchFamily="18" charset="0"/>
            </a:endParaRPr>
          </a:p>
          <a:p>
            <a:pPr algn="just"/>
            <a:r>
              <a:rPr lang="en-US" sz="2400" dirty="0" smtClean="0">
                <a:latin typeface="Times New Roman" panose="02020603050405020304" pitchFamily="18" charset="0"/>
              </a:rPr>
              <a:t>decisions </a:t>
            </a:r>
            <a:r>
              <a:rPr lang="en-US" sz="2400" dirty="0">
                <a:latin typeface="Times New Roman" panose="02020603050405020304" pitchFamily="18" charset="0"/>
              </a:rPr>
              <a:t>will have to be made and different steps taken depending on the outcome of those decisions. </a:t>
            </a:r>
            <a:endParaRPr lang="en-US" sz="2400" dirty="0" smtClean="0">
              <a:latin typeface="Times New Roman" panose="02020603050405020304" pitchFamily="18" charset="0"/>
            </a:endParaRPr>
          </a:p>
          <a:p>
            <a:pPr algn="just"/>
            <a:r>
              <a:rPr lang="en-US" sz="2400" dirty="0" smtClean="0">
                <a:latin typeface="Times New Roman" panose="02020603050405020304" pitchFamily="18" charset="0"/>
              </a:rPr>
              <a:t>The </a:t>
            </a:r>
            <a:r>
              <a:rPr lang="en-US" sz="2400" dirty="0">
                <a:latin typeface="Times New Roman" panose="02020603050405020304" pitchFamily="18" charset="0"/>
              </a:rPr>
              <a:t>representation method </a:t>
            </a:r>
            <a:r>
              <a:rPr lang="en-US" sz="2400" dirty="0" smtClean="0">
                <a:latin typeface="Times New Roman" panose="02020603050405020304" pitchFamily="18" charset="0"/>
              </a:rPr>
              <a:t>show </a:t>
            </a:r>
            <a:r>
              <a:rPr lang="en-US" sz="2400" dirty="0">
                <a:latin typeface="Times New Roman" panose="02020603050405020304" pitchFamily="18" charset="0"/>
              </a:rPr>
              <a:t>the points at which decisions are made and what the various courses of action are that can result.</a:t>
            </a:r>
            <a:endParaRPr lang="en-US" sz="2400" dirty="0"/>
          </a:p>
        </p:txBody>
      </p:sp>
    </p:spTree>
    <p:extLst>
      <p:ext uri="{BB962C8B-B14F-4D97-AF65-F5344CB8AC3E}">
        <p14:creationId xmlns:p14="http://schemas.microsoft.com/office/powerpoint/2010/main" val="10595216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Celestial</Template>
  <TotalTime>4607</TotalTime>
  <Words>540</Words>
  <Application>Microsoft Office PowerPoint</Application>
  <PresentationFormat>Widescreen</PresentationFormat>
  <Paragraphs>50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Century Gothic</vt:lpstr>
      <vt:lpstr>Times New Roman</vt:lpstr>
      <vt:lpstr>Celestial</vt:lpstr>
      <vt:lpstr>PowerPoint Presentation</vt:lpstr>
      <vt:lpstr>PowerPoint Presentation</vt:lpstr>
      <vt:lpstr>Model of computation</vt:lpstr>
      <vt:lpstr>RAM; Random Access machine</vt:lpstr>
      <vt:lpstr>Basic ram operations</vt:lpstr>
      <vt:lpstr>PowerPoint Presentation</vt:lpstr>
      <vt:lpstr>Essential Elements of a Good Representation </vt:lpstr>
      <vt:lpstr>Show the Logic </vt:lpstr>
      <vt:lpstr>Reveal the Flow </vt:lpstr>
      <vt:lpstr>Be Expandable</vt:lpstr>
      <vt:lpstr>Aid in Implementation </vt:lpstr>
      <vt:lpstr>Representation of Algorithms</vt:lpstr>
      <vt:lpstr>Good Luck !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MULTI</dc:creator>
  <cp:lastModifiedBy>Home</cp:lastModifiedBy>
  <cp:revision>105</cp:revision>
  <dcterms:created xsi:type="dcterms:W3CDTF">2013-04-08T04:26:10Z</dcterms:created>
  <dcterms:modified xsi:type="dcterms:W3CDTF">2013-11-18T07:50:19Z</dcterms:modified>
</cp:coreProperties>
</file>