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0" r:id="rId1"/>
  </p:sldMasterIdLst>
  <p:notesMasterIdLst>
    <p:notesMasterId r:id="rId17"/>
  </p:notesMasterIdLst>
  <p:sldIdLst>
    <p:sldId id="284" r:id="rId2"/>
    <p:sldId id="257" r:id="rId3"/>
    <p:sldId id="312" r:id="rId4"/>
    <p:sldId id="288" r:id="rId5"/>
    <p:sldId id="313" r:id="rId6"/>
    <p:sldId id="294" r:id="rId7"/>
    <p:sldId id="314" r:id="rId8"/>
    <p:sldId id="295" r:id="rId9"/>
    <p:sldId id="296" r:id="rId10"/>
    <p:sldId id="297" r:id="rId11"/>
    <p:sldId id="298" r:id="rId12"/>
    <p:sldId id="316" r:id="rId13"/>
    <p:sldId id="299" r:id="rId14"/>
    <p:sldId id="300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46" d="100"/>
          <a:sy n="46" d="100"/>
        </p:scale>
        <p:origin x="48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7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795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40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4461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58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90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32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60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77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86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47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23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34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2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12" r:id="rId2"/>
    <p:sldLayoutId id="2147484013" r:id="rId3"/>
    <p:sldLayoutId id="2147484014" r:id="rId4"/>
    <p:sldLayoutId id="2147484015" r:id="rId5"/>
    <p:sldLayoutId id="2147484016" r:id="rId6"/>
    <p:sldLayoutId id="2147484017" r:id="rId7"/>
    <p:sldLayoutId id="2147484018" r:id="rId8"/>
    <p:sldLayoutId id="2147484019" r:id="rId9"/>
    <p:sldLayoutId id="2147484020" r:id="rId10"/>
    <p:sldLayoutId id="2147484021" r:id="rId11"/>
    <p:sldLayoutId id="2147484022" r:id="rId12"/>
    <p:sldLayoutId id="2147484023" r:id="rId13"/>
    <p:sldLayoutId id="2147484024" r:id="rId14"/>
    <p:sldLayoutId id="2147484025" r:id="rId15"/>
    <p:sldLayoutId id="21474840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3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74" y="-39590"/>
            <a:ext cx="10131425" cy="145626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Action </a:t>
            </a:r>
            <a:r>
              <a:rPr lang="en-US" b="1" dirty="0" smtClean="0">
                <a:latin typeface="Times New Roman" panose="02020603050405020304" pitchFamily="18" charset="0"/>
              </a:rPr>
              <a:t>Keywords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984" y="1564784"/>
            <a:ext cx="11694016" cy="482957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keywords are the lines that actually do the work</a:t>
            </a:r>
          </a:p>
          <a:p>
            <a:pPr marL="285750"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 Keywords</a:t>
            </a:r>
          </a:p>
          <a:p>
            <a:pPr lvl="1" algn="just"/>
            <a:r>
              <a:rPr lang="en-US" sz="2400" dirty="0"/>
              <a:t>Input: READ, OBTAIN, GET </a:t>
            </a:r>
            <a:endParaRPr lang="en-US" sz="2400" dirty="0" smtClean="0"/>
          </a:p>
          <a:p>
            <a:pPr lvl="1" algn="just"/>
            <a:r>
              <a:rPr lang="en-US" sz="2400" dirty="0" smtClean="0"/>
              <a:t>Output</a:t>
            </a:r>
            <a:r>
              <a:rPr lang="en-US" sz="2400" dirty="0"/>
              <a:t>: </a:t>
            </a:r>
            <a:r>
              <a:rPr lang="en-US" sz="2400" dirty="0" smtClean="0"/>
              <a:t>PUT, PRINT</a:t>
            </a:r>
            <a:r>
              <a:rPr lang="en-US" sz="2400" dirty="0"/>
              <a:t>, DISPLAY, SHOW </a:t>
            </a:r>
            <a:endParaRPr lang="en-US" sz="2400" dirty="0" smtClean="0"/>
          </a:p>
          <a:p>
            <a:pPr lvl="1" algn="just"/>
            <a:r>
              <a:rPr lang="en-US" sz="2400" dirty="0" smtClean="0"/>
              <a:t>Compute</a:t>
            </a:r>
            <a:r>
              <a:rPr lang="en-US" sz="2400" dirty="0"/>
              <a:t>: COMPUTE, CALCULATE, DETERMINE </a:t>
            </a:r>
            <a:endParaRPr lang="en-US" sz="2400" dirty="0" smtClean="0"/>
          </a:p>
          <a:p>
            <a:pPr lvl="1" algn="just"/>
            <a:r>
              <a:rPr lang="en-US" sz="2400" dirty="0" smtClean="0"/>
              <a:t>Initialize</a:t>
            </a:r>
            <a:r>
              <a:rPr lang="en-US" sz="2400" dirty="0"/>
              <a:t>: SET, INIT </a:t>
            </a:r>
            <a:endParaRPr lang="en-US" sz="2400" dirty="0" smtClean="0"/>
          </a:p>
          <a:p>
            <a:pPr lvl="1" algn="just"/>
            <a:r>
              <a:rPr lang="en-US" sz="2400" dirty="0" smtClean="0"/>
              <a:t>Add </a:t>
            </a:r>
            <a:r>
              <a:rPr lang="en-US" sz="2400" dirty="0"/>
              <a:t>one: </a:t>
            </a:r>
            <a:r>
              <a:rPr lang="en-US" sz="2400" dirty="0" smtClean="0"/>
              <a:t>INCREMENT, DECREMENT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870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72" y="158840"/>
            <a:ext cx="10131425" cy="145626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Control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645" y="1786238"/>
            <a:ext cx="10131425" cy="2863035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Sequence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0439" y="3335629"/>
            <a:ext cx="4920243" cy="32325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</a:rPr>
              <a:t>Calculate Pay </a:t>
            </a:r>
            <a:r>
              <a:rPr lang="en-US" b="1" dirty="0" smtClean="0">
                <a:latin typeface="Arial" panose="020B0604020202020204" pitchFamily="34" charset="0"/>
              </a:rPr>
              <a:t>– sequence</a:t>
            </a:r>
          </a:p>
          <a:p>
            <a:pPr lvl="0"/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Begin </a:t>
            </a: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input hours </a:t>
            </a: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input rate </a:t>
            </a: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pay = hours * rate </a:t>
            </a: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print pay </a:t>
            </a:r>
          </a:p>
          <a:p>
            <a:pPr lvl="0"/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End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03645" y="3335629"/>
            <a:ext cx="5087154" cy="32325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</a:rPr>
              <a:t>Sum of 2 Numbers </a:t>
            </a:r>
            <a:r>
              <a:rPr lang="en-US" b="1" dirty="0" smtClean="0">
                <a:latin typeface="Arial" panose="020B0604020202020204" pitchFamily="34" charset="0"/>
              </a:rPr>
              <a:t>– sequence</a:t>
            </a:r>
          </a:p>
          <a:p>
            <a:pPr algn="ctr"/>
            <a:endParaRPr lang="en-US" b="1" dirty="0" smtClean="0">
              <a:latin typeface="Arial" panose="020B0604020202020204" pitchFamily="34" charset="0"/>
            </a:endParaRP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dirty="0">
                <a:solidFill>
                  <a:prstClr val="white"/>
                </a:solidFill>
              </a:rPr>
              <a:t>		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input x, y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sum = x + y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print sum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US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942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682" y="-199086"/>
            <a:ext cx="10131425" cy="145626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Control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61" y="529048"/>
            <a:ext cx="10131425" cy="312312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(test condition)</a:t>
            </a:r>
          </a:p>
          <a:p>
            <a:pPr marL="457200" lvl="1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Statement(s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be executed if test condition is TRUE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ELSE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Statement(s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be executed if test condition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dirty="0" smtClean="0"/>
              <a:t>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88675" y="3652174"/>
            <a:ext cx="5881352" cy="28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Calculate Pay with Overtime - selection</a:t>
            </a:r>
            <a:endParaRPr lang="en-US" dirty="0" smtClean="0">
              <a:latin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</a:rPr>
              <a:t>Begin</a:t>
            </a:r>
            <a:endParaRPr lang="en-US" dirty="0">
              <a:latin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</a:rPr>
              <a:t>	input </a:t>
            </a:r>
            <a:r>
              <a:rPr lang="en-US" dirty="0">
                <a:latin typeface="Times New Roman" panose="02020603050405020304" pitchFamily="18" charset="0"/>
              </a:rPr>
              <a:t>hours, rate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if </a:t>
            </a:r>
            <a:r>
              <a:rPr lang="en-US" dirty="0">
                <a:latin typeface="Times New Roman" panose="02020603050405020304" pitchFamily="18" charset="0"/>
              </a:rPr>
              <a:t>hours </a:t>
            </a:r>
            <a:r>
              <a:rPr lang="en-US" dirty="0" smtClean="0">
                <a:latin typeface="Symbol" panose="05050102010706020507" pitchFamily="18" charset="2"/>
              </a:rPr>
              <a:t>&lt;= </a:t>
            </a:r>
            <a:r>
              <a:rPr lang="en-US" dirty="0">
                <a:latin typeface="Times New Roman" panose="02020603050405020304" pitchFamily="18" charset="0"/>
              </a:rPr>
              <a:t>40 then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	pay </a:t>
            </a:r>
            <a:r>
              <a:rPr lang="en-US" dirty="0">
                <a:latin typeface="Times New Roman" panose="02020603050405020304" pitchFamily="18" charset="0"/>
              </a:rPr>
              <a:t>= hours * rate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else</a:t>
            </a:r>
            <a:endParaRPr lang="en-US" dirty="0">
              <a:latin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</a:rPr>
              <a:t>		pay </a:t>
            </a:r>
            <a:r>
              <a:rPr lang="en-US" dirty="0">
                <a:latin typeface="Times New Roman" panose="02020603050405020304" pitchFamily="18" charset="0"/>
              </a:rPr>
              <a:t>= 40 * rate + (hours – 40) * rate * 1.5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print </a:t>
            </a:r>
            <a:r>
              <a:rPr lang="en-US" dirty="0">
                <a:latin typeface="Times New Roman" panose="02020603050405020304" pitchFamily="18" charset="0"/>
              </a:rPr>
              <a:t>pay</a:t>
            </a:r>
          </a:p>
          <a:p>
            <a:r>
              <a:rPr lang="en-US" dirty="0">
                <a:latin typeface="Times New Roman" panose="02020603050405020304" pitchFamily="18" charset="0"/>
              </a:rPr>
              <a:t>End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3829" y="3652174"/>
            <a:ext cx="5344732" cy="28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amount &lt; 1000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interestRate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.06 // the “yes” or “true” action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ELSE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interestRate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.10 // the “no” or “false” action </a:t>
            </a:r>
          </a:p>
          <a:p>
            <a:pPr lvl="0" defTabSz="457200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ENDIF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15265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69" y="158840"/>
            <a:ext cx="10131425" cy="1456267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Control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73" y="1382215"/>
            <a:ext cx="7543799" cy="4387522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 - Case 1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(test condition)</a:t>
            </a:r>
          </a:p>
          <a:p>
            <a:pPr marL="457200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Statement(s) to be executed if test condition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 - Case 2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Statement(s) to be executed if test condition is TRUE</a:t>
            </a:r>
          </a:p>
          <a:p>
            <a:pPr marL="457200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WHILE: (test condition)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758473" y="2554311"/>
            <a:ext cx="4317618" cy="2871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Arial" panose="020B0604020202020204" pitchFamily="34" charset="0"/>
              </a:rPr>
              <a:t>Average of 10 Numbers – iteration with a for </a:t>
            </a:r>
            <a:r>
              <a:rPr lang="en-US" b="1" dirty="0" smtClean="0">
                <a:latin typeface="Arial" panose="020B0604020202020204" pitchFamily="34" charset="0"/>
              </a:rPr>
              <a:t>loop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Begin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sum = 0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for </a:t>
            </a:r>
            <a:r>
              <a:rPr lang="en-US" dirty="0" err="1" smtClean="0">
                <a:latin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</a:rPr>
              <a:t> = 1 to 10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	input x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	sum = sum + x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	</a:t>
            </a:r>
            <a:r>
              <a:rPr lang="en-US" dirty="0" err="1" smtClean="0">
                <a:latin typeface="Times New Roman" panose="02020603050405020304" pitchFamily="18" charset="0"/>
              </a:rPr>
              <a:t>avg</a:t>
            </a:r>
            <a:r>
              <a:rPr lang="en-US" dirty="0" smtClean="0">
                <a:latin typeface="Times New Roman" panose="02020603050405020304" pitchFamily="18" charset="0"/>
              </a:rPr>
              <a:t> = sum / 10.0</a:t>
            </a:r>
          </a:p>
          <a:p>
            <a:r>
              <a:rPr lang="en-US" dirty="0" smtClean="0">
                <a:latin typeface="Times New Roman" panose="02020603050405020304" pitchFamily="18" charset="0"/>
              </a:rPr>
              <a:t>		print </a:t>
            </a:r>
            <a:r>
              <a:rPr lang="en-US" dirty="0" err="1" smtClean="0">
                <a:latin typeface="Times New Roman" panose="02020603050405020304" pitchFamily="18" charset="0"/>
              </a:rPr>
              <a:t>avg</a:t>
            </a:r>
            <a:endParaRPr lang="en-US" dirty="0" smtClean="0">
              <a:latin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</a:rPr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338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136" y="0"/>
            <a:ext cx="10131425" cy="1456267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Control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35" y="1176152"/>
            <a:ext cx="10131425" cy="531480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 - Case 3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UNTIL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(test condition)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Statement(s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be executed if test condition is FALSE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 - Case 4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Statement(s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be executed if test condition is FALSE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UNTIL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(test condition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319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5717" y="1410475"/>
            <a:ext cx="7197726" cy="2421464"/>
          </a:xfrm>
        </p:spPr>
        <p:txBody>
          <a:bodyPr/>
          <a:lstStyle/>
          <a:p>
            <a:r>
              <a:rPr lang="en-US" dirty="0" smtClean="0"/>
              <a:t>Good Luck ! </a:t>
            </a:r>
            <a:r>
              <a:rPr lang="en-US" sz="7200" dirty="0" smtClean="0">
                <a:latin typeface="Century Gothic" panose="020B0502020202020204" pitchFamily="34" charset="0"/>
              </a:rPr>
              <a:t>☻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3"/>
            <a:ext cx="6869135" cy="1752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Representation of Algorithms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804" y="0"/>
            <a:ext cx="10131425" cy="145626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 algorithms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Algorithms may be specified in many forms</a:t>
            </a: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representations or notations.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 of an algorithm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extremely important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rapidly convey the algorithm’s meaning with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least amount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effort by the reader.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representation is suitable for all algorithms.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worth getting familiar with a number of alternative forms.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representation for one algorithm may be the worst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another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406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165" y="0"/>
            <a:ext cx="10131425" cy="145626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 of Algorithms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993" y="2263284"/>
            <a:ext cx="11587767" cy="3649133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thms are generally represented by either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Verbal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expressed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sentences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paragraphs.</a:t>
            </a: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verbose, long, and often inaccurate.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Algebraic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expressed mathematically with symbols and formulas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usually a very concise representation.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Tabular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represented by one 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rectangular grids (tables, arrays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matrices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with entries in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grids.</a:t>
            </a: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is useful for summarizing large selections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446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680" y="0"/>
            <a:ext cx="10131425" cy="145626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 of Algorithms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070" y="2134494"/>
            <a:ext cx="11600644" cy="3649133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Hierarchical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presented as a break-out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diagram.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Flow Diagram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shown as a set of boxes that show the actions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performed.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 chart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represented in the form of a diagram with action boxes linked by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Pseudo code</a:t>
            </a:r>
          </a:p>
          <a:p>
            <a:pPr lvl="1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is presented as a set of instructions written using a mixture of natural language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mathematical notation.</a:t>
            </a:r>
          </a:p>
        </p:txBody>
      </p:sp>
    </p:spTree>
    <p:extLst>
      <p:ext uri="{BB962C8B-B14F-4D97-AF65-F5344CB8AC3E}">
        <p14:creationId xmlns:p14="http://schemas.microsoft.com/office/powerpoint/2010/main" val="213311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292" y="-167427"/>
            <a:ext cx="10131425" cy="145626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</a:rPr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796" y="1856681"/>
            <a:ext cx="11471563" cy="404828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mixture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and mathematical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notation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any programming language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fact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“short-term communication”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members working on a specific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itself and other documents are used for long-term archival purposes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Pseudo code can be written in very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constructs.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can be used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 like a free-verse description of what the program needs to do.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input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is?	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output should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be?	</a:t>
            </a:r>
          </a:p>
        </p:txBody>
      </p:sp>
    </p:spTree>
    <p:extLst>
      <p:ext uri="{BB962C8B-B14F-4D97-AF65-F5344CB8AC3E}">
        <p14:creationId xmlns:p14="http://schemas.microsoft.com/office/powerpoint/2010/main" val="4272300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0500" y="63500"/>
            <a:ext cx="10131425" cy="1456267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</a:rPr>
              <a:t>Rules for </a:t>
            </a:r>
            <a:r>
              <a:rPr lang="en-US" b="1" dirty="0" smtClean="0">
                <a:latin typeface="Times New Roman" panose="02020603050405020304" pitchFamily="18" charset="0"/>
              </a:rPr>
              <a:t>Pseudo code</a:t>
            </a:r>
            <a:endParaRPr lang="en-US" b="1" dirty="0">
              <a:latin typeface="Times New Roman" panose="02020603050405020304" pitchFamily="18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971800" y="2971800"/>
            <a:ext cx="7696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sz="3200" b="1" dirty="0">
              <a:latin typeface="Tempus Sans ITC" panose="04020404030D07020202" pitchFamily="82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048000" y="3733800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sz="3200" b="1" dirty="0">
              <a:latin typeface="Tempus Sans ITC" panose="04020404030D07020202" pitchFamily="82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124200" y="4495800"/>
            <a:ext cx="7543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sz="3200" b="1" dirty="0">
              <a:latin typeface="Tempus Sans ITC" panose="04020404030D07020202" pitchFamily="82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048000" y="5257800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sz="3200" b="1" dirty="0">
              <a:latin typeface="Tempus Sans ITC" panose="04020404030D070202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60430" y="1709659"/>
            <a:ext cx="11471563" cy="4048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27100" y="1519767"/>
            <a:ext cx="11471563" cy="40482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strict rules exist.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one statement per line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Capitalize initial keyword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Indent to show hierarchy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multi-line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statements language independent</a:t>
            </a:r>
          </a:p>
        </p:txBody>
      </p:sp>
    </p:spTree>
    <p:extLst>
      <p:ext uri="{BB962C8B-B14F-4D97-AF65-F5344CB8AC3E}">
        <p14:creationId xmlns:p14="http://schemas.microsoft.com/office/powerpoint/2010/main" val="370282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utoUpdateAnimBg="0"/>
      <p:bldP spid="9221" grpId="0" autoUpdateAnimBg="0"/>
      <p:bldP spid="9222" grpId="0" autoUpdateAnimBg="0"/>
      <p:bldP spid="922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49" y="339146"/>
            <a:ext cx="10131425" cy="145626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A Recommended </a:t>
            </a:r>
            <a:r>
              <a:rPr lang="en-US" b="1" dirty="0" smtClean="0">
                <a:latin typeface="Times New Roman" panose="02020603050405020304" pitchFamily="18" charset="0"/>
              </a:rPr>
              <a:t>Pseudo code </a:t>
            </a:r>
            <a:r>
              <a:rPr lang="en-US" b="1" dirty="0">
                <a:latin typeface="Times New Roman" panose="02020603050405020304" pitchFamily="18" charset="0"/>
              </a:rPr>
              <a:t>Format</a:t>
            </a:r>
            <a:br>
              <a:rPr lang="en-US" b="1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680" y="1498123"/>
            <a:ext cx="10131425" cy="364913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</a:rPr>
              <a:t>Documentation Keyword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Action Keywords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Flow Control Keywords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3150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120202"/>
            <a:ext cx="10131425" cy="145626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</a:rPr>
              <a:t>Documentation Keyword</a:t>
            </a:r>
            <a:br>
              <a:rPr lang="en-US" b="1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226" y="1167662"/>
            <a:ext cx="11183670" cy="42801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keywords describe what needs to be done or provides information about why something is being done.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is something that the program must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perform.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is merely a remark or comment.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251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4747</TotalTime>
  <Words>483</Words>
  <Application>Microsoft Office PowerPoint</Application>
  <PresentationFormat>Widescreen</PresentationFormat>
  <Paragraphs>137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Gothic</vt:lpstr>
      <vt:lpstr>Symbol</vt:lpstr>
      <vt:lpstr>Tempus Sans ITC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Representing algorithms</vt:lpstr>
      <vt:lpstr>Representation of Algorithms</vt:lpstr>
      <vt:lpstr>Representation of Algorithms</vt:lpstr>
      <vt:lpstr>Pseudo code</vt:lpstr>
      <vt:lpstr>Rules for Pseudo code</vt:lpstr>
      <vt:lpstr>A Recommended Pseudo code Format </vt:lpstr>
      <vt:lpstr>Documentation Keyword </vt:lpstr>
      <vt:lpstr>Action Keywords</vt:lpstr>
      <vt:lpstr>Flow Control Keywords</vt:lpstr>
      <vt:lpstr>Flow Control Keywords</vt:lpstr>
      <vt:lpstr>Flow Control Keywords</vt:lpstr>
      <vt:lpstr>Flow Control Keywords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184</cp:revision>
  <dcterms:created xsi:type="dcterms:W3CDTF">2013-04-08T04:26:10Z</dcterms:created>
  <dcterms:modified xsi:type="dcterms:W3CDTF">2013-11-25T03:56:19Z</dcterms:modified>
</cp:coreProperties>
</file>