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8"/>
  </p:notesMasterIdLst>
  <p:sldIdLst>
    <p:sldId id="284" r:id="rId2"/>
    <p:sldId id="257" r:id="rId3"/>
    <p:sldId id="313" r:id="rId4"/>
    <p:sldId id="314" r:id="rId5"/>
    <p:sldId id="31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5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1617439" y="641285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selection control structure</a:t>
            </a:r>
          </a:p>
        </p:txBody>
      </p:sp>
      <p:sp>
        <p:nvSpPr>
          <p:cNvPr id="7782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64CD4D3E-3823-4D67-A367-63060CA77374}" type="slidenum">
              <a:rPr lang="en-US" sz="1400">
                <a:solidFill>
                  <a:schemeClr val="bg2"/>
                </a:solidFill>
              </a:rPr>
              <a:pPr algn="ctr"/>
              <a:t>10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7828" name="Group 23"/>
          <p:cNvGrpSpPr>
            <a:grpSpLocks/>
          </p:cNvGrpSpPr>
          <p:nvPr/>
        </p:nvGrpSpPr>
        <p:grpSpPr bwMode="auto">
          <a:xfrm>
            <a:off x="974501" y="1922175"/>
            <a:ext cx="6019800" cy="4191000"/>
            <a:chOff x="960" y="1008"/>
            <a:chExt cx="3792" cy="2640"/>
          </a:xfrm>
        </p:grpSpPr>
        <p:sp>
          <p:nvSpPr>
            <p:cNvPr id="77829" name="Rectangle 5"/>
            <p:cNvSpPr>
              <a:spLocks noChangeArrowheads="1"/>
            </p:cNvSpPr>
            <p:nvPr/>
          </p:nvSpPr>
          <p:spPr bwMode="auto">
            <a:xfrm>
              <a:off x="960" y="1008"/>
              <a:ext cx="3792" cy="26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30" name="Text Box 6"/>
            <p:cNvSpPr txBox="1">
              <a:spLocks noChangeArrowheads="1"/>
            </p:cNvSpPr>
            <p:nvPr/>
          </p:nvSpPr>
          <p:spPr bwMode="auto">
            <a:xfrm>
              <a:off x="2486" y="1511"/>
              <a:ext cx="7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800">
                  <a:latin typeface="Arial" panose="020B0604020202020204" pitchFamily="34" charset="0"/>
                </a:rPr>
                <a:t>Condition</a:t>
              </a:r>
            </a:p>
          </p:txBody>
        </p:sp>
        <p:sp>
          <p:nvSpPr>
            <p:cNvPr id="77831" name="AutoShape 7"/>
            <p:cNvSpPr>
              <a:spLocks noChangeArrowheads="1"/>
            </p:cNvSpPr>
            <p:nvPr/>
          </p:nvSpPr>
          <p:spPr bwMode="auto">
            <a:xfrm>
              <a:off x="2352" y="1344"/>
              <a:ext cx="1152" cy="576"/>
            </a:xfrm>
            <a:prstGeom prst="flowChartDecis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1365" y="2397"/>
              <a:ext cx="92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800">
                  <a:latin typeface="Arial" panose="020B0604020202020204" pitchFamily="34" charset="0"/>
                </a:rPr>
                <a:t>else-</a:t>
              </a:r>
            </a:p>
            <a:p>
              <a:pPr algn="ctr"/>
              <a:r>
                <a:rPr lang="en-US" sz="1800">
                  <a:latin typeface="Arial" panose="020B0604020202020204" pitchFamily="34" charset="0"/>
                </a:rPr>
                <a:t>statement(s)</a:t>
              </a:r>
            </a:p>
          </p:txBody>
        </p:sp>
        <p:sp>
          <p:nvSpPr>
            <p:cNvPr id="77833" name="Text Box 9"/>
            <p:cNvSpPr txBox="1">
              <a:spLocks noChangeArrowheads="1"/>
            </p:cNvSpPr>
            <p:nvPr/>
          </p:nvSpPr>
          <p:spPr bwMode="auto">
            <a:xfrm>
              <a:off x="3477" y="2397"/>
              <a:ext cx="92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800">
                  <a:latin typeface="Arial" panose="020B0604020202020204" pitchFamily="34" charset="0"/>
                </a:rPr>
                <a:t>then-</a:t>
              </a:r>
            </a:p>
            <a:p>
              <a:pPr algn="ctr"/>
              <a:r>
                <a:rPr lang="en-US" sz="1800">
                  <a:latin typeface="Arial" panose="020B0604020202020204" pitchFamily="34" charset="0"/>
                </a:rPr>
                <a:t>statement(s)</a:t>
              </a:r>
            </a:p>
          </p:txBody>
        </p:sp>
        <p:sp>
          <p:nvSpPr>
            <p:cNvPr id="77834" name="Line 10"/>
            <p:cNvSpPr>
              <a:spLocks noChangeShapeType="1"/>
            </p:cNvSpPr>
            <p:nvPr/>
          </p:nvSpPr>
          <p:spPr bwMode="auto">
            <a:xfrm>
              <a:off x="3504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5" name="Line 11"/>
            <p:cNvSpPr>
              <a:spLocks noChangeShapeType="1"/>
            </p:cNvSpPr>
            <p:nvPr/>
          </p:nvSpPr>
          <p:spPr bwMode="auto">
            <a:xfrm>
              <a:off x="1872" y="16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6" name="Line 12"/>
            <p:cNvSpPr>
              <a:spLocks noChangeShapeType="1"/>
            </p:cNvSpPr>
            <p:nvPr/>
          </p:nvSpPr>
          <p:spPr bwMode="auto">
            <a:xfrm>
              <a:off x="1872" y="16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7" name="Line 13"/>
            <p:cNvSpPr>
              <a:spLocks noChangeShapeType="1"/>
            </p:cNvSpPr>
            <p:nvPr/>
          </p:nvSpPr>
          <p:spPr bwMode="auto">
            <a:xfrm>
              <a:off x="3984" y="16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8" name="Line 14"/>
            <p:cNvSpPr>
              <a:spLocks noChangeShapeType="1"/>
            </p:cNvSpPr>
            <p:nvPr/>
          </p:nvSpPr>
          <p:spPr bwMode="auto">
            <a:xfrm>
              <a:off x="2928" y="105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39" name="Line 15"/>
            <p:cNvSpPr>
              <a:spLocks noChangeShapeType="1"/>
            </p:cNvSpPr>
            <p:nvPr/>
          </p:nvSpPr>
          <p:spPr bwMode="auto">
            <a:xfrm>
              <a:off x="1872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0" name="Line 16"/>
            <p:cNvSpPr>
              <a:spLocks noChangeShapeType="1"/>
            </p:cNvSpPr>
            <p:nvPr/>
          </p:nvSpPr>
          <p:spPr bwMode="auto">
            <a:xfrm>
              <a:off x="3984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1" name="Line 17"/>
            <p:cNvSpPr>
              <a:spLocks noChangeShapeType="1"/>
            </p:cNvSpPr>
            <p:nvPr/>
          </p:nvSpPr>
          <p:spPr bwMode="auto">
            <a:xfrm>
              <a:off x="1872" y="312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2" name="Line 18"/>
            <p:cNvSpPr>
              <a:spLocks noChangeShapeType="1"/>
            </p:cNvSpPr>
            <p:nvPr/>
          </p:nvSpPr>
          <p:spPr bwMode="auto">
            <a:xfrm>
              <a:off x="3024" y="3120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3" name="AutoShape 19"/>
            <p:cNvSpPr>
              <a:spLocks noChangeArrowheads="1"/>
            </p:cNvSpPr>
            <p:nvPr/>
          </p:nvSpPr>
          <p:spPr bwMode="auto">
            <a:xfrm>
              <a:off x="2880" y="3024"/>
              <a:ext cx="144" cy="144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7844" name="Line 20"/>
            <p:cNvSpPr>
              <a:spLocks noChangeShapeType="1"/>
            </p:cNvSpPr>
            <p:nvPr/>
          </p:nvSpPr>
          <p:spPr bwMode="auto">
            <a:xfrm>
              <a:off x="2928" y="31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45" name="Text Box 21"/>
            <p:cNvSpPr txBox="1">
              <a:spLocks noChangeArrowheads="1"/>
            </p:cNvSpPr>
            <p:nvPr/>
          </p:nvSpPr>
          <p:spPr bwMode="auto">
            <a:xfrm>
              <a:off x="3600" y="1407"/>
              <a:ext cx="3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77846" name="Text Box 22"/>
            <p:cNvSpPr txBox="1">
              <a:spLocks noChangeArrowheads="1"/>
            </p:cNvSpPr>
            <p:nvPr/>
          </p:nvSpPr>
          <p:spPr bwMode="auto">
            <a:xfrm>
              <a:off x="2016" y="1407"/>
              <a:ext cx="27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sz="1600">
                  <a:latin typeface="Arial" panose="020B0604020202020204" pitchFamily="34" charset="0"/>
                </a:rPr>
                <a:t>No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7503664" y="1845708"/>
            <a:ext cx="4031087" cy="38397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Pseudocode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IF: (test condition)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Statement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ELSE:</a:t>
            </a: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Statement FALSE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968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>
          <a:xfrm>
            <a:off x="1716356" y="593265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repetition control structure</a:t>
            </a:r>
          </a:p>
        </p:txBody>
      </p:sp>
      <p:sp>
        <p:nvSpPr>
          <p:cNvPr id="7885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A3F3FD7B-90BD-4EB9-81C2-21987A80BB26}" type="slidenum">
              <a:rPr lang="en-US" sz="1400">
                <a:solidFill>
                  <a:schemeClr val="bg2"/>
                </a:solidFill>
              </a:rPr>
              <a:pPr algn="ctr"/>
              <a:t>11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8852" name="Group 20"/>
          <p:cNvGrpSpPr>
            <a:grpSpLocks/>
          </p:cNvGrpSpPr>
          <p:nvPr/>
        </p:nvGrpSpPr>
        <p:grpSpPr bwMode="auto">
          <a:xfrm>
            <a:off x="3352800" y="2286000"/>
            <a:ext cx="5638800" cy="3276600"/>
            <a:chOff x="1152" y="1440"/>
            <a:chExt cx="3552" cy="2064"/>
          </a:xfrm>
        </p:grpSpPr>
        <p:grpSp>
          <p:nvGrpSpPr>
            <p:cNvPr id="78853" name="Group 19"/>
            <p:cNvGrpSpPr>
              <a:grpSpLocks/>
            </p:cNvGrpSpPr>
            <p:nvPr/>
          </p:nvGrpSpPr>
          <p:grpSpPr bwMode="auto">
            <a:xfrm>
              <a:off x="1152" y="1440"/>
              <a:ext cx="3552" cy="2064"/>
              <a:chOff x="1152" y="1440"/>
              <a:chExt cx="3552" cy="2064"/>
            </a:xfrm>
          </p:grpSpPr>
          <p:sp>
            <p:nvSpPr>
              <p:cNvPr id="78856" name="Rectangle 5"/>
              <p:cNvSpPr>
                <a:spLocks noChangeArrowheads="1"/>
              </p:cNvSpPr>
              <p:nvPr/>
            </p:nvSpPr>
            <p:spPr bwMode="auto">
              <a:xfrm>
                <a:off x="1152" y="1440"/>
                <a:ext cx="3552" cy="206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en-US" sz="1600">
                  <a:latin typeface="Arial" panose="020B0604020202020204" pitchFamily="34" charset="0"/>
                </a:endParaRPr>
              </a:p>
            </p:txBody>
          </p:sp>
          <p:sp>
            <p:nvSpPr>
              <p:cNvPr id="78857" name="Text Box 6"/>
              <p:cNvSpPr txBox="1">
                <a:spLocks noChangeArrowheads="1"/>
              </p:cNvSpPr>
              <p:nvPr/>
            </p:nvSpPr>
            <p:spPr bwMode="auto">
              <a:xfrm>
                <a:off x="1584" y="2397"/>
                <a:ext cx="7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sz="1800">
                    <a:latin typeface="Arial" panose="020B0604020202020204" pitchFamily="34" charset="0"/>
                  </a:rPr>
                  <a:t>Condition</a:t>
                </a:r>
              </a:p>
            </p:txBody>
          </p:sp>
          <p:sp>
            <p:nvSpPr>
              <p:cNvPr id="78858" name="AutoShape 7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1152" cy="480"/>
              </a:xfrm>
              <a:prstGeom prst="flowChartDecision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8859" name="AutoShape 8"/>
              <p:cNvSpPr>
                <a:spLocks noChangeArrowheads="1"/>
              </p:cNvSpPr>
              <p:nvPr/>
            </p:nvSpPr>
            <p:spPr bwMode="auto">
              <a:xfrm>
                <a:off x="3408" y="2256"/>
                <a:ext cx="1056" cy="528"/>
              </a:xfrm>
              <a:prstGeom prst="flowChartProcess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78860" name="Text Box 9"/>
              <p:cNvSpPr txBox="1">
                <a:spLocks noChangeArrowheads="1"/>
              </p:cNvSpPr>
              <p:nvPr/>
            </p:nvSpPr>
            <p:spPr bwMode="auto">
              <a:xfrm>
                <a:off x="3408" y="2304"/>
                <a:ext cx="108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sz="1800">
                    <a:latin typeface="Arial" panose="020B0604020202020204" pitchFamily="34" charset="0"/>
                  </a:rPr>
                  <a:t>Loop </a:t>
                </a:r>
              </a:p>
              <a:p>
                <a:pPr algn="ctr"/>
                <a:r>
                  <a:rPr lang="en-US" sz="1800">
                    <a:latin typeface="Arial" panose="020B0604020202020204" pitchFamily="34" charset="0"/>
                  </a:rPr>
                  <a:t>Statement(s)</a:t>
                </a:r>
              </a:p>
            </p:txBody>
          </p:sp>
          <p:sp>
            <p:nvSpPr>
              <p:cNvPr id="78861" name="Line 10"/>
              <p:cNvSpPr>
                <a:spLocks noChangeShapeType="1"/>
              </p:cNvSpPr>
              <p:nvPr/>
            </p:nvSpPr>
            <p:spPr bwMode="auto">
              <a:xfrm>
                <a:off x="2016" y="1872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2" name="Oval 11"/>
              <p:cNvSpPr>
                <a:spLocks noChangeArrowheads="1"/>
              </p:cNvSpPr>
              <p:nvPr/>
            </p:nvSpPr>
            <p:spPr bwMode="auto">
              <a:xfrm flipV="1">
                <a:off x="1920" y="1728"/>
                <a:ext cx="192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8863" name="Line 12"/>
              <p:cNvSpPr>
                <a:spLocks noChangeShapeType="1"/>
              </p:cNvSpPr>
              <p:nvPr/>
            </p:nvSpPr>
            <p:spPr bwMode="auto">
              <a:xfrm>
                <a:off x="2592" y="249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4" name="Line 13"/>
              <p:cNvSpPr>
                <a:spLocks noChangeShapeType="1"/>
              </p:cNvSpPr>
              <p:nvPr/>
            </p:nvSpPr>
            <p:spPr bwMode="auto">
              <a:xfrm flipV="1">
                <a:off x="3984" y="2064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5" name="Line 14"/>
              <p:cNvSpPr>
                <a:spLocks noChangeShapeType="1"/>
              </p:cNvSpPr>
              <p:nvPr/>
            </p:nvSpPr>
            <p:spPr bwMode="auto">
              <a:xfrm flipH="1">
                <a:off x="2016" y="2064"/>
                <a:ext cx="19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6" name="Line 15"/>
              <p:cNvSpPr>
                <a:spLocks noChangeShapeType="1"/>
              </p:cNvSpPr>
              <p:nvPr/>
            </p:nvSpPr>
            <p:spPr bwMode="auto">
              <a:xfrm flipH="1">
                <a:off x="2016" y="273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8867" name="Oval 16"/>
              <p:cNvSpPr>
                <a:spLocks noChangeArrowheads="1"/>
              </p:cNvSpPr>
              <p:nvPr/>
            </p:nvSpPr>
            <p:spPr bwMode="auto">
              <a:xfrm flipV="1">
                <a:off x="1920" y="3072"/>
                <a:ext cx="192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78854" name="Text Box 17"/>
            <p:cNvSpPr txBox="1">
              <a:spLocks noChangeArrowheads="1"/>
            </p:cNvSpPr>
            <p:nvPr/>
          </p:nvSpPr>
          <p:spPr bwMode="auto">
            <a:xfrm>
              <a:off x="2784" y="2256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78855" name="Text Box 18"/>
            <p:cNvSpPr txBox="1">
              <a:spLocks noChangeArrowheads="1"/>
            </p:cNvSpPr>
            <p:nvPr/>
          </p:nvSpPr>
          <p:spPr bwMode="auto">
            <a:xfrm>
              <a:off x="2016" y="2784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panose="020B0604020202020204" pitchFamily="34" charset="0"/>
                </a:rPr>
                <a:t>no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10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1672107" y="560687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1</a:t>
            </a:r>
          </a:p>
        </p:txBody>
      </p:sp>
      <p:sp>
        <p:nvSpPr>
          <p:cNvPr id="798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B4680582-2722-4752-81CC-E7896385DF8C}" type="slidenum">
              <a:rPr lang="en-US" sz="1400">
                <a:solidFill>
                  <a:schemeClr val="bg2"/>
                </a:solidFill>
              </a:rPr>
              <a:pPr algn="ctr"/>
              <a:t>12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9876" name="Group 18"/>
          <p:cNvGrpSpPr>
            <a:grpSpLocks/>
          </p:cNvGrpSpPr>
          <p:nvPr/>
        </p:nvGrpSpPr>
        <p:grpSpPr bwMode="auto">
          <a:xfrm>
            <a:off x="1672107" y="2052031"/>
            <a:ext cx="3886200" cy="4038600"/>
            <a:chOff x="1440" y="960"/>
            <a:chExt cx="2448" cy="2544"/>
          </a:xfrm>
        </p:grpSpPr>
        <p:sp>
          <p:nvSpPr>
            <p:cNvPr id="79877" name="Rectangle 6"/>
            <p:cNvSpPr>
              <a:spLocks noChangeArrowheads="1"/>
            </p:cNvSpPr>
            <p:nvPr/>
          </p:nvSpPr>
          <p:spPr bwMode="auto">
            <a:xfrm>
              <a:off x="1440" y="960"/>
              <a:ext cx="2448" cy="25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9878" name="Freeform 7"/>
            <p:cNvSpPr>
              <a:spLocks/>
            </p:cNvSpPr>
            <p:nvPr/>
          </p:nvSpPr>
          <p:spPr bwMode="auto">
            <a:xfrm flipH="1">
              <a:off x="2560" y="2930"/>
              <a:ext cx="57" cy="313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219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79" name="Freeform 8"/>
            <p:cNvSpPr>
              <a:spLocks/>
            </p:cNvSpPr>
            <p:nvPr/>
          </p:nvSpPr>
          <p:spPr bwMode="auto">
            <a:xfrm>
              <a:off x="2643" y="2437"/>
              <a:ext cx="1" cy="235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4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0" name="Freeform 9"/>
            <p:cNvSpPr>
              <a:spLocks/>
            </p:cNvSpPr>
            <p:nvPr/>
          </p:nvSpPr>
          <p:spPr bwMode="auto">
            <a:xfrm>
              <a:off x="2643" y="1781"/>
              <a:ext cx="39" cy="207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96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1" name="Freeform 10"/>
            <p:cNvSpPr>
              <a:spLocks/>
            </p:cNvSpPr>
            <p:nvPr/>
          </p:nvSpPr>
          <p:spPr bwMode="auto">
            <a:xfrm flipH="1">
              <a:off x="2586" y="1206"/>
              <a:ext cx="57" cy="164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60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2" name="Freeform 11"/>
            <p:cNvSpPr>
              <a:spLocks/>
            </p:cNvSpPr>
            <p:nvPr/>
          </p:nvSpPr>
          <p:spPr bwMode="auto">
            <a:xfrm>
              <a:off x="2311" y="995"/>
              <a:ext cx="623" cy="210"/>
            </a:xfrm>
            <a:custGeom>
              <a:avLst/>
              <a:gdLst>
                <a:gd name="T0" fmla="*/ 69 w 1054"/>
                <a:gd name="T1" fmla="*/ 110 h 398"/>
                <a:gd name="T2" fmla="*/ 298 w 1054"/>
                <a:gd name="T3" fmla="*/ 110 h 398"/>
                <a:gd name="T4" fmla="*/ 309 w 1054"/>
                <a:gd name="T5" fmla="*/ 110 h 398"/>
                <a:gd name="T6" fmla="*/ 319 w 1054"/>
                <a:gd name="T7" fmla="*/ 108 h 398"/>
                <a:gd name="T8" fmla="*/ 329 w 1054"/>
                <a:gd name="T9" fmla="*/ 104 h 398"/>
                <a:gd name="T10" fmla="*/ 338 w 1054"/>
                <a:gd name="T11" fmla="*/ 101 h 398"/>
                <a:gd name="T12" fmla="*/ 346 w 1054"/>
                <a:gd name="T13" fmla="*/ 96 h 398"/>
                <a:gd name="T14" fmla="*/ 353 w 1054"/>
                <a:gd name="T15" fmla="*/ 89 h 398"/>
                <a:gd name="T16" fmla="*/ 359 w 1054"/>
                <a:gd name="T17" fmla="*/ 83 h 398"/>
                <a:gd name="T18" fmla="*/ 363 w 1054"/>
                <a:gd name="T19" fmla="*/ 75 h 398"/>
                <a:gd name="T20" fmla="*/ 366 w 1054"/>
                <a:gd name="T21" fmla="*/ 68 h 398"/>
                <a:gd name="T22" fmla="*/ 368 w 1054"/>
                <a:gd name="T23" fmla="*/ 59 h 398"/>
                <a:gd name="T24" fmla="*/ 368 w 1054"/>
                <a:gd name="T25" fmla="*/ 51 h 398"/>
                <a:gd name="T26" fmla="*/ 366 w 1054"/>
                <a:gd name="T27" fmla="*/ 43 h 398"/>
                <a:gd name="T28" fmla="*/ 363 w 1054"/>
                <a:gd name="T29" fmla="*/ 35 h 398"/>
                <a:gd name="T30" fmla="*/ 359 w 1054"/>
                <a:gd name="T31" fmla="*/ 28 h 398"/>
                <a:gd name="T32" fmla="*/ 353 w 1054"/>
                <a:gd name="T33" fmla="*/ 21 h 398"/>
                <a:gd name="T34" fmla="*/ 346 w 1054"/>
                <a:gd name="T35" fmla="*/ 15 h 398"/>
                <a:gd name="T36" fmla="*/ 338 w 1054"/>
                <a:gd name="T37" fmla="*/ 9 h 398"/>
                <a:gd name="T38" fmla="*/ 329 w 1054"/>
                <a:gd name="T39" fmla="*/ 6 h 398"/>
                <a:gd name="T40" fmla="*/ 319 w 1054"/>
                <a:gd name="T41" fmla="*/ 3 h 398"/>
                <a:gd name="T42" fmla="*/ 309 w 1054"/>
                <a:gd name="T43" fmla="*/ 1 h 398"/>
                <a:gd name="T44" fmla="*/ 298 w 1054"/>
                <a:gd name="T45" fmla="*/ 0 h 398"/>
                <a:gd name="T46" fmla="*/ 69 w 1054"/>
                <a:gd name="T47" fmla="*/ 0 h 398"/>
                <a:gd name="T48" fmla="*/ 59 w 1054"/>
                <a:gd name="T49" fmla="*/ 1 h 398"/>
                <a:gd name="T50" fmla="*/ 48 w 1054"/>
                <a:gd name="T51" fmla="*/ 3 h 398"/>
                <a:gd name="T52" fmla="*/ 39 w 1054"/>
                <a:gd name="T53" fmla="*/ 6 h 398"/>
                <a:gd name="T54" fmla="*/ 30 w 1054"/>
                <a:gd name="T55" fmla="*/ 9 h 398"/>
                <a:gd name="T56" fmla="*/ 22 w 1054"/>
                <a:gd name="T57" fmla="*/ 15 h 398"/>
                <a:gd name="T58" fmla="*/ 15 w 1054"/>
                <a:gd name="T59" fmla="*/ 21 h 398"/>
                <a:gd name="T60" fmla="*/ 9 w 1054"/>
                <a:gd name="T61" fmla="*/ 28 h 398"/>
                <a:gd name="T62" fmla="*/ 5 w 1054"/>
                <a:gd name="T63" fmla="*/ 35 h 398"/>
                <a:gd name="T64" fmla="*/ 2 w 1054"/>
                <a:gd name="T65" fmla="*/ 43 h 398"/>
                <a:gd name="T66" fmla="*/ 0 w 1054"/>
                <a:gd name="T67" fmla="*/ 51 h 398"/>
                <a:gd name="T68" fmla="*/ 0 w 1054"/>
                <a:gd name="T69" fmla="*/ 59 h 398"/>
                <a:gd name="T70" fmla="*/ 2 w 1054"/>
                <a:gd name="T71" fmla="*/ 68 h 398"/>
                <a:gd name="T72" fmla="*/ 5 w 1054"/>
                <a:gd name="T73" fmla="*/ 75 h 398"/>
                <a:gd name="T74" fmla="*/ 9 w 1054"/>
                <a:gd name="T75" fmla="*/ 83 h 398"/>
                <a:gd name="T76" fmla="*/ 15 w 1054"/>
                <a:gd name="T77" fmla="*/ 89 h 398"/>
                <a:gd name="T78" fmla="*/ 22 w 1054"/>
                <a:gd name="T79" fmla="*/ 96 h 398"/>
                <a:gd name="T80" fmla="*/ 30 w 1054"/>
                <a:gd name="T81" fmla="*/ 101 h 398"/>
                <a:gd name="T82" fmla="*/ 39 w 1054"/>
                <a:gd name="T83" fmla="*/ 104 h 398"/>
                <a:gd name="T84" fmla="*/ 48 w 1054"/>
                <a:gd name="T85" fmla="*/ 108 h 398"/>
                <a:gd name="T86" fmla="*/ 59 w 1054"/>
                <a:gd name="T87" fmla="*/ 110 h 398"/>
                <a:gd name="T88" fmla="*/ 69 w 1054"/>
                <a:gd name="T89" fmla="*/ 110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3" name="Rectangle 12"/>
            <p:cNvSpPr>
              <a:spLocks noChangeArrowheads="1"/>
            </p:cNvSpPr>
            <p:nvPr/>
          </p:nvSpPr>
          <p:spPr bwMode="auto">
            <a:xfrm>
              <a:off x="2394" y="1001"/>
              <a:ext cx="418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Begin</a:t>
              </a:r>
            </a:p>
          </p:txBody>
        </p:sp>
        <p:sp>
          <p:nvSpPr>
            <p:cNvPr id="79884" name="AutoShape 13"/>
            <p:cNvSpPr>
              <a:spLocks noChangeArrowheads="1"/>
            </p:cNvSpPr>
            <p:nvPr/>
          </p:nvSpPr>
          <p:spPr bwMode="auto">
            <a:xfrm>
              <a:off x="1798" y="1364"/>
              <a:ext cx="1574" cy="418"/>
            </a:xfrm>
            <a:prstGeom prst="parallelogram">
              <a:avLst>
                <a:gd name="adj" fmla="val 9408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Read birth date</a:t>
              </a:r>
            </a:p>
          </p:txBody>
        </p:sp>
        <p:sp>
          <p:nvSpPr>
            <p:cNvPr id="79885" name="Rectangle 14"/>
            <p:cNvSpPr>
              <a:spLocks noChangeArrowheads="1"/>
            </p:cNvSpPr>
            <p:nvPr/>
          </p:nvSpPr>
          <p:spPr bwMode="auto">
            <a:xfrm>
              <a:off x="1717" y="1981"/>
              <a:ext cx="1737" cy="4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Calculate</a:t>
              </a:r>
            </a:p>
            <a:p>
              <a:pPr algn="ctr"/>
              <a:r>
                <a:rPr lang="en-GB" sz="1400">
                  <a:latin typeface="Arial" panose="020B0604020202020204" pitchFamily="34" charset="0"/>
                </a:rPr>
                <a:t>Age = current year – birth date</a:t>
              </a:r>
            </a:p>
          </p:txBody>
        </p:sp>
        <p:sp>
          <p:nvSpPr>
            <p:cNvPr id="79886" name="AutoShape 15"/>
            <p:cNvSpPr>
              <a:spLocks noChangeArrowheads="1"/>
            </p:cNvSpPr>
            <p:nvPr/>
          </p:nvSpPr>
          <p:spPr bwMode="auto">
            <a:xfrm>
              <a:off x="1798" y="2677"/>
              <a:ext cx="1574" cy="256"/>
            </a:xfrm>
            <a:prstGeom prst="parallelogram">
              <a:avLst>
                <a:gd name="adj" fmla="val 15362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Display</a:t>
              </a:r>
            </a:p>
            <a:p>
              <a:pPr algn="ctr"/>
              <a:r>
                <a:rPr lang="en-GB" sz="1400">
                  <a:latin typeface="Arial" panose="020B0604020202020204" pitchFamily="34" charset="0"/>
                </a:rPr>
                <a:t>age</a:t>
              </a:r>
            </a:p>
          </p:txBody>
        </p:sp>
        <p:sp>
          <p:nvSpPr>
            <p:cNvPr id="79887" name="Freeform 16"/>
            <p:cNvSpPr>
              <a:spLocks/>
            </p:cNvSpPr>
            <p:nvPr/>
          </p:nvSpPr>
          <p:spPr bwMode="auto">
            <a:xfrm>
              <a:off x="2311" y="3258"/>
              <a:ext cx="581" cy="198"/>
            </a:xfrm>
            <a:custGeom>
              <a:avLst/>
              <a:gdLst>
                <a:gd name="T0" fmla="*/ 60 w 1054"/>
                <a:gd name="T1" fmla="*/ 99 h 398"/>
                <a:gd name="T2" fmla="*/ 260 w 1054"/>
                <a:gd name="T3" fmla="*/ 99 h 398"/>
                <a:gd name="T4" fmla="*/ 268 w 1054"/>
                <a:gd name="T5" fmla="*/ 98 h 398"/>
                <a:gd name="T6" fmla="*/ 278 w 1054"/>
                <a:gd name="T7" fmla="*/ 96 h 398"/>
                <a:gd name="T8" fmla="*/ 286 w 1054"/>
                <a:gd name="T9" fmla="*/ 93 h 398"/>
                <a:gd name="T10" fmla="*/ 294 w 1054"/>
                <a:gd name="T11" fmla="*/ 90 h 398"/>
                <a:gd name="T12" fmla="*/ 301 w 1054"/>
                <a:gd name="T13" fmla="*/ 85 h 398"/>
                <a:gd name="T14" fmla="*/ 307 w 1054"/>
                <a:gd name="T15" fmla="*/ 80 h 398"/>
                <a:gd name="T16" fmla="*/ 312 w 1054"/>
                <a:gd name="T17" fmla="*/ 74 h 398"/>
                <a:gd name="T18" fmla="*/ 316 w 1054"/>
                <a:gd name="T19" fmla="*/ 67 h 398"/>
                <a:gd name="T20" fmla="*/ 319 w 1054"/>
                <a:gd name="T21" fmla="*/ 60 h 398"/>
                <a:gd name="T22" fmla="*/ 320 w 1054"/>
                <a:gd name="T23" fmla="*/ 53 h 398"/>
                <a:gd name="T24" fmla="*/ 320 w 1054"/>
                <a:gd name="T25" fmla="*/ 46 h 398"/>
                <a:gd name="T26" fmla="*/ 319 w 1054"/>
                <a:gd name="T27" fmla="*/ 38 h 398"/>
                <a:gd name="T28" fmla="*/ 316 w 1054"/>
                <a:gd name="T29" fmla="*/ 31 h 398"/>
                <a:gd name="T30" fmla="*/ 312 w 1054"/>
                <a:gd name="T31" fmla="*/ 25 h 398"/>
                <a:gd name="T32" fmla="*/ 307 w 1054"/>
                <a:gd name="T33" fmla="*/ 19 h 398"/>
                <a:gd name="T34" fmla="*/ 301 w 1054"/>
                <a:gd name="T35" fmla="*/ 13 h 398"/>
                <a:gd name="T36" fmla="*/ 294 w 1054"/>
                <a:gd name="T37" fmla="*/ 8 h 398"/>
                <a:gd name="T38" fmla="*/ 286 w 1054"/>
                <a:gd name="T39" fmla="*/ 5 h 398"/>
                <a:gd name="T40" fmla="*/ 278 w 1054"/>
                <a:gd name="T41" fmla="*/ 2 h 398"/>
                <a:gd name="T42" fmla="*/ 268 w 1054"/>
                <a:gd name="T43" fmla="*/ 0 h 398"/>
                <a:gd name="T44" fmla="*/ 260 w 1054"/>
                <a:gd name="T45" fmla="*/ 0 h 398"/>
                <a:gd name="T46" fmla="*/ 60 w 1054"/>
                <a:gd name="T47" fmla="*/ 0 h 398"/>
                <a:gd name="T48" fmla="*/ 51 w 1054"/>
                <a:gd name="T49" fmla="*/ 0 h 398"/>
                <a:gd name="T50" fmla="*/ 42 w 1054"/>
                <a:gd name="T51" fmla="*/ 2 h 398"/>
                <a:gd name="T52" fmla="*/ 34 w 1054"/>
                <a:gd name="T53" fmla="*/ 5 h 398"/>
                <a:gd name="T54" fmla="*/ 26 w 1054"/>
                <a:gd name="T55" fmla="*/ 8 h 398"/>
                <a:gd name="T56" fmla="*/ 19 w 1054"/>
                <a:gd name="T57" fmla="*/ 13 h 398"/>
                <a:gd name="T58" fmla="*/ 13 w 1054"/>
                <a:gd name="T59" fmla="*/ 19 h 398"/>
                <a:gd name="T60" fmla="*/ 8 w 1054"/>
                <a:gd name="T61" fmla="*/ 25 h 398"/>
                <a:gd name="T62" fmla="*/ 4 w 1054"/>
                <a:gd name="T63" fmla="*/ 31 h 398"/>
                <a:gd name="T64" fmla="*/ 2 w 1054"/>
                <a:gd name="T65" fmla="*/ 38 h 398"/>
                <a:gd name="T66" fmla="*/ 0 w 1054"/>
                <a:gd name="T67" fmla="*/ 46 h 398"/>
                <a:gd name="T68" fmla="*/ 0 w 1054"/>
                <a:gd name="T69" fmla="*/ 53 h 398"/>
                <a:gd name="T70" fmla="*/ 2 w 1054"/>
                <a:gd name="T71" fmla="*/ 60 h 398"/>
                <a:gd name="T72" fmla="*/ 4 w 1054"/>
                <a:gd name="T73" fmla="*/ 67 h 398"/>
                <a:gd name="T74" fmla="*/ 8 w 1054"/>
                <a:gd name="T75" fmla="*/ 74 h 398"/>
                <a:gd name="T76" fmla="*/ 13 w 1054"/>
                <a:gd name="T77" fmla="*/ 80 h 398"/>
                <a:gd name="T78" fmla="*/ 19 w 1054"/>
                <a:gd name="T79" fmla="*/ 85 h 398"/>
                <a:gd name="T80" fmla="*/ 26 w 1054"/>
                <a:gd name="T81" fmla="*/ 90 h 398"/>
                <a:gd name="T82" fmla="*/ 34 w 1054"/>
                <a:gd name="T83" fmla="*/ 93 h 398"/>
                <a:gd name="T84" fmla="*/ 42 w 1054"/>
                <a:gd name="T85" fmla="*/ 96 h 398"/>
                <a:gd name="T86" fmla="*/ 51 w 1054"/>
                <a:gd name="T87" fmla="*/ 98 h 398"/>
                <a:gd name="T88" fmla="*/ 60 w 1054"/>
                <a:gd name="T89" fmla="*/ 99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Rectangle 17"/>
            <p:cNvSpPr>
              <a:spLocks noChangeArrowheads="1"/>
            </p:cNvSpPr>
            <p:nvPr/>
          </p:nvSpPr>
          <p:spPr bwMode="auto">
            <a:xfrm>
              <a:off x="2477" y="3258"/>
              <a:ext cx="395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End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6558432" y="2343955"/>
            <a:ext cx="4031087" cy="38397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Pseudocode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GET Birth Year</a:t>
            </a:r>
          </a:p>
          <a:p>
            <a:pPr algn="ctr"/>
            <a:r>
              <a:rPr lang="en-US" dirty="0" smtClean="0"/>
              <a:t>SET age= Current year- Birth Year</a:t>
            </a:r>
          </a:p>
          <a:p>
            <a:pPr algn="ctr"/>
            <a:r>
              <a:rPr lang="en-US" dirty="0" smtClean="0"/>
              <a:t>PUT 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8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63956" y="626180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2</a:t>
            </a:r>
          </a:p>
        </p:txBody>
      </p:sp>
      <p:sp>
        <p:nvSpPr>
          <p:cNvPr id="8089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F0F54765-27EB-4C5E-BEE5-316C96CD8635}" type="slidenum">
              <a:rPr lang="en-US" sz="1400">
                <a:solidFill>
                  <a:schemeClr val="bg2"/>
                </a:solidFill>
              </a:rPr>
              <a:pPr algn="ctr"/>
              <a:t>13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80900" name="Group 28"/>
          <p:cNvGrpSpPr>
            <a:grpSpLocks/>
          </p:cNvGrpSpPr>
          <p:nvPr/>
        </p:nvGrpSpPr>
        <p:grpSpPr bwMode="auto">
          <a:xfrm>
            <a:off x="2514600" y="1691427"/>
            <a:ext cx="7010400" cy="4419600"/>
            <a:chOff x="624" y="960"/>
            <a:chExt cx="4416" cy="2784"/>
          </a:xfrm>
        </p:grpSpPr>
        <p:sp>
          <p:nvSpPr>
            <p:cNvPr id="80901" name="Rectangle 4"/>
            <p:cNvSpPr>
              <a:spLocks noChangeArrowheads="1"/>
            </p:cNvSpPr>
            <p:nvPr/>
          </p:nvSpPr>
          <p:spPr bwMode="auto">
            <a:xfrm>
              <a:off x="624" y="960"/>
              <a:ext cx="4416" cy="27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80902" name="Freeform 5"/>
            <p:cNvSpPr>
              <a:spLocks/>
            </p:cNvSpPr>
            <p:nvPr/>
          </p:nvSpPr>
          <p:spPr bwMode="auto">
            <a:xfrm>
              <a:off x="3589" y="2327"/>
              <a:ext cx="326" cy="331"/>
            </a:xfrm>
            <a:custGeom>
              <a:avLst/>
              <a:gdLst>
                <a:gd name="T0" fmla="*/ 0 w 481"/>
                <a:gd name="T1" fmla="*/ 0 h 625"/>
                <a:gd name="T2" fmla="*/ 220 w 481"/>
                <a:gd name="T3" fmla="*/ 0 h 625"/>
                <a:gd name="T4" fmla="*/ 220 w 481"/>
                <a:gd name="T5" fmla="*/ 175 h 6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1" h="625">
                  <a:moveTo>
                    <a:pt x="0" y="0"/>
                  </a:moveTo>
                  <a:lnTo>
                    <a:pt x="480" y="0"/>
                  </a:lnTo>
                  <a:lnTo>
                    <a:pt x="480" y="62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3" name="Freeform 6"/>
            <p:cNvSpPr>
              <a:spLocks/>
            </p:cNvSpPr>
            <p:nvPr/>
          </p:nvSpPr>
          <p:spPr bwMode="auto">
            <a:xfrm flipH="1">
              <a:off x="2753" y="3214"/>
              <a:ext cx="41" cy="220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09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4" name="Freeform 7"/>
            <p:cNvSpPr>
              <a:spLocks/>
            </p:cNvSpPr>
            <p:nvPr/>
          </p:nvSpPr>
          <p:spPr bwMode="auto">
            <a:xfrm>
              <a:off x="2945" y="3024"/>
              <a:ext cx="991" cy="244"/>
            </a:xfrm>
            <a:custGeom>
              <a:avLst/>
              <a:gdLst>
                <a:gd name="T0" fmla="*/ 1061 w 925"/>
                <a:gd name="T1" fmla="*/ 0 h 481"/>
                <a:gd name="T2" fmla="*/ 1061 w 925"/>
                <a:gd name="T3" fmla="*/ 123 h 481"/>
                <a:gd name="T4" fmla="*/ 0 w 925"/>
                <a:gd name="T5" fmla="*/ 123 h 4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5" h="481">
                  <a:moveTo>
                    <a:pt x="924" y="0"/>
                  </a:moveTo>
                  <a:lnTo>
                    <a:pt x="924" y="480"/>
                  </a:lnTo>
                  <a:lnTo>
                    <a:pt x="0" y="48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5" name="Freeform 8"/>
            <p:cNvSpPr>
              <a:spLocks/>
            </p:cNvSpPr>
            <p:nvPr/>
          </p:nvSpPr>
          <p:spPr bwMode="auto">
            <a:xfrm>
              <a:off x="1728" y="3120"/>
              <a:ext cx="918" cy="148"/>
            </a:xfrm>
            <a:custGeom>
              <a:avLst/>
              <a:gdLst>
                <a:gd name="T0" fmla="*/ 0 w 925"/>
                <a:gd name="T1" fmla="*/ 0 h 481"/>
                <a:gd name="T2" fmla="*/ 0 w 925"/>
                <a:gd name="T3" fmla="*/ 46 h 481"/>
                <a:gd name="T4" fmla="*/ 910 w 925"/>
                <a:gd name="T5" fmla="*/ 46 h 4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5" h="481">
                  <a:moveTo>
                    <a:pt x="0" y="0"/>
                  </a:moveTo>
                  <a:lnTo>
                    <a:pt x="0" y="480"/>
                  </a:lnTo>
                  <a:lnTo>
                    <a:pt x="924" y="48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6" name="Freeform 9"/>
            <p:cNvSpPr>
              <a:spLocks/>
            </p:cNvSpPr>
            <p:nvPr/>
          </p:nvSpPr>
          <p:spPr bwMode="auto">
            <a:xfrm>
              <a:off x="1701" y="2332"/>
              <a:ext cx="320" cy="326"/>
            </a:xfrm>
            <a:custGeom>
              <a:avLst/>
              <a:gdLst>
                <a:gd name="T0" fmla="*/ 212 w 481"/>
                <a:gd name="T1" fmla="*/ 0 h 625"/>
                <a:gd name="T2" fmla="*/ 0 w 481"/>
                <a:gd name="T3" fmla="*/ 0 h 625"/>
                <a:gd name="T4" fmla="*/ 0 w 481"/>
                <a:gd name="T5" fmla="*/ 170 h 6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1" h="625">
                  <a:moveTo>
                    <a:pt x="480" y="0"/>
                  </a:moveTo>
                  <a:lnTo>
                    <a:pt x="0" y="0"/>
                  </a:lnTo>
                  <a:lnTo>
                    <a:pt x="0" y="62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7" name="Freeform 10"/>
            <p:cNvSpPr>
              <a:spLocks/>
            </p:cNvSpPr>
            <p:nvPr/>
          </p:nvSpPr>
          <p:spPr bwMode="auto">
            <a:xfrm>
              <a:off x="1996" y="2072"/>
              <a:ext cx="1596" cy="510"/>
            </a:xfrm>
            <a:custGeom>
              <a:avLst/>
              <a:gdLst>
                <a:gd name="T0" fmla="*/ 0 w 1532"/>
                <a:gd name="T1" fmla="*/ 136 h 959"/>
                <a:gd name="T2" fmla="*/ 831 w 1532"/>
                <a:gd name="T3" fmla="*/ 0 h 959"/>
                <a:gd name="T4" fmla="*/ 1662 w 1532"/>
                <a:gd name="T5" fmla="*/ 136 h 959"/>
                <a:gd name="T6" fmla="*/ 831 w 1532"/>
                <a:gd name="T7" fmla="*/ 271 h 959"/>
                <a:gd name="T8" fmla="*/ 0 w 1532"/>
                <a:gd name="T9" fmla="*/ 136 h 9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2" h="959">
                  <a:moveTo>
                    <a:pt x="0" y="479"/>
                  </a:moveTo>
                  <a:lnTo>
                    <a:pt x="766" y="0"/>
                  </a:lnTo>
                  <a:lnTo>
                    <a:pt x="1531" y="479"/>
                  </a:lnTo>
                  <a:lnTo>
                    <a:pt x="766" y="958"/>
                  </a:lnTo>
                  <a:lnTo>
                    <a:pt x="0" y="47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50195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8" name="Freeform 11"/>
            <p:cNvSpPr>
              <a:spLocks/>
            </p:cNvSpPr>
            <p:nvPr/>
          </p:nvSpPr>
          <p:spPr bwMode="auto">
            <a:xfrm>
              <a:off x="2794" y="1850"/>
              <a:ext cx="0" cy="236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5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09" name="Freeform 12"/>
            <p:cNvSpPr>
              <a:spLocks/>
            </p:cNvSpPr>
            <p:nvPr/>
          </p:nvSpPr>
          <p:spPr bwMode="auto">
            <a:xfrm>
              <a:off x="2794" y="1219"/>
              <a:ext cx="0" cy="235"/>
            </a:xfrm>
            <a:custGeom>
              <a:avLst/>
              <a:gdLst>
                <a:gd name="T0" fmla="*/ 0 w 1"/>
                <a:gd name="T1" fmla="*/ 0 h 445"/>
                <a:gd name="T2" fmla="*/ 0 w 1"/>
                <a:gd name="T3" fmla="*/ 124 h 4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445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0" name="Freeform 13"/>
            <p:cNvSpPr>
              <a:spLocks/>
            </p:cNvSpPr>
            <p:nvPr/>
          </p:nvSpPr>
          <p:spPr bwMode="auto">
            <a:xfrm>
              <a:off x="2472" y="1078"/>
              <a:ext cx="630" cy="211"/>
            </a:xfrm>
            <a:custGeom>
              <a:avLst/>
              <a:gdLst>
                <a:gd name="T0" fmla="*/ 71 w 1054"/>
                <a:gd name="T1" fmla="*/ 111 h 398"/>
                <a:gd name="T2" fmla="*/ 305 w 1054"/>
                <a:gd name="T3" fmla="*/ 111 h 398"/>
                <a:gd name="T4" fmla="*/ 316 w 1054"/>
                <a:gd name="T5" fmla="*/ 111 h 398"/>
                <a:gd name="T6" fmla="*/ 326 w 1054"/>
                <a:gd name="T7" fmla="*/ 109 h 398"/>
                <a:gd name="T8" fmla="*/ 336 w 1054"/>
                <a:gd name="T9" fmla="*/ 106 h 398"/>
                <a:gd name="T10" fmla="*/ 345 w 1054"/>
                <a:gd name="T11" fmla="*/ 102 h 398"/>
                <a:gd name="T12" fmla="*/ 354 w 1054"/>
                <a:gd name="T13" fmla="*/ 96 h 398"/>
                <a:gd name="T14" fmla="*/ 361 w 1054"/>
                <a:gd name="T15" fmla="*/ 90 h 398"/>
                <a:gd name="T16" fmla="*/ 367 w 1054"/>
                <a:gd name="T17" fmla="*/ 83 h 398"/>
                <a:gd name="T18" fmla="*/ 371 w 1054"/>
                <a:gd name="T19" fmla="*/ 76 h 398"/>
                <a:gd name="T20" fmla="*/ 374 w 1054"/>
                <a:gd name="T21" fmla="*/ 68 h 398"/>
                <a:gd name="T22" fmla="*/ 376 w 1054"/>
                <a:gd name="T23" fmla="*/ 60 h 398"/>
                <a:gd name="T24" fmla="*/ 376 w 1054"/>
                <a:gd name="T25" fmla="*/ 52 h 398"/>
                <a:gd name="T26" fmla="*/ 374 w 1054"/>
                <a:gd name="T27" fmla="*/ 43 h 398"/>
                <a:gd name="T28" fmla="*/ 371 w 1054"/>
                <a:gd name="T29" fmla="*/ 36 h 398"/>
                <a:gd name="T30" fmla="*/ 367 w 1054"/>
                <a:gd name="T31" fmla="*/ 28 h 398"/>
                <a:gd name="T32" fmla="*/ 361 w 1054"/>
                <a:gd name="T33" fmla="*/ 21 h 398"/>
                <a:gd name="T34" fmla="*/ 354 w 1054"/>
                <a:gd name="T35" fmla="*/ 15 h 398"/>
                <a:gd name="T36" fmla="*/ 345 w 1054"/>
                <a:gd name="T37" fmla="*/ 10 h 398"/>
                <a:gd name="T38" fmla="*/ 336 w 1054"/>
                <a:gd name="T39" fmla="*/ 6 h 398"/>
                <a:gd name="T40" fmla="*/ 326 w 1054"/>
                <a:gd name="T41" fmla="*/ 3 h 398"/>
                <a:gd name="T42" fmla="*/ 316 w 1054"/>
                <a:gd name="T43" fmla="*/ 1 h 398"/>
                <a:gd name="T44" fmla="*/ 305 w 1054"/>
                <a:gd name="T45" fmla="*/ 0 h 398"/>
                <a:gd name="T46" fmla="*/ 71 w 1054"/>
                <a:gd name="T47" fmla="*/ 0 h 398"/>
                <a:gd name="T48" fmla="*/ 60 w 1054"/>
                <a:gd name="T49" fmla="*/ 1 h 398"/>
                <a:gd name="T50" fmla="*/ 49 w 1054"/>
                <a:gd name="T51" fmla="*/ 3 h 398"/>
                <a:gd name="T52" fmla="*/ 40 w 1054"/>
                <a:gd name="T53" fmla="*/ 6 h 398"/>
                <a:gd name="T54" fmla="*/ 30 w 1054"/>
                <a:gd name="T55" fmla="*/ 10 h 398"/>
                <a:gd name="T56" fmla="*/ 23 w 1054"/>
                <a:gd name="T57" fmla="*/ 15 h 398"/>
                <a:gd name="T58" fmla="*/ 16 w 1054"/>
                <a:gd name="T59" fmla="*/ 21 h 398"/>
                <a:gd name="T60" fmla="*/ 10 w 1054"/>
                <a:gd name="T61" fmla="*/ 28 h 398"/>
                <a:gd name="T62" fmla="*/ 5 w 1054"/>
                <a:gd name="T63" fmla="*/ 36 h 398"/>
                <a:gd name="T64" fmla="*/ 2 w 1054"/>
                <a:gd name="T65" fmla="*/ 43 h 398"/>
                <a:gd name="T66" fmla="*/ 0 w 1054"/>
                <a:gd name="T67" fmla="*/ 52 h 398"/>
                <a:gd name="T68" fmla="*/ 0 w 1054"/>
                <a:gd name="T69" fmla="*/ 60 h 398"/>
                <a:gd name="T70" fmla="*/ 2 w 1054"/>
                <a:gd name="T71" fmla="*/ 68 h 398"/>
                <a:gd name="T72" fmla="*/ 5 w 1054"/>
                <a:gd name="T73" fmla="*/ 76 h 398"/>
                <a:gd name="T74" fmla="*/ 10 w 1054"/>
                <a:gd name="T75" fmla="*/ 83 h 398"/>
                <a:gd name="T76" fmla="*/ 16 w 1054"/>
                <a:gd name="T77" fmla="*/ 90 h 398"/>
                <a:gd name="T78" fmla="*/ 23 w 1054"/>
                <a:gd name="T79" fmla="*/ 96 h 398"/>
                <a:gd name="T80" fmla="*/ 30 w 1054"/>
                <a:gd name="T81" fmla="*/ 102 h 398"/>
                <a:gd name="T82" fmla="*/ 40 w 1054"/>
                <a:gd name="T83" fmla="*/ 106 h 398"/>
                <a:gd name="T84" fmla="*/ 49 w 1054"/>
                <a:gd name="T85" fmla="*/ 109 h 398"/>
                <a:gd name="T86" fmla="*/ 60 w 1054"/>
                <a:gd name="T87" fmla="*/ 111 h 398"/>
                <a:gd name="T88" fmla="*/ 71 w 1054"/>
                <a:gd name="T89" fmla="*/ 111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1" name="Rectangle 14"/>
            <p:cNvSpPr>
              <a:spLocks noChangeArrowheads="1"/>
            </p:cNvSpPr>
            <p:nvPr/>
          </p:nvSpPr>
          <p:spPr bwMode="auto">
            <a:xfrm>
              <a:off x="2592" y="1104"/>
              <a:ext cx="399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200" b="1">
                  <a:latin typeface="Arial" panose="020B0604020202020204" pitchFamily="34" charset="0"/>
                </a:rPr>
                <a:t>Begin</a:t>
              </a:r>
            </a:p>
          </p:txBody>
        </p:sp>
        <p:sp>
          <p:nvSpPr>
            <p:cNvPr id="80912" name="AutoShape 15"/>
            <p:cNvSpPr>
              <a:spLocks noChangeArrowheads="1"/>
            </p:cNvSpPr>
            <p:nvPr/>
          </p:nvSpPr>
          <p:spPr bwMode="auto">
            <a:xfrm>
              <a:off x="1935" y="1449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Read age</a:t>
              </a:r>
            </a:p>
          </p:txBody>
        </p:sp>
        <p:sp>
          <p:nvSpPr>
            <p:cNvPr id="80913" name="Freeform 16"/>
            <p:cNvSpPr>
              <a:spLocks/>
            </p:cNvSpPr>
            <p:nvPr/>
          </p:nvSpPr>
          <p:spPr bwMode="auto">
            <a:xfrm>
              <a:off x="2487" y="3446"/>
              <a:ext cx="613" cy="198"/>
            </a:xfrm>
            <a:custGeom>
              <a:avLst/>
              <a:gdLst>
                <a:gd name="T0" fmla="*/ 67 w 1054"/>
                <a:gd name="T1" fmla="*/ 99 h 398"/>
                <a:gd name="T2" fmla="*/ 289 w 1054"/>
                <a:gd name="T3" fmla="*/ 99 h 398"/>
                <a:gd name="T4" fmla="*/ 299 w 1054"/>
                <a:gd name="T5" fmla="*/ 98 h 398"/>
                <a:gd name="T6" fmla="*/ 309 w 1054"/>
                <a:gd name="T7" fmla="*/ 96 h 398"/>
                <a:gd name="T8" fmla="*/ 318 w 1054"/>
                <a:gd name="T9" fmla="*/ 93 h 398"/>
                <a:gd name="T10" fmla="*/ 327 w 1054"/>
                <a:gd name="T11" fmla="*/ 90 h 398"/>
                <a:gd name="T12" fmla="*/ 335 w 1054"/>
                <a:gd name="T13" fmla="*/ 85 h 398"/>
                <a:gd name="T14" fmla="*/ 341 w 1054"/>
                <a:gd name="T15" fmla="*/ 80 h 398"/>
                <a:gd name="T16" fmla="*/ 347 w 1054"/>
                <a:gd name="T17" fmla="*/ 74 h 398"/>
                <a:gd name="T18" fmla="*/ 351 w 1054"/>
                <a:gd name="T19" fmla="*/ 67 h 398"/>
                <a:gd name="T20" fmla="*/ 355 w 1054"/>
                <a:gd name="T21" fmla="*/ 60 h 398"/>
                <a:gd name="T22" fmla="*/ 356 w 1054"/>
                <a:gd name="T23" fmla="*/ 53 h 398"/>
                <a:gd name="T24" fmla="*/ 356 w 1054"/>
                <a:gd name="T25" fmla="*/ 46 h 398"/>
                <a:gd name="T26" fmla="*/ 355 w 1054"/>
                <a:gd name="T27" fmla="*/ 38 h 398"/>
                <a:gd name="T28" fmla="*/ 351 w 1054"/>
                <a:gd name="T29" fmla="*/ 31 h 398"/>
                <a:gd name="T30" fmla="*/ 347 w 1054"/>
                <a:gd name="T31" fmla="*/ 25 h 398"/>
                <a:gd name="T32" fmla="*/ 341 w 1054"/>
                <a:gd name="T33" fmla="*/ 19 h 398"/>
                <a:gd name="T34" fmla="*/ 335 w 1054"/>
                <a:gd name="T35" fmla="*/ 13 h 398"/>
                <a:gd name="T36" fmla="*/ 327 w 1054"/>
                <a:gd name="T37" fmla="*/ 8 h 398"/>
                <a:gd name="T38" fmla="*/ 318 w 1054"/>
                <a:gd name="T39" fmla="*/ 5 h 398"/>
                <a:gd name="T40" fmla="*/ 309 w 1054"/>
                <a:gd name="T41" fmla="*/ 2 h 398"/>
                <a:gd name="T42" fmla="*/ 299 w 1054"/>
                <a:gd name="T43" fmla="*/ 0 h 398"/>
                <a:gd name="T44" fmla="*/ 289 w 1054"/>
                <a:gd name="T45" fmla="*/ 0 h 398"/>
                <a:gd name="T46" fmla="*/ 67 w 1054"/>
                <a:gd name="T47" fmla="*/ 0 h 398"/>
                <a:gd name="T48" fmla="*/ 56 w 1054"/>
                <a:gd name="T49" fmla="*/ 0 h 398"/>
                <a:gd name="T50" fmla="*/ 47 w 1054"/>
                <a:gd name="T51" fmla="*/ 2 h 398"/>
                <a:gd name="T52" fmla="*/ 38 w 1054"/>
                <a:gd name="T53" fmla="*/ 5 h 398"/>
                <a:gd name="T54" fmla="*/ 29 w 1054"/>
                <a:gd name="T55" fmla="*/ 8 h 398"/>
                <a:gd name="T56" fmla="*/ 22 w 1054"/>
                <a:gd name="T57" fmla="*/ 13 h 398"/>
                <a:gd name="T58" fmla="*/ 15 w 1054"/>
                <a:gd name="T59" fmla="*/ 19 h 398"/>
                <a:gd name="T60" fmla="*/ 9 w 1054"/>
                <a:gd name="T61" fmla="*/ 25 h 398"/>
                <a:gd name="T62" fmla="*/ 5 w 1054"/>
                <a:gd name="T63" fmla="*/ 31 h 398"/>
                <a:gd name="T64" fmla="*/ 2 w 1054"/>
                <a:gd name="T65" fmla="*/ 38 h 398"/>
                <a:gd name="T66" fmla="*/ 0 w 1054"/>
                <a:gd name="T67" fmla="*/ 46 h 398"/>
                <a:gd name="T68" fmla="*/ 0 w 1054"/>
                <a:gd name="T69" fmla="*/ 53 h 398"/>
                <a:gd name="T70" fmla="*/ 2 w 1054"/>
                <a:gd name="T71" fmla="*/ 60 h 398"/>
                <a:gd name="T72" fmla="*/ 5 w 1054"/>
                <a:gd name="T73" fmla="*/ 67 h 398"/>
                <a:gd name="T74" fmla="*/ 9 w 1054"/>
                <a:gd name="T75" fmla="*/ 74 h 398"/>
                <a:gd name="T76" fmla="*/ 15 w 1054"/>
                <a:gd name="T77" fmla="*/ 80 h 398"/>
                <a:gd name="T78" fmla="*/ 22 w 1054"/>
                <a:gd name="T79" fmla="*/ 85 h 398"/>
                <a:gd name="T80" fmla="*/ 29 w 1054"/>
                <a:gd name="T81" fmla="*/ 90 h 398"/>
                <a:gd name="T82" fmla="*/ 38 w 1054"/>
                <a:gd name="T83" fmla="*/ 93 h 398"/>
                <a:gd name="T84" fmla="*/ 47 w 1054"/>
                <a:gd name="T85" fmla="*/ 96 h 398"/>
                <a:gd name="T86" fmla="*/ 56 w 1054"/>
                <a:gd name="T87" fmla="*/ 98 h 398"/>
                <a:gd name="T88" fmla="*/ 67 w 1054"/>
                <a:gd name="T89" fmla="*/ 99 h 39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4" h="398">
                  <a:moveTo>
                    <a:pt x="198" y="397"/>
                  </a:moveTo>
                  <a:lnTo>
                    <a:pt x="855" y="397"/>
                  </a:lnTo>
                  <a:lnTo>
                    <a:pt x="884" y="395"/>
                  </a:lnTo>
                  <a:lnTo>
                    <a:pt x="914" y="388"/>
                  </a:lnTo>
                  <a:lnTo>
                    <a:pt x="941" y="376"/>
                  </a:lnTo>
                  <a:lnTo>
                    <a:pt x="967" y="362"/>
                  </a:lnTo>
                  <a:lnTo>
                    <a:pt x="990" y="343"/>
                  </a:lnTo>
                  <a:lnTo>
                    <a:pt x="1010" y="321"/>
                  </a:lnTo>
                  <a:lnTo>
                    <a:pt x="1027" y="297"/>
                  </a:lnTo>
                  <a:lnTo>
                    <a:pt x="1039" y="270"/>
                  </a:lnTo>
                  <a:lnTo>
                    <a:pt x="1048" y="242"/>
                  </a:lnTo>
                  <a:lnTo>
                    <a:pt x="1053" y="213"/>
                  </a:lnTo>
                  <a:lnTo>
                    <a:pt x="1053" y="184"/>
                  </a:lnTo>
                  <a:lnTo>
                    <a:pt x="1048" y="155"/>
                  </a:lnTo>
                  <a:lnTo>
                    <a:pt x="1039" y="127"/>
                  </a:lnTo>
                  <a:lnTo>
                    <a:pt x="1027" y="100"/>
                  </a:lnTo>
                  <a:lnTo>
                    <a:pt x="1010" y="76"/>
                  </a:lnTo>
                  <a:lnTo>
                    <a:pt x="990" y="54"/>
                  </a:lnTo>
                  <a:lnTo>
                    <a:pt x="967" y="35"/>
                  </a:lnTo>
                  <a:lnTo>
                    <a:pt x="941" y="21"/>
                  </a:lnTo>
                  <a:lnTo>
                    <a:pt x="914" y="9"/>
                  </a:lnTo>
                  <a:lnTo>
                    <a:pt x="884" y="2"/>
                  </a:lnTo>
                  <a:lnTo>
                    <a:pt x="855" y="0"/>
                  </a:lnTo>
                  <a:lnTo>
                    <a:pt x="198" y="0"/>
                  </a:lnTo>
                  <a:lnTo>
                    <a:pt x="167" y="2"/>
                  </a:lnTo>
                  <a:lnTo>
                    <a:pt x="138" y="9"/>
                  </a:lnTo>
                  <a:lnTo>
                    <a:pt x="112" y="21"/>
                  </a:lnTo>
                  <a:lnTo>
                    <a:pt x="86" y="35"/>
                  </a:lnTo>
                  <a:lnTo>
                    <a:pt x="63" y="54"/>
                  </a:lnTo>
                  <a:lnTo>
                    <a:pt x="43" y="76"/>
                  </a:lnTo>
                  <a:lnTo>
                    <a:pt x="26" y="100"/>
                  </a:lnTo>
                  <a:lnTo>
                    <a:pt x="14" y="127"/>
                  </a:lnTo>
                  <a:lnTo>
                    <a:pt x="5" y="155"/>
                  </a:lnTo>
                  <a:lnTo>
                    <a:pt x="0" y="184"/>
                  </a:lnTo>
                  <a:lnTo>
                    <a:pt x="0" y="213"/>
                  </a:lnTo>
                  <a:lnTo>
                    <a:pt x="5" y="242"/>
                  </a:lnTo>
                  <a:lnTo>
                    <a:pt x="14" y="270"/>
                  </a:lnTo>
                  <a:lnTo>
                    <a:pt x="26" y="297"/>
                  </a:lnTo>
                  <a:lnTo>
                    <a:pt x="43" y="321"/>
                  </a:lnTo>
                  <a:lnTo>
                    <a:pt x="63" y="343"/>
                  </a:lnTo>
                  <a:lnTo>
                    <a:pt x="86" y="362"/>
                  </a:lnTo>
                  <a:lnTo>
                    <a:pt x="112" y="376"/>
                  </a:lnTo>
                  <a:lnTo>
                    <a:pt x="138" y="388"/>
                  </a:lnTo>
                  <a:lnTo>
                    <a:pt x="167" y="395"/>
                  </a:lnTo>
                  <a:lnTo>
                    <a:pt x="198" y="397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14" name="Rectangle 17"/>
            <p:cNvSpPr>
              <a:spLocks noChangeArrowheads="1"/>
            </p:cNvSpPr>
            <p:nvPr/>
          </p:nvSpPr>
          <p:spPr bwMode="auto">
            <a:xfrm>
              <a:off x="2640" y="3456"/>
              <a:ext cx="328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200" b="1">
                  <a:latin typeface="Arial" panose="020B0604020202020204" pitchFamily="34" charset="0"/>
                </a:rPr>
                <a:t>End</a:t>
              </a:r>
            </a:p>
          </p:txBody>
        </p:sp>
        <p:sp>
          <p:nvSpPr>
            <p:cNvPr id="80915" name="Rectangle 18"/>
            <p:cNvSpPr>
              <a:spLocks noChangeArrowheads="1"/>
            </p:cNvSpPr>
            <p:nvPr/>
          </p:nvSpPr>
          <p:spPr bwMode="auto">
            <a:xfrm>
              <a:off x="2448" y="2208"/>
              <a:ext cx="646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Age &gt; 55?</a:t>
              </a:r>
            </a:p>
          </p:txBody>
        </p:sp>
        <p:sp>
          <p:nvSpPr>
            <p:cNvPr id="80916" name="Oval 21"/>
            <p:cNvSpPr>
              <a:spLocks noChangeArrowheads="1"/>
            </p:cNvSpPr>
            <p:nvPr/>
          </p:nvSpPr>
          <p:spPr bwMode="auto">
            <a:xfrm>
              <a:off x="2652" y="3156"/>
              <a:ext cx="287" cy="18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80917" name="Rectangle 22"/>
            <p:cNvSpPr>
              <a:spLocks noChangeArrowheads="1"/>
            </p:cNvSpPr>
            <p:nvPr/>
          </p:nvSpPr>
          <p:spPr bwMode="auto">
            <a:xfrm>
              <a:off x="3598" y="2176"/>
              <a:ext cx="299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NO</a:t>
              </a:r>
            </a:p>
          </p:txBody>
        </p:sp>
        <p:sp>
          <p:nvSpPr>
            <p:cNvPr id="80918" name="Rectangle 23"/>
            <p:cNvSpPr>
              <a:spLocks noChangeArrowheads="1"/>
            </p:cNvSpPr>
            <p:nvPr/>
          </p:nvSpPr>
          <p:spPr bwMode="auto">
            <a:xfrm>
              <a:off x="1705" y="2176"/>
              <a:ext cx="356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600" tIns="50800" rIns="101600" bIns="50800">
              <a:spAutoFit/>
            </a:bodyPr>
            <a:lstStyle>
              <a:lvl1pPr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1106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11064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sz="14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80919" name="AutoShape 25"/>
            <p:cNvSpPr>
              <a:spLocks noChangeArrowheads="1"/>
            </p:cNvSpPr>
            <p:nvPr/>
          </p:nvSpPr>
          <p:spPr bwMode="auto">
            <a:xfrm>
              <a:off x="768" y="2688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print “Pencen”</a:t>
              </a:r>
            </a:p>
          </p:txBody>
        </p:sp>
        <p:sp>
          <p:nvSpPr>
            <p:cNvPr id="80920" name="AutoShape 26"/>
            <p:cNvSpPr>
              <a:spLocks noChangeArrowheads="1"/>
            </p:cNvSpPr>
            <p:nvPr/>
          </p:nvSpPr>
          <p:spPr bwMode="auto">
            <a:xfrm>
              <a:off x="3024" y="2640"/>
              <a:ext cx="1715" cy="419"/>
            </a:xfrm>
            <a:prstGeom prst="parallelogram">
              <a:avLst>
                <a:gd name="adj" fmla="val 1022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46050" tIns="74612" rIns="146050" bIns="74612" anchor="ctr"/>
            <a:lstStyle>
              <a:lvl1pPr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229393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22939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sz="1400">
                  <a:latin typeface="Arial" panose="020B0604020202020204" pitchFamily="34" charset="0"/>
                </a:rPr>
                <a:t>print “Kerja lagi”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01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1640156" y="599393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example 5</a:t>
            </a:r>
          </a:p>
        </p:txBody>
      </p:sp>
      <p:sp>
        <p:nvSpPr>
          <p:cNvPr id="8192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89CC6E97-AADF-44BD-A912-D29A2CA076AB}" type="slidenum">
              <a:rPr lang="en-US" sz="1400">
                <a:solidFill>
                  <a:schemeClr val="bg2"/>
                </a:solidFill>
              </a:rPr>
              <a:pPr algn="ctr"/>
              <a:t>14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81924" name="Group 36"/>
          <p:cNvGrpSpPr>
            <a:grpSpLocks/>
          </p:cNvGrpSpPr>
          <p:nvPr/>
        </p:nvGrpSpPr>
        <p:grpSpPr bwMode="auto">
          <a:xfrm>
            <a:off x="2590800" y="1752600"/>
            <a:ext cx="7010400" cy="3810000"/>
            <a:chOff x="672" y="1104"/>
            <a:chExt cx="4416" cy="2400"/>
          </a:xfrm>
        </p:grpSpPr>
        <p:sp>
          <p:nvSpPr>
            <p:cNvPr id="81925" name="Rectangle 4"/>
            <p:cNvSpPr>
              <a:spLocks noChangeArrowheads="1"/>
            </p:cNvSpPr>
            <p:nvPr/>
          </p:nvSpPr>
          <p:spPr bwMode="auto">
            <a:xfrm>
              <a:off x="672" y="1104"/>
              <a:ext cx="4416" cy="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81926" name="Group 35"/>
            <p:cNvGrpSpPr>
              <a:grpSpLocks/>
            </p:cNvGrpSpPr>
            <p:nvPr/>
          </p:nvGrpSpPr>
          <p:grpSpPr bwMode="auto">
            <a:xfrm>
              <a:off x="1200" y="1200"/>
              <a:ext cx="3552" cy="2042"/>
              <a:chOff x="1200" y="1200"/>
              <a:chExt cx="3552" cy="2042"/>
            </a:xfrm>
          </p:grpSpPr>
          <p:sp>
            <p:nvSpPr>
              <p:cNvPr id="81927" name="Freeform 7"/>
              <p:cNvSpPr>
                <a:spLocks/>
              </p:cNvSpPr>
              <p:nvPr/>
            </p:nvSpPr>
            <p:spPr bwMode="auto">
              <a:xfrm rot="-5400000" flipH="1" flipV="1">
                <a:off x="789" y="2427"/>
                <a:ext cx="1065" cy="244"/>
              </a:xfrm>
              <a:custGeom>
                <a:avLst/>
                <a:gdLst>
                  <a:gd name="T0" fmla="*/ 1225 w 925"/>
                  <a:gd name="T1" fmla="*/ 0 h 481"/>
                  <a:gd name="T2" fmla="*/ 1225 w 925"/>
                  <a:gd name="T3" fmla="*/ 123 h 481"/>
                  <a:gd name="T4" fmla="*/ 0 w 925"/>
                  <a:gd name="T5" fmla="*/ 123 h 48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25" h="481">
                    <a:moveTo>
                      <a:pt x="924" y="0"/>
                    </a:moveTo>
                    <a:lnTo>
                      <a:pt x="924" y="480"/>
                    </a:lnTo>
                    <a:lnTo>
                      <a:pt x="0" y="48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28" name="Freeform 10"/>
              <p:cNvSpPr>
                <a:spLocks/>
              </p:cNvSpPr>
              <p:nvPr/>
            </p:nvSpPr>
            <p:spPr bwMode="auto">
              <a:xfrm>
                <a:off x="1584" y="2138"/>
                <a:ext cx="1596" cy="568"/>
              </a:xfrm>
              <a:custGeom>
                <a:avLst/>
                <a:gdLst>
                  <a:gd name="T0" fmla="*/ 0 w 1532"/>
                  <a:gd name="T1" fmla="*/ 168 h 959"/>
                  <a:gd name="T2" fmla="*/ 831 w 1532"/>
                  <a:gd name="T3" fmla="*/ 0 h 959"/>
                  <a:gd name="T4" fmla="*/ 1662 w 1532"/>
                  <a:gd name="T5" fmla="*/ 168 h 959"/>
                  <a:gd name="T6" fmla="*/ 831 w 1532"/>
                  <a:gd name="T7" fmla="*/ 336 h 959"/>
                  <a:gd name="T8" fmla="*/ 0 w 1532"/>
                  <a:gd name="T9" fmla="*/ 168 h 9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32" h="959">
                    <a:moveTo>
                      <a:pt x="0" y="479"/>
                    </a:moveTo>
                    <a:lnTo>
                      <a:pt x="766" y="0"/>
                    </a:lnTo>
                    <a:lnTo>
                      <a:pt x="1531" y="479"/>
                    </a:lnTo>
                    <a:lnTo>
                      <a:pt x="766" y="958"/>
                    </a:lnTo>
                    <a:lnTo>
                      <a:pt x="0" y="47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>
                        <a:alpha val="50195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29" name="Freeform 11"/>
              <p:cNvSpPr>
                <a:spLocks/>
              </p:cNvSpPr>
              <p:nvPr/>
            </p:nvSpPr>
            <p:spPr bwMode="auto">
              <a:xfrm>
                <a:off x="2400" y="1898"/>
                <a:ext cx="0" cy="236"/>
              </a:xfrm>
              <a:custGeom>
                <a:avLst/>
                <a:gdLst>
                  <a:gd name="T0" fmla="*/ 0 w 1"/>
                  <a:gd name="T1" fmla="*/ 0 h 445"/>
                  <a:gd name="T2" fmla="*/ 0 w 1"/>
                  <a:gd name="T3" fmla="*/ 125 h 44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445">
                    <a:moveTo>
                      <a:pt x="0" y="0"/>
                    </a:moveTo>
                    <a:lnTo>
                      <a:pt x="0" y="44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0" name="Freeform 12"/>
              <p:cNvSpPr>
                <a:spLocks/>
              </p:cNvSpPr>
              <p:nvPr/>
            </p:nvSpPr>
            <p:spPr bwMode="auto">
              <a:xfrm>
                <a:off x="2410" y="1341"/>
                <a:ext cx="0" cy="235"/>
              </a:xfrm>
              <a:custGeom>
                <a:avLst/>
                <a:gdLst>
                  <a:gd name="T0" fmla="*/ 0 w 1"/>
                  <a:gd name="T1" fmla="*/ 0 h 445"/>
                  <a:gd name="T2" fmla="*/ 0 w 1"/>
                  <a:gd name="T3" fmla="*/ 124 h 44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" h="445">
                    <a:moveTo>
                      <a:pt x="0" y="0"/>
                    </a:moveTo>
                    <a:lnTo>
                      <a:pt x="0" y="44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1" name="Freeform 13"/>
              <p:cNvSpPr>
                <a:spLocks/>
              </p:cNvSpPr>
              <p:nvPr/>
            </p:nvSpPr>
            <p:spPr bwMode="auto">
              <a:xfrm>
                <a:off x="2088" y="1200"/>
                <a:ext cx="630" cy="211"/>
              </a:xfrm>
              <a:custGeom>
                <a:avLst/>
                <a:gdLst>
                  <a:gd name="T0" fmla="*/ 71 w 1054"/>
                  <a:gd name="T1" fmla="*/ 111 h 398"/>
                  <a:gd name="T2" fmla="*/ 305 w 1054"/>
                  <a:gd name="T3" fmla="*/ 111 h 398"/>
                  <a:gd name="T4" fmla="*/ 316 w 1054"/>
                  <a:gd name="T5" fmla="*/ 111 h 398"/>
                  <a:gd name="T6" fmla="*/ 326 w 1054"/>
                  <a:gd name="T7" fmla="*/ 109 h 398"/>
                  <a:gd name="T8" fmla="*/ 336 w 1054"/>
                  <a:gd name="T9" fmla="*/ 106 h 398"/>
                  <a:gd name="T10" fmla="*/ 345 w 1054"/>
                  <a:gd name="T11" fmla="*/ 102 h 398"/>
                  <a:gd name="T12" fmla="*/ 354 w 1054"/>
                  <a:gd name="T13" fmla="*/ 96 h 398"/>
                  <a:gd name="T14" fmla="*/ 361 w 1054"/>
                  <a:gd name="T15" fmla="*/ 90 h 398"/>
                  <a:gd name="T16" fmla="*/ 367 w 1054"/>
                  <a:gd name="T17" fmla="*/ 83 h 398"/>
                  <a:gd name="T18" fmla="*/ 371 w 1054"/>
                  <a:gd name="T19" fmla="*/ 76 h 398"/>
                  <a:gd name="T20" fmla="*/ 374 w 1054"/>
                  <a:gd name="T21" fmla="*/ 68 h 398"/>
                  <a:gd name="T22" fmla="*/ 376 w 1054"/>
                  <a:gd name="T23" fmla="*/ 60 h 398"/>
                  <a:gd name="T24" fmla="*/ 376 w 1054"/>
                  <a:gd name="T25" fmla="*/ 52 h 398"/>
                  <a:gd name="T26" fmla="*/ 374 w 1054"/>
                  <a:gd name="T27" fmla="*/ 43 h 398"/>
                  <a:gd name="T28" fmla="*/ 371 w 1054"/>
                  <a:gd name="T29" fmla="*/ 36 h 398"/>
                  <a:gd name="T30" fmla="*/ 367 w 1054"/>
                  <a:gd name="T31" fmla="*/ 28 h 398"/>
                  <a:gd name="T32" fmla="*/ 361 w 1054"/>
                  <a:gd name="T33" fmla="*/ 21 h 398"/>
                  <a:gd name="T34" fmla="*/ 354 w 1054"/>
                  <a:gd name="T35" fmla="*/ 15 h 398"/>
                  <a:gd name="T36" fmla="*/ 345 w 1054"/>
                  <a:gd name="T37" fmla="*/ 10 h 398"/>
                  <a:gd name="T38" fmla="*/ 336 w 1054"/>
                  <a:gd name="T39" fmla="*/ 6 h 398"/>
                  <a:gd name="T40" fmla="*/ 326 w 1054"/>
                  <a:gd name="T41" fmla="*/ 3 h 398"/>
                  <a:gd name="T42" fmla="*/ 316 w 1054"/>
                  <a:gd name="T43" fmla="*/ 1 h 398"/>
                  <a:gd name="T44" fmla="*/ 305 w 1054"/>
                  <a:gd name="T45" fmla="*/ 0 h 398"/>
                  <a:gd name="T46" fmla="*/ 71 w 1054"/>
                  <a:gd name="T47" fmla="*/ 0 h 398"/>
                  <a:gd name="T48" fmla="*/ 60 w 1054"/>
                  <a:gd name="T49" fmla="*/ 1 h 398"/>
                  <a:gd name="T50" fmla="*/ 49 w 1054"/>
                  <a:gd name="T51" fmla="*/ 3 h 398"/>
                  <a:gd name="T52" fmla="*/ 40 w 1054"/>
                  <a:gd name="T53" fmla="*/ 6 h 398"/>
                  <a:gd name="T54" fmla="*/ 30 w 1054"/>
                  <a:gd name="T55" fmla="*/ 10 h 398"/>
                  <a:gd name="T56" fmla="*/ 23 w 1054"/>
                  <a:gd name="T57" fmla="*/ 15 h 398"/>
                  <a:gd name="T58" fmla="*/ 16 w 1054"/>
                  <a:gd name="T59" fmla="*/ 21 h 398"/>
                  <a:gd name="T60" fmla="*/ 10 w 1054"/>
                  <a:gd name="T61" fmla="*/ 28 h 398"/>
                  <a:gd name="T62" fmla="*/ 5 w 1054"/>
                  <a:gd name="T63" fmla="*/ 36 h 398"/>
                  <a:gd name="T64" fmla="*/ 2 w 1054"/>
                  <a:gd name="T65" fmla="*/ 43 h 398"/>
                  <a:gd name="T66" fmla="*/ 0 w 1054"/>
                  <a:gd name="T67" fmla="*/ 52 h 398"/>
                  <a:gd name="T68" fmla="*/ 0 w 1054"/>
                  <a:gd name="T69" fmla="*/ 60 h 398"/>
                  <a:gd name="T70" fmla="*/ 2 w 1054"/>
                  <a:gd name="T71" fmla="*/ 68 h 398"/>
                  <a:gd name="T72" fmla="*/ 5 w 1054"/>
                  <a:gd name="T73" fmla="*/ 76 h 398"/>
                  <a:gd name="T74" fmla="*/ 10 w 1054"/>
                  <a:gd name="T75" fmla="*/ 83 h 398"/>
                  <a:gd name="T76" fmla="*/ 16 w 1054"/>
                  <a:gd name="T77" fmla="*/ 90 h 398"/>
                  <a:gd name="T78" fmla="*/ 23 w 1054"/>
                  <a:gd name="T79" fmla="*/ 96 h 398"/>
                  <a:gd name="T80" fmla="*/ 30 w 1054"/>
                  <a:gd name="T81" fmla="*/ 102 h 398"/>
                  <a:gd name="T82" fmla="*/ 40 w 1054"/>
                  <a:gd name="T83" fmla="*/ 106 h 398"/>
                  <a:gd name="T84" fmla="*/ 49 w 1054"/>
                  <a:gd name="T85" fmla="*/ 109 h 398"/>
                  <a:gd name="T86" fmla="*/ 60 w 1054"/>
                  <a:gd name="T87" fmla="*/ 111 h 398"/>
                  <a:gd name="T88" fmla="*/ 71 w 1054"/>
                  <a:gd name="T89" fmla="*/ 111 h 39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054" h="398">
                    <a:moveTo>
                      <a:pt x="198" y="397"/>
                    </a:moveTo>
                    <a:lnTo>
                      <a:pt x="855" y="397"/>
                    </a:lnTo>
                    <a:lnTo>
                      <a:pt x="884" y="395"/>
                    </a:lnTo>
                    <a:lnTo>
                      <a:pt x="914" y="388"/>
                    </a:lnTo>
                    <a:lnTo>
                      <a:pt x="941" y="376"/>
                    </a:lnTo>
                    <a:lnTo>
                      <a:pt x="967" y="362"/>
                    </a:lnTo>
                    <a:lnTo>
                      <a:pt x="990" y="343"/>
                    </a:lnTo>
                    <a:lnTo>
                      <a:pt x="1010" y="321"/>
                    </a:lnTo>
                    <a:lnTo>
                      <a:pt x="1027" y="297"/>
                    </a:lnTo>
                    <a:lnTo>
                      <a:pt x="1039" y="270"/>
                    </a:lnTo>
                    <a:lnTo>
                      <a:pt x="1048" y="242"/>
                    </a:lnTo>
                    <a:lnTo>
                      <a:pt x="1053" y="213"/>
                    </a:lnTo>
                    <a:lnTo>
                      <a:pt x="1053" y="184"/>
                    </a:lnTo>
                    <a:lnTo>
                      <a:pt x="1048" y="155"/>
                    </a:lnTo>
                    <a:lnTo>
                      <a:pt x="1039" y="127"/>
                    </a:lnTo>
                    <a:lnTo>
                      <a:pt x="1027" y="100"/>
                    </a:lnTo>
                    <a:lnTo>
                      <a:pt x="1010" y="76"/>
                    </a:lnTo>
                    <a:lnTo>
                      <a:pt x="990" y="54"/>
                    </a:lnTo>
                    <a:lnTo>
                      <a:pt x="967" y="35"/>
                    </a:lnTo>
                    <a:lnTo>
                      <a:pt x="941" y="21"/>
                    </a:lnTo>
                    <a:lnTo>
                      <a:pt x="914" y="9"/>
                    </a:lnTo>
                    <a:lnTo>
                      <a:pt x="884" y="2"/>
                    </a:lnTo>
                    <a:lnTo>
                      <a:pt x="855" y="0"/>
                    </a:lnTo>
                    <a:lnTo>
                      <a:pt x="198" y="0"/>
                    </a:lnTo>
                    <a:lnTo>
                      <a:pt x="167" y="2"/>
                    </a:lnTo>
                    <a:lnTo>
                      <a:pt x="138" y="9"/>
                    </a:lnTo>
                    <a:lnTo>
                      <a:pt x="112" y="21"/>
                    </a:lnTo>
                    <a:lnTo>
                      <a:pt x="86" y="35"/>
                    </a:lnTo>
                    <a:lnTo>
                      <a:pt x="63" y="54"/>
                    </a:lnTo>
                    <a:lnTo>
                      <a:pt x="43" y="76"/>
                    </a:lnTo>
                    <a:lnTo>
                      <a:pt x="26" y="100"/>
                    </a:lnTo>
                    <a:lnTo>
                      <a:pt x="14" y="127"/>
                    </a:lnTo>
                    <a:lnTo>
                      <a:pt x="5" y="155"/>
                    </a:lnTo>
                    <a:lnTo>
                      <a:pt x="0" y="184"/>
                    </a:lnTo>
                    <a:lnTo>
                      <a:pt x="0" y="213"/>
                    </a:lnTo>
                    <a:lnTo>
                      <a:pt x="5" y="242"/>
                    </a:lnTo>
                    <a:lnTo>
                      <a:pt x="14" y="270"/>
                    </a:lnTo>
                    <a:lnTo>
                      <a:pt x="26" y="297"/>
                    </a:lnTo>
                    <a:lnTo>
                      <a:pt x="43" y="321"/>
                    </a:lnTo>
                    <a:lnTo>
                      <a:pt x="63" y="343"/>
                    </a:lnTo>
                    <a:lnTo>
                      <a:pt x="86" y="362"/>
                    </a:lnTo>
                    <a:lnTo>
                      <a:pt x="112" y="376"/>
                    </a:lnTo>
                    <a:lnTo>
                      <a:pt x="138" y="388"/>
                    </a:lnTo>
                    <a:lnTo>
                      <a:pt x="167" y="395"/>
                    </a:lnTo>
                    <a:lnTo>
                      <a:pt x="198" y="397"/>
                    </a:lnTo>
                  </a:path>
                </a:pathLst>
              </a:custGeom>
              <a:solidFill>
                <a:schemeClr val="bg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2" name="Rectangle 14"/>
              <p:cNvSpPr>
                <a:spLocks noChangeArrowheads="1"/>
              </p:cNvSpPr>
              <p:nvPr/>
            </p:nvSpPr>
            <p:spPr bwMode="auto">
              <a:xfrm>
                <a:off x="2208" y="1226"/>
                <a:ext cx="399" cy="1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200" b="1">
                    <a:latin typeface="Arial" panose="020B0604020202020204" pitchFamily="34" charset="0"/>
                  </a:rPr>
                  <a:t>Begin</a:t>
                </a:r>
              </a:p>
            </p:txBody>
          </p:sp>
          <p:grpSp>
            <p:nvGrpSpPr>
              <p:cNvPr id="81933" name="Group 32"/>
              <p:cNvGrpSpPr>
                <a:grpSpLocks/>
              </p:cNvGrpSpPr>
              <p:nvPr/>
            </p:nvGrpSpPr>
            <p:grpSpPr bwMode="auto">
              <a:xfrm>
                <a:off x="3744" y="2858"/>
                <a:ext cx="613" cy="198"/>
                <a:chOff x="4032" y="2688"/>
                <a:chExt cx="613" cy="198"/>
              </a:xfrm>
            </p:grpSpPr>
            <p:sp>
              <p:nvSpPr>
                <p:cNvPr id="81944" name="Freeform 16"/>
                <p:cNvSpPr>
                  <a:spLocks/>
                </p:cNvSpPr>
                <p:nvPr/>
              </p:nvSpPr>
              <p:spPr bwMode="auto">
                <a:xfrm>
                  <a:off x="4032" y="2688"/>
                  <a:ext cx="613" cy="198"/>
                </a:xfrm>
                <a:custGeom>
                  <a:avLst/>
                  <a:gdLst>
                    <a:gd name="T0" fmla="*/ 67 w 1054"/>
                    <a:gd name="T1" fmla="*/ 99 h 398"/>
                    <a:gd name="T2" fmla="*/ 289 w 1054"/>
                    <a:gd name="T3" fmla="*/ 99 h 398"/>
                    <a:gd name="T4" fmla="*/ 299 w 1054"/>
                    <a:gd name="T5" fmla="*/ 98 h 398"/>
                    <a:gd name="T6" fmla="*/ 309 w 1054"/>
                    <a:gd name="T7" fmla="*/ 96 h 398"/>
                    <a:gd name="T8" fmla="*/ 318 w 1054"/>
                    <a:gd name="T9" fmla="*/ 93 h 398"/>
                    <a:gd name="T10" fmla="*/ 327 w 1054"/>
                    <a:gd name="T11" fmla="*/ 90 h 398"/>
                    <a:gd name="T12" fmla="*/ 335 w 1054"/>
                    <a:gd name="T13" fmla="*/ 85 h 398"/>
                    <a:gd name="T14" fmla="*/ 341 w 1054"/>
                    <a:gd name="T15" fmla="*/ 80 h 398"/>
                    <a:gd name="T16" fmla="*/ 347 w 1054"/>
                    <a:gd name="T17" fmla="*/ 74 h 398"/>
                    <a:gd name="T18" fmla="*/ 351 w 1054"/>
                    <a:gd name="T19" fmla="*/ 67 h 398"/>
                    <a:gd name="T20" fmla="*/ 355 w 1054"/>
                    <a:gd name="T21" fmla="*/ 60 h 398"/>
                    <a:gd name="T22" fmla="*/ 356 w 1054"/>
                    <a:gd name="T23" fmla="*/ 53 h 398"/>
                    <a:gd name="T24" fmla="*/ 356 w 1054"/>
                    <a:gd name="T25" fmla="*/ 46 h 398"/>
                    <a:gd name="T26" fmla="*/ 355 w 1054"/>
                    <a:gd name="T27" fmla="*/ 38 h 398"/>
                    <a:gd name="T28" fmla="*/ 351 w 1054"/>
                    <a:gd name="T29" fmla="*/ 31 h 398"/>
                    <a:gd name="T30" fmla="*/ 347 w 1054"/>
                    <a:gd name="T31" fmla="*/ 25 h 398"/>
                    <a:gd name="T32" fmla="*/ 341 w 1054"/>
                    <a:gd name="T33" fmla="*/ 19 h 398"/>
                    <a:gd name="T34" fmla="*/ 335 w 1054"/>
                    <a:gd name="T35" fmla="*/ 13 h 398"/>
                    <a:gd name="T36" fmla="*/ 327 w 1054"/>
                    <a:gd name="T37" fmla="*/ 8 h 398"/>
                    <a:gd name="T38" fmla="*/ 318 w 1054"/>
                    <a:gd name="T39" fmla="*/ 5 h 398"/>
                    <a:gd name="T40" fmla="*/ 309 w 1054"/>
                    <a:gd name="T41" fmla="*/ 2 h 398"/>
                    <a:gd name="T42" fmla="*/ 299 w 1054"/>
                    <a:gd name="T43" fmla="*/ 0 h 398"/>
                    <a:gd name="T44" fmla="*/ 289 w 1054"/>
                    <a:gd name="T45" fmla="*/ 0 h 398"/>
                    <a:gd name="T46" fmla="*/ 67 w 1054"/>
                    <a:gd name="T47" fmla="*/ 0 h 398"/>
                    <a:gd name="T48" fmla="*/ 56 w 1054"/>
                    <a:gd name="T49" fmla="*/ 0 h 398"/>
                    <a:gd name="T50" fmla="*/ 47 w 1054"/>
                    <a:gd name="T51" fmla="*/ 2 h 398"/>
                    <a:gd name="T52" fmla="*/ 38 w 1054"/>
                    <a:gd name="T53" fmla="*/ 5 h 398"/>
                    <a:gd name="T54" fmla="*/ 29 w 1054"/>
                    <a:gd name="T55" fmla="*/ 8 h 398"/>
                    <a:gd name="T56" fmla="*/ 22 w 1054"/>
                    <a:gd name="T57" fmla="*/ 13 h 398"/>
                    <a:gd name="T58" fmla="*/ 15 w 1054"/>
                    <a:gd name="T59" fmla="*/ 19 h 398"/>
                    <a:gd name="T60" fmla="*/ 9 w 1054"/>
                    <a:gd name="T61" fmla="*/ 25 h 398"/>
                    <a:gd name="T62" fmla="*/ 5 w 1054"/>
                    <a:gd name="T63" fmla="*/ 31 h 398"/>
                    <a:gd name="T64" fmla="*/ 2 w 1054"/>
                    <a:gd name="T65" fmla="*/ 38 h 398"/>
                    <a:gd name="T66" fmla="*/ 0 w 1054"/>
                    <a:gd name="T67" fmla="*/ 46 h 398"/>
                    <a:gd name="T68" fmla="*/ 0 w 1054"/>
                    <a:gd name="T69" fmla="*/ 53 h 398"/>
                    <a:gd name="T70" fmla="*/ 2 w 1054"/>
                    <a:gd name="T71" fmla="*/ 60 h 398"/>
                    <a:gd name="T72" fmla="*/ 5 w 1054"/>
                    <a:gd name="T73" fmla="*/ 67 h 398"/>
                    <a:gd name="T74" fmla="*/ 9 w 1054"/>
                    <a:gd name="T75" fmla="*/ 74 h 398"/>
                    <a:gd name="T76" fmla="*/ 15 w 1054"/>
                    <a:gd name="T77" fmla="*/ 80 h 398"/>
                    <a:gd name="T78" fmla="*/ 22 w 1054"/>
                    <a:gd name="T79" fmla="*/ 85 h 398"/>
                    <a:gd name="T80" fmla="*/ 29 w 1054"/>
                    <a:gd name="T81" fmla="*/ 90 h 398"/>
                    <a:gd name="T82" fmla="*/ 38 w 1054"/>
                    <a:gd name="T83" fmla="*/ 93 h 398"/>
                    <a:gd name="T84" fmla="*/ 47 w 1054"/>
                    <a:gd name="T85" fmla="*/ 96 h 398"/>
                    <a:gd name="T86" fmla="*/ 56 w 1054"/>
                    <a:gd name="T87" fmla="*/ 98 h 398"/>
                    <a:gd name="T88" fmla="*/ 67 w 1054"/>
                    <a:gd name="T89" fmla="*/ 99 h 39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1054" h="398">
                      <a:moveTo>
                        <a:pt x="198" y="397"/>
                      </a:moveTo>
                      <a:lnTo>
                        <a:pt x="855" y="397"/>
                      </a:lnTo>
                      <a:lnTo>
                        <a:pt x="884" y="395"/>
                      </a:lnTo>
                      <a:lnTo>
                        <a:pt x="914" y="388"/>
                      </a:lnTo>
                      <a:lnTo>
                        <a:pt x="941" y="376"/>
                      </a:lnTo>
                      <a:lnTo>
                        <a:pt x="967" y="362"/>
                      </a:lnTo>
                      <a:lnTo>
                        <a:pt x="990" y="343"/>
                      </a:lnTo>
                      <a:lnTo>
                        <a:pt x="1010" y="321"/>
                      </a:lnTo>
                      <a:lnTo>
                        <a:pt x="1027" y="297"/>
                      </a:lnTo>
                      <a:lnTo>
                        <a:pt x="1039" y="270"/>
                      </a:lnTo>
                      <a:lnTo>
                        <a:pt x="1048" y="242"/>
                      </a:lnTo>
                      <a:lnTo>
                        <a:pt x="1053" y="213"/>
                      </a:lnTo>
                      <a:lnTo>
                        <a:pt x="1053" y="184"/>
                      </a:lnTo>
                      <a:lnTo>
                        <a:pt x="1048" y="155"/>
                      </a:lnTo>
                      <a:lnTo>
                        <a:pt x="1039" y="127"/>
                      </a:lnTo>
                      <a:lnTo>
                        <a:pt x="1027" y="100"/>
                      </a:lnTo>
                      <a:lnTo>
                        <a:pt x="1010" y="76"/>
                      </a:lnTo>
                      <a:lnTo>
                        <a:pt x="990" y="54"/>
                      </a:lnTo>
                      <a:lnTo>
                        <a:pt x="967" y="35"/>
                      </a:lnTo>
                      <a:lnTo>
                        <a:pt x="941" y="21"/>
                      </a:lnTo>
                      <a:lnTo>
                        <a:pt x="914" y="9"/>
                      </a:lnTo>
                      <a:lnTo>
                        <a:pt x="884" y="2"/>
                      </a:lnTo>
                      <a:lnTo>
                        <a:pt x="855" y="0"/>
                      </a:lnTo>
                      <a:lnTo>
                        <a:pt x="198" y="0"/>
                      </a:lnTo>
                      <a:lnTo>
                        <a:pt x="167" y="2"/>
                      </a:lnTo>
                      <a:lnTo>
                        <a:pt x="138" y="9"/>
                      </a:lnTo>
                      <a:lnTo>
                        <a:pt x="112" y="21"/>
                      </a:lnTo>
                      <a:lnTo>
                        <a:pt x="86" y="35"/>
                      </a:lnTo>
                      <a:lnTo>
                        <a:pt x="63" y="54"/>
                      </a:lnTo>
                      <a:lnTo>
                        <a:pt x="43" y="76"/>
                      </a:lnTo>
                      <a:lnTo>
                        <a:pt x="26" y="100"/>
                      </a:lnTo>
                      <a:lnTo>
                        <a:pt x="14" y="127"/>
                      </a:lnTo>
                      <a:lnTo>
                        <a:pt x="5" y="155"/>
                      </a:lnTo>
                      <a:lnTo>
                        <a:pt x="0" y="184"/>
                      </a:lnTo>
                      <a:lnTo>
                        <a:pt x="0" y="213"/>
                      </a:lnTo>
                      <a:lnTo>
                        <a:pt x="5" y="242"/>
                      </a:lnTo>
                      <a:lnTo>
                        <a:pt x="14" y="270"/>
                      </a:lnTo>
                      <a:lnTo>
                        <a:pt x="26" y="297"/>
                      </a:lnTo>
                      <a:lnTo>
                        <a:pt x="43" y="321"/>
                      </a:lnTo>
                      <a:lnTo>
                        <a:pt x="63" y="343"/>
                      </a:lnTo>
                      <a:lnTo>
                        <a:pt x="86" y="362"/>
                      </a:lnTo>
                      <a:lnTo>
                        <a:pt x="112" y="376"/>
                      </a:lnTo>
                      <a:lnTo>
                        <a:pt x="138" y="388"/>
                      </a:lnTo>
                      <a:lnTo>
                        <a:pt x="167" y="395"/>
                      </a:lnTo>
                      <a:lnTo>
                        <a:pt x="198" y="39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945" name="Rectangle 17"/>
                <p:cNvSpPr>
                  <a:spLocks noChangeArrowheads="1"/>
                </p:cNvSpPr>
                <p:nvPr/>
              </p:nvSpPr>
              <p:spPr bwMode="auto">
                <a:xfrm>
                  <a:off x="4176" y="2688"/>
                  <a:ext cx="328" cy="18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101600" tIns="50800" rIns="101600" bIns="50800">
                  <a:spAutoFit/>
                </a:bodyPr>
                <a:lstStyle>
                  <a:lvl1pPr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defTabSz="11064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defTabSz="11064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GB" sz="1200" b="1">
                      <a:latin typeface="Arial" panose="020B0604020202020204" pitchFamily="34" charset="0"/>
                    </a:rPr>
                    <a:t>End</a:t>
                  </a:r>
                </a:p>
              </p:txBody>
            </p:sp>
          </p:grpSp>
          <p:sp>
            <p:nvSpPr>
              <p:cNvPr id="81934" name="Rectangle 18"/>
              <p:cNvSpPr>
                <a:spLocks noChangeArrowheads="1"/>
              </p:cNvSpPr>
              <p:nvPr/>
            </p:nvSpPr>
            <p:spPr bwMode="auto">
              <a:xfrm>
                <a:off x="1776" y="2330"/>
                <a:ext cx="1306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current_number &lt;= 10?</a:t>
                </a:r>
              </a:p>
            </p:txBody>
          </p:sp>
          <p:sp>
            <p:nvSpPr>
              <p:cNvPr id="81935" name="Rectangle 20"/>
              <p:cNvSpPr>
                <a:spLocks noChangeArrowheads="1"/>
              </p:cNvSpPr>
              <p:nvPr/>
            </p:nvSpPr>
            <p:spPr bwMode="auto">
              <a:xfrm>
                <a:off x="3216" y="2186"/>
                <a:ext cx="299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NO</a:t>
                </a:r>
              </a:p>
            </p:txBody>
          </p:sp>
          <p:sp>
            <p:nvSpPr>
              <p:cNvPr id="81936" name="Rectangle 21"/>
              <p:cNvSpPr>
                <a:spLocks noChangeArrowheads="1"/>
              </p:cNvSpPr>
              <p:nvPr/>
            </p:nvSpPr>
            <p:spPr bwMode="auto">
              <a:xfrm>
                <a:off x="2448" y="2714"/>
                <a:ext cx="356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600" tIns="50800" rIns="101600" bIns="50800">
                <a:spAutoFit/>
              </a:bodyPr>
              <a:lstStyle>
                <a:lvl1pPr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1064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1064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sz="1400">
                    <a:latin typeface="Arial" panose="020B0604020202020204" pitchFamily="34" charset="0"/>
                  </a:rPr>
                  <a:t>YES</a:t>
                </a:r>
              </a:p>
            </p:txBody>
          </p:sp>
          <p:sp>
            <p:nvSpPr>
              <p:cNvPr id="81937" name="Rectangle 24"/>
              <p:cNvSpPr>
                <a:spLocks noChangeArrowheads="1"/>
              </p:cNvSpPr>
              <p:nvPr/>
            </p:nvSpPr>
            <p:spPr bwMode="auto">
              <a:xfrm>
                <a:off x="1536" y="1562"/>
                <a:ext cx="1737" cy="33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sum = 0</a:t>
                </a:r>
              </a:p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current_number = 1</a:t>
                </a:r>
              </a:p>
            </p:txBody>
          </p:sp>
          <p:sp>
            <p:nvSpPr>
              <p:cNvPr id="81938" name="Line 25"/>
              <p:cNvSpPr>
                <a:spLocks noChangeShapeType="1"/>
              </p:cNvSpPr>
              <p:nvPr/>
            </p:nvSpPr>
            <p:spPr bwMode="auto">
              <a:xfrm>
                <a:off x="2400" y="271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39" name="Rectangle 26"/>
              <p:cNvSpPr>
                <a:spLocks noChangeArrowheads="1"/>
              </p:cNvSpPr>
              <p:nvPr/>
            </p:nvSpPr>
            <p:spPr bwMode="auto">
              <a:xfrm>
                <a:off x="1440" y="2906"/>
                <a:ext cx="1920" cy="33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sum = sum + current_number</a:t>
                </a:r>
              </a:p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current_number = current_number + 1</a:t>
                </a:r>
              </a:p>
            </p:txBody>
          </p:sp>
          <p:sp>
            <p:nvSpPr>
              <p:cNvPr id="81940" name="Line 28"/>
              <p:cNvSpPr>
                <a:spLocks noChangeShapeType="1"/>
              </p:cNvSpPr>
              <p:nvPr/>
            </p:nvSpPr>
            <p:spPr bwMode="auto">
              <a:xfrm flipV="1">
                <a:off x="1200" y="2016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1" name="Line 29"/>
              <p:cNvSpPr>
                <a:spLocks noChangeShapeType="1"/>
              </p:cNvSpPr>
              <p:nvPr/>
            </p:nvSpPr>
            <p:spPr bwMode="auto">
              <a:xfrm>
                <a:off x="3168" y="2426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42" name="AutoShape 30"/>
              <p:cNvSpPr>
                <a:spLocks noChangeArrowheads="1"/>
              </p:cNvSpPr>
              <p:nvPr/>
            </p:nvSpPr>
            <p:spPr bwMode="auto">
              <a:xfrm>
                <a:off x="3456" y="2330"/>
                <a:ext cx="1296" cy="275"/>
              </a:xfrm>
              <a:prstGeom prst="parallelogram">
                <a:avLst>
                  <a:gd name="adj" fmla="val 11775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46050" tIns="74612" rIns="146050" bIns="74612" anchor="ctr"/>
              <a:lstStyle>
                <a:lvl1pPr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229393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229393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sz="1400">
                    <a:latin typeface="Arial" panose="020B0604020202020204" pitchFamily="34" charset="0"/>
                  </a:rPr>
                  <a:t>print sum</a:t>
                </a:r>
              </a:p>
            </p:txBody>
          </p:sp>
          <p:sp>
            <p:nvSpPr>
              <p:cNvPr id="81943" name="Line 31"/>
              <p:cNvSpPr>
                <a:spLocks noChangeShapeType="1"/>
              </p:cNvSpPr>
              <p:nvPr/>
            </p:nvSpPr>
            <p:spPr bwMode="auto">
              <a:xfrm>
                <a:off x="4032" y="261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28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 # </a:t>
            </a:r>
            <a:r>
              <a:rPr lang="en-US" dirty="0" smtClean="0"/>
              <a:t>2</a:t>
            </a:r>
            <a:endParaRPr lang="fr-FR" dirty="0" smtClean="0">
              <a:solidFill>
                <a:schemeClr val="bg1"/>
              </a:solidFill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1870657" y="2097088"/>
            <a:ext cx="7772400" cy="4552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Write an algorithm to calculate the sum of the digits of a three digit number.</a:t>
            </a:r>
          </a:p>
          <a:p>
            <a:pPr marL="762000" lvl="1" indent="-3048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 smtClean="0"/>
              <a:t>Trace the algorithm using the number 659.</a:t>
            </a:r>
          </a:p>
          <a:p>
            <a:pPr marL="762000" lvl="1" indent="-304800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Write </a:t>
            </a:r>
            <a:r>
              <a:rPr lang="en-US" sz="2000" dirty="0"/>
              <a:t>an algorithm to calculate the average mark out of 100, given three assignment marks, each of which is marked out of 20.</a:t>
            </a:r>
          </a:p>
          <a:p>
            <a:pPr marL="762000" lvl="1" indent="-3048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/>
              <a:t>Trace the algorithm using 15, 20 and 10 as the three assignment marks.</a:t>
            </a:r>
          </a:p>
          <a:p>
            <a:pPr marL="762000" lvl="1" indent="-304800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en-US" sz="1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sz="2000" dirty="0" smtClean="0"/>
              <a:t>Write </a:t>
            </a:r>
            <a:r>
              <a:rPr lang="en-US" sz="2000" dirty="0"/>
              <a:t>an algorithm to sum four numbers and return the sum in the variable x.</a:t>
            </a:r>
          </a:p>
          <a:p>
            <a:pPr marL="762000" lvl="1" indent="-304800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800" dirty="0"/>
              <a:t>Trace the algorithm using w as 2, x as 3, y as 4 and z as 5.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9325" t="5312" r="15291" b="33477"/>
          <a:stretch/>
        </p:blipFill>
        <p:spPr>
          <a:xfrm>
            <a:off x="3206840" y="1264555"/>
            <a:ext cx="6980350" cy="408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98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717" y="1410475"/>
            <a:ext cx="7197726" cy="2421464"/>
          </a:xfrm>
        </p:spPr>
        <p:txBody>
          <a:bodyPr/>
          <a:lstStyle/>
          <a:p>
            <a:r>
              <a:rPr lang="en-US" dirty="0" smtClean="0"/>
              <a:t>Good Luck ! </a:t>
            </a:r>
            <a:r>
              <a:rPr lang="en-US" sz="7200" dirty="0" smtClean="0">
                <a:latin typeface="Century Gothic" panose="020B0502020202020204" pitchFamily="34" charset="0"/>
              </a:rPr>
              <a:t>☻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250956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Representation of Algorithms (continued)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Flowcharts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010" y="636989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Pseudo code Example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9060" y="1917879"/>
            <a:ext cx="8915400" cy="3674772"/>
          </a:xfrm>
        </p:spPr>
        <p:txBody>
          <a:bodyPr>
            <a:noAutofit/>
          </a:bodyPr>
          <a:lstStyle/>
          <a:p>
            <a:pPr algn="just"/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Write an algorithm to determine a student’s final grade and indicate whether it is passing or failing. The final grade is calculated as the average of four marks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endParaRPr lang="en-US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R="98910"/>
            <a:r>
              <a:rPr lang="en-US" sz="2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Pseudo code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Input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a set of 4 marks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Calculate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their average by summing and dividing by 4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if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average is below 60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9076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	Print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“FAIL”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118110" indent="0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else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89230" indent="0" algn="just">
              <a:buNone/>
            </a:pP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		Print </a:t>
            </a:r>
            <a:r>
              <a:rPr lang="en-U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“PASS</a:t>
            </a:r>
            <a:r>
              <a:rPr lang="en-US" sz="20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Detailed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Algorithm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Clr>
                <a:srgbClr val="A53010"/>
              </a:buClr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Step 1: Input M1,M2,M3,M4 </a:t>
            </a:r>
          </a:p>
          <a:p>
            <a:pPr marL="0" marR="110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Step 2: GRADE ← (M1+M2+M3+M4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) / 4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3751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Step 3: if (GRADE &lt; 60) then </a:t>
            </a:r>
          </a:p>
          <a:p>
            <a:pPr marL="0" marR="4756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	Print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“FAIL” </a:t>
            </a:r>
          </a:p>
          <a:p>
            <a:pPr marL="0" marR="8031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    else </a:t>
            </a:r>
          </a:p>
          <a:p>
            <a:pPr marL="0" marR="444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</a:rPr>
              <a:t>	Print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“PASS” </a:t>
            </a:r>
          </a:p>
          <a:p>
            <a:pPr marL="0" marR="44480" lvl="0" indent="0">
              <a:buClr>
                <a:srgbClr val="A53010"/>
              </a:buClr>
              <a:buNone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 		    </a:t>
            </a:r>
            <a:r>
              <a:rPr lang="en-US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endif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881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 of Flowchart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7082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 is a type of diagram that represents an algorithm or process, showing the steps as boxes of various kinds, and their order by connecting them with arrows.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 logic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solution,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emphasizes individual steps and their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interconnections, 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flowchart must have a start and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stop, </a:t>
            </a:r>
            <a:endParaRPr lang="en-US" sz="11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steps in a flowchart must connect. Can’t leave a step “hanging” with no connection. </a:t>
            </a:r>
          </a:p>
          <a:p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0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89864"/>
            <a:ext cx="8911687" cy="64044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Flow Charts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6029" y="1695718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Flowcharts are a graphical means of representing an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algorithm.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 the structure of a program to be easily visualized - even if all the text were to be removed. </a:t>
            </a:r>
          </a:p>
          <a:p>
            <a:pPr lvl="1"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brain is very good at picking out these patterns and keeping them "in the back of the mind" as a reference frame for viewing the code as it develops. </a:t>
            </a:r>
          </a:p>
        </p:txBody>
      </p:sp>
    </p:spTree>
    <p:extLst>
      <p:ext uri="{BB962C8B-B14F-4D97-AF65-F5344CB8AC3E}">
        <p14:creationId xmlns:p14="http://schemas.microsoft.com/office/powerpoint/2010/main" val="17611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DA290BB6-8376-4BE3-B8B2-3253642A5B18}" type="slidenum">
              <a:rPr lang="en-US" sz="1400">
                <a:solidFill>
                  <a:schemeClr val="bg2"/>
                </a:solidFill>
              </a:rPr>
              <a:pPr algn="ctr"/>
              <a:t>7</a:t>
            </a:fld>
            <a:endParaRPr lang="en-US" sz="1400">
              <a:solidFill>
                <a:schemeClr val="bg2"/>
              </a:solidFill>
            </a:endParaRPr>
          </a:p>
        </p:txBody>
      </p:sp>
      <p:sp>
        <p:nvSpPr>
          <p:cNvPr id="74756" name="AutoShape 5"/>
          <p:cNvSpPr>
            <a:spLocks noChangeArrowheads="1"/>
          </p:cNvSpPr>
          <p:nvPr/>
        </p:nvSpPr>
        <p:spPr bwMode="auto">
          <a:xfrm>
            <a:off x="1935749" y="2473815"/>
            <a:ext cx="995362" cy="38258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7" name="AutoShape 6"/>
          <p:cNvSpPr>
            <a:spLocks noChangeArrowheads="1"/>
          </p:cNvSpPr>
          <p:nvPr/>
        </p:nvSpPr>
        <p:spPr bwMode="auto">
          <a:xfrm>
            <a:off x="1989386" y="3455987"/>
            <a:ext cx="960438" cy="339725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8" name="AutoShape 7"/>
          <p:cNvSpPr>
            <a:spLocks noChangeArrowheads="1"/>
          </p:cNvSpPr>
          <p:nvPr/>
        </p:nvSpPr>
        <p:spPr bwMode="auto">
          <a:xfrm>
            <a:off x="1795690" y="4270374"/>
            <a:ext cx="1182687" cy="407988"/>
          </a:xfrm>
          <a:prstGeom prst="flowChartInputOutpu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59" name="AutoShape 8"/>
          <p:cNvSpPr>
            <a:spLocks noChangeArrowheads="1"/>
          </p:cNvSpPr>
          <p:nvPr/>
        </p:nvSpPr>
        <p:spPr bwMode="auto">
          <a:xfrm>
            <a:off x="1908936" y="5256052"/>
            <a:ext cx="1035050" cy="611188"/>
          </a:xfrm>
          <a:prstGeom prst="flowChartMagneticDisk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/>
          </a:p>
        </p:txBody>
      </p:sp>
      <p:sp>
        <p:nvSpPr>
          <p:cNvPr id="74761" name="Text Box 10"/>
          <p:cNvSpPr txBox="1">
            <a:spLocks noChangeArrowheads="1"/>
          </p:cNvSpPr>
          <p:nvPr/>
        </p:nvSpPr>
        <p:spPr bwMode="auto">
          <a:xfrm>
            <a:off x="4116122" y="2128257"/>
            <a:ext cx="71271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Terminal symbol</a:t>
            </a:r>
            <a:r>
              <a:rPr lang="en-US" dirty="0"/>
              <a:t> - indicates the beginning and </a:t>
            </a:r>
          </a:p>
          <a:p>
            <a:pPr algn="just"/>
            <a:r>
              <a:rPr lang="en-US" dirty="0"/>
              <a:t>end points of an algorithm.</a:t>
            </a:r>
          </a:p>
        </p:txBody>
      </p:sp>
      <p:sp>
        <p:nvSpPr>
          <p:cNvPr id="74762" name="Text Box 11"/>
          <p:cNvSpPr txBox="1">
            <a:spLocks noChangeArrowheads="1"/>
          </p:cNvSpPr>
          <p:nvPr/>
        </p:nvSpPr>
        <p:spPr bwMode="auto">
          <a:xfrm>
            <a:off x="4116122" y="3141729"/>
            <a:ext cx="712713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Process symbol</a:t>
            </a:r>
            <a:r>
              <a:rPr lang="en-US" dirty="0"/>
              <a:t> - shows an instruction other than</a:t>
            </a:r>
          </a:p>
          <a:p>
            <a:pPr algn="just"/>
            <a:r>
              <a:rPr lang="en-US" dirty="0"/>
              <a:t>input, output or selection.</a:t>
            </a:r>
          </a:p>
        </p:txBody>
      </p:sp>
      <p:sp>
        <p:nvSpPr>
          <p:cNvPr id="74763" name="Text Box 12"/>
          <p:cNvSpPr txBox="1">
            <a:spLocks noChangeArrowheads="1"/>
          </p:cNvSpPr>
          <p:nvPr/>
        </p:nvSpPr>
        <p:spPr bwMode="auto">
          <a:xfrm>
            <a:off x="4035855" y="4155201"/>
            <a:ext cx="720740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Input-output symbol</a:t>
            </a:r>
            <a:r>
              <a:rPr lang="en-US" dirty="0"/>
              <a:t> - shows an input or an output </a:t>
            </a:r>
          </a:p>
          <a:p>
            <a:pPr algn="just"/>
            <a:r>
              <a:rPr lang="en-US" dirty="0"/>
              <a:t>operation.</a:t>
            </a:r>
          </a:p>
        </p:txBody>
      </p:sp>
      <p:sp>
        <p:nvSpPr>
          <p:cNvPr id="74764" name="Text Box 13"/>
          <p:cNvSpPr txBox="1">
            <a:spLocks noChangeArrowheads="1"/>
          </p:cNvSpPr>
          <p:nvPr/>
        </p:nvSpPr>
        <p:spPr bwMode="auto">
          <a:xfrm>
            <a:off x="4116122" y="5174915"/>
            <a:ext cx="64445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b="1" dirty="0"/>
              <a:t>Disk storage I/O symbol</a:t>
            </a:r>
            <a:r>
              <a:rPr lang="en-US" dirty="0"/>
              <a:t> - indicates input from or output to disk storage.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95690" y="593341"/>
            <a:ext cx="8911687" cy="7589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 Flowchart Shapes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6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E0D2289F-28FB-4086-A7FA-2CB0336413BE}" type="slidenum">
              <a:rPr lang="en-US" sz="1400">
                <a:solidFill>
                  <a:schemeClr val="bg2"/>
                </a:solidFill>
              </a:rPr>
              <a:pPr algn="ctr"/>
              <a:t>8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5780" name="Group 4"/>
          <p:cNvGrpSpPr>
            <a:grpSpLocks/>
          </p:cNvGrpSpPr>
          <p:nvPr/>
        </p:nvGrpSpPr>
        <p:grpSpPr bwMode="auto">
          <a:xfrm>
            <a:off x="1626518" y="2090671"/>
            <a:ext cx="7818444" cy="4313143"/>
            <a:chOff x="336" y="1200"/>
            <a:chExt cx="5123" cy="2735"/>
          </a:xfrm>
        </p:grpSpPr>
        <p:sp>
          <p:nvSpPr>
            <p:cNvPr id="75781" name="AutoShape 5"/>
            <p:cNvSpPr>
              <a:spLocks noChangeArrowheads="1"/>
            </p:cNvSpPr>
            <p:nvPr/>
          </p:nvSpPr>
          <p:spPr bwMode="auto">
            <a:xfrm>
              <a:off x="336" y="1261"/>
              <a:ext cx="813" cy="420"/>
            </a:xfrm>
            <a:prstGeom prst="flowChartDecis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5782" name="AutoShape 6"/>
            <p:cNvSpPr>
              <a:spLocks noChangeArrowheads="1"/>
            </p:cNvSpPr>
            <p:nvPr/>
          </p:nvSpPr>
          <p:spPr bwMode="auto">
            <a:xfrm>
              <a:off x="432" y="2018"/>
              <a:ext cx="621" cy="378"/>
            </a:xfrm>
            <a:prstGeom prst="flowChartOffpageConnector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sp>
          <p:nvSpPr>
            <p:cNvPr id="75783" name="AutoShape 7"/>
            <p:cNvSpPr>
              <a:spLocks noChangeArrowheads="1"/>
            </p:cNvSpPr>
            <p:nvPr/>
          </p:nvSpPr>
          <p:spPr bwMode="auto">
            <a:xfrm>
              <a:off x="623" y="2732"/>
              <a:ext cx="191" cy="168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75784" name="Group 8"/>
            <p:cNvGrpSpPr>
              <a:grpSpLocks/>
            </p:cNvGrpSpPr>
            <p:nvPr/>
          </p:nvGrpSpPr>
          <p:grpSpPr bwMode="auto">
            <a:xfrm>
              <a:off x="384" y="3278"/>
              <a:ext cx="669" cy="630"/>
              <a:chOff x="576" y="2976"/>
              <a:chExt cx="672" cy="720"/>
            </a:xfrm>
          </p:grpSpPr>
          <p:sp>
            <p:nvSpPr>
              <p:cNvPr id="75789" name="Line 9"/>
              <p:cNvSpPr>
                <a:spLocks noChangeShapeType="1"/>
              </p:cNvSpPr>
              <p:nvPr/>
            </p:nvSpPr>
            <p:spPr bwMode="auto">
              <a:xfrm flipV="1">
                <a:off x="912" y="297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0" name="Line 10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1" name="Line 11"/>
              <p:cNvSpPr>
                <a:spLocks noChangeShapeType="1"/>
              </p:cNvSpPr>
              <p:nvPr/>
            </p:nvSpPr>
            <p:spPr bwMode="auto">
              <a:xfrm>
                <a:off x="912" y="340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2" name="Line 12"/>
              <p:cNvSpPr>
                <a:spLocks noChangeShapeType="1"/>
              </p:cNvSpPr>
              <p:nvPr/>
            </p:nvSpPr>
            <p:spPr bwMode="auto">
              <a:xfrm flipH="1">
                <a:off x="576" y="33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5785" name="Text Box 13"/>
            <p:cNvSpPr txBox="1">
              <a:spLocks noChangeArrowheads="1"/>
            </p:cNvSpPr>
            <p:nvPr/>
          </p:nvSpPr>
          <p:spPr bwMode="auto">
            <a:xfrm>
              <a:off x="1665" y="1200"/>
              <a:ext cx="3794" cy="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Selection symbol</a:t>
              </a:r>
              <a:r>
                <a:rPr lang="en-US"/>
                <a:t> - shows a selection process</a:t>
              </a:r>
            </a:p>
            <a:p>
              <a:r>
                <a:rPr lang="en-US"/>
                <a:t>for two-way selection.</a:t>
              </a:r>
              <a:endParaRPr lang="en-US" b="1"/>
            </a:p>
          </p:txBody>
        </p:sp>
        <p:sp>
          <p:nvSpPr>
            <p:cNvPr id="75786" name="Text Box 14"/>
            <p:cNvSpPr txBox="1">
              <a:spLocks noChangeArrowheads="1"/>
            </p:cNvSpPr>
            <p:nvPr/>
          </p:nvSpPr>
          <p:spPr bwMode="auto">
            <a:xfrm>
              <a:off x="1632" y="1824"/>
              <a:ext cx="3600" cy="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Off-page connector </a:t>
              </a:r>
              <a:r>
                <a:rPr lang="en-US"/>
                <a:t>- provides continuation of a logical path on another page.</a:t>
              </a:r>
              <a:endParaRPr lang="en-US" b="1"/>
            </a:p>
          </p:txBody>
        </p:sp>
        <p:sp>
          <p:nvSpPr>
            <p:cNvPr id="75787" name="Text Box 15"/>
            <p:cNvSpPr txBox="1">
              <a:spLocks noChangeArrowheads="1"/>
            </p:cNvSpPr>
            <p:nvPr/>
          </p:nvSpPr>
          <p:spPr bwMode="auto">
            <a:xfrm>
              <a:off x="1680" y="2544"/>
              <a:ext cx="3677" cy="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 dirty="0"/>
                <a:t>On-page connector </a:t>
              </a:r>
              <a:r>
                <a:rPr lang="en-US" dirty="0"/>
                <a:t>- provides continuation</a:t>
              </a:r>
            </a:p>
            <a:p>
              <a:r>
                <a:rPr lang="en-US" dirty="0"/>
                <a:t>of logical path at another point in the same</a:t>
              </a:r>
            </a:p>
            <a:p>
              <a:r>
                <a:rPr lang="en-US" dirty="0"/>
                <a:t>page.</a:t>
              </a:r>
              <a:endParaRPr lang="en-US" b="1" dirty="0"/>
            </a:p>
          </p:txBody>
        </p:sp>
        <p:sp>
          <p:nvSpPr>
            <p:cNvPr id="75788" name="Text Box 16"/>
            <p:cNvSpPr txBox="1">
              <a:spLocks noChangeArrowheads="1"/>
            </p:cNvSpPr>
            <p:nvPr/>
          </p:nvSpPr>
          <p:spPr bwMode="auto">
            <a:xfrm>
              <a:off x="1680" y="3408"/>
              <a:ext cx="3694" cy="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b="1"/>
                <a:t>Flow lines</a:t>
              </a:r>
              <a:r>
                <a:rPr lang="en-US"/>
                <a:t> - indicate the logical sequence of</a:t>
              </a:r>
            </a:p>
            <a:p>
              <a:r>
                <a:rPr lang="en-US"/>
                <a:t>execution steps in the algorithm.</a:t>
              </a:r>
              <a:endParaRPr lang="en-US" b="1"/>
            </a:p>
          </p:txBody>
        </p:sp>
      </p:grpSp>
      <p:sp>
        <p:nvSpPr>
          <p:cNvPr id="18" name="Title 1"/>
          <p:cNvSpPr txBox="1">
            <a:spLocks/>
          </p:cNvSpPr>
          <p:nvPr/>
        </p:nvSpPr>
        <p:spPr>
          <a:xfrm>
            <a:off x="1795690" y="593341"/>
            <a:ext cx="8911687" cy="965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 Flowchart Shapes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9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794434" y="570171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Flowchart – sequence control structure</a:t>
            </a:r>
          </a:p>
        </p:txBody>
      </p:sp>
      <p:sp>
        <p:nvSpPr>
          <p:cNvPr id="7680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530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BF18A531-8F49-4252-AF5D-0698F70914D7}" type="slidenum">
              <a:rPr lang="en-US" sz="1400">
                <a:solidFill>
                  <a:schemeClr val="bg2"/>
                </a:solidFill>
              </a:rPr>
              <a:pPr algn="ctr"/>
              <a:t>9</a:t>
            </a:fld>
            <a:endParaRPr lang="en-US" sz="1400">
              <a:solidFill>
                <a:schemeClr val="bg2"/>
              </a:solidFill>
            </a:endParaRPr>
          </a:p>
        </p:txBody>
      </p:sp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3316312" y="1972616"/>
            <a:ext cx="3276600" cy="4114800"/>
            <a:chOff x="1680" y="1344"/>
            <a:chExt cx="2064" cy="2592"/>
          </a:xfrm>
        </p:grpSpPr>
        <p:sp>
          <p:nvSpPr>
            <p:cNvPr id="76805" name="Rectangle 5"/>
            <p:cNvSpPr>
              <a:spLocks noChangeArrowheads="1"/>
            </p:cNvSpPr>
            <p:nvPr/>
          </p:nvSpPr>
          <p:spPr bwMode="auto">
            <a:xfrm>
              <a:off x="1680" y="1344"/>
              <a:ext cx="2064" cy="25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sz="1600">
                <a:latin typeface="Arial" panose="020B0604020202020204" pitchFamily="34" charset="0"/>
              </a:endParaRPr>
            </a:p>
          </p:txBody>
        </p:sp>
        <p:sp>
          <p:nvSpPr>
            <p:cNvPr id="76806" name="Text Box 6"/>
            <p:cNvSpPr txBox="1">
              <a:spLocks noChangeArrowheads="1"/>
            </p:cNvSpPr>
            <p:nvPr/>
          </p:nvSpPr>
          <p:spPr bwMode="auto">
            <a:xfrm>
              <a:off x="2256" y="2304"/>
              <a:ext cx="1032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Statement 2</a:t>
              </a:r>
            </a:p>
          </p:txBody>
        </p:sp>
        <p:sp>
          <p:nvSpPr>
            <p:cNvPr id="76807" name="Text Box 7"/>
            <p:cNvSpPr txBox="1">
              <a:spLocks noChangeArrowheads="1"/>
            </p:cNvSpPr>
            <p:nvPr/>
          </p:nvSpPr>
          <p:spPr bwMode="auto">
            <a:xfrm>
              <a:off x="2256" y="1728"/>
              <a:ext cx="993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     Statement 1</a:t>
              </a:r>
            </a:p>
          </p:txBody>
        </p:sp>
        <p:sp>
          <p:nvSpPr>
            <p:cNvPr id="76808" name="Text Box 8"/>
            <p:cNvSpPr txBox="1">
              <a:spLocks noChangeArrowheads="1"/>
            </p:cNvSpPr>
            <p:nvPr/>
          </p:nvSpPr>
          <p:spPr bwMode="auto">
            <a:xfrm>
              <a:off x="2256" y="2832"/>
              <a:ext cx="993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     Statement 3</a:t>
              </a:r>
            </a:p>
          </p:txBody>
        </p:sp>
        <p:sp>
          <p:nvSpPr>
            <p:cNvPr id="76809" name="Line 9"/>
            <p:cNvSpPr>
              <a:spLocks noChangeShapeType="1"/>
            </p:cNvSpPr>
            <p:nvPr/>
          </p:nvSpPr>
          <p:spPr bwMode="auto">
            <a:xfrm>
              <a:off x="2784" y="1433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0" name="Line 10"/>
            <p:cNvSpPr>
              <a:spLocks noChangeShapeType="1"/>
            </p:cNvSpPr>
            <p:nvPr/>
          </p:nvSpPr>
          <p:spPr bwMode="auto">
            <a:xfrm>
              <a:off x="2784" y="2544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1" name="Line 11"/>
            <p:cNvSpPr>
              <a:spLocks noChangeShapeType="1"/>
            </p:cNvSpPr>
            <p:nvPr/>
          </p:nvSpPr>
          <p:spPr bwMode="auto">
            <a:xfrm>
              <a:off x="2784" y="1968"/>
              <a:ext cx="0" cy="3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2" name="Line 12"/>
            <p:cNvSpPr>
              <a:spLocks noChangeShapeType="1"/>
            </p:cNvSpPr>
            <p:nvPr/>
          </p:nvSpPr>
          <p:spPr bwMode="auto">
            <a:xfrm>
              <a:off x="2784" y="3072"/>
              <a:ext cx="0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6813" name="Text Box 13"/>
            <p:cNvSpPr txBox="1">
              <a:spLocks noChangeArrowheads="1"/>
            </p:cNvSpPr>
            <p:nvPr/>
          </p:nvSpPr>
          <p:spPr bwMode="auto">
            <a:xfrm>
              <a:off x="2256" y="3360"/>
              <a:ext cx="1008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sz="1600">
                  <a:latin typeface="Arial" panose="020B060402020202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70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4691</TotalTime>
  <Words>563</Words>
  <Application>Microsoft Office PowerPoint</Application>
  <PresentationFormat>Widescreen</PresentationFormat>
  <Paragraphs>136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Pseudo code Example</vt:lpstr>
      <vt:lpstr>Detailed Algorithm</vt:lpstr>
      <vt:lpstr>Definition of Flowchart</vt:lpstr>
      <vt:lpstr>Flow Charts</vt:lpstr>
      <vt:lpstr>PowerPoint Presentation</vt:lpstr>
      <vt:lpstr>PowerPoint Presentation</vt:lpstr>
      <vt:lpstr>Flowchart – sequence control structure</vt:lpstr>
      <vt:lpstr>Flowchart – selection control structure</vt:lpstr>
      <vt:lpstr>Flowchart – repetition control structure</vt:lpstr>
      <vt:lpstr>Flowchart – example 1</vt:lpstr>
      <vt:lpstr>Flowchart – example 2</vt:lpstr>
      <vt:lpstr>Flowchart – example 5</vt:lpstr>
      <vt:lpstr>assignment  # 2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166</cp:revision>
  <dcterms:created xsi:type="dcterms:W3CDTF">2013-04-08T04:26:10Z</dcterms:created>
  <dcterms:modified xsi:type="dcterms:W3CDTF">2013-11-27T14:50:45Z</dcterms:modified>
</cp:coreProperties>
</file>