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9" r:id="rId1"/>
  </p:sldMasterIdLst>
  <p:notesMasterIdLst>
    <p:notesMasterId r:id="rId20"/>
  </p:notesMasterIdLst>
  <p:sldIdLst>
    <p:sldId id="284" r:id="rId2"/>
    <p:sldId id="257" r:id="rId3"/>
    <p:sldId id="313" r:id="rId4"/>
    <p:sldId id="314" r:id="rId5"/>
    <p:sldId id="315" r:id="rId6"/>
    <p:sldId id="317" r:id="rId7"/>
    <p:sldId id="318" r:id="rId8"/>
    <p:sldId id="319" r:id="rId9"/>
    <p:sldId id="320" r:id="rId10"/>
    <p:sldId id="323" r:id="rId11"/>
    <p:sldId id="333" r:id="rId12"/>
    <p:sldId id="325" r:id="rId13"/>
    <p:sldId id="334" r:id="rId14"/>
    <p:sldId id="328" r:id="rId15"/>
    <p:sldId id="329" r:id="rId16"/>
    <p:sldId id="330" r:id="rId17"/>
    <p:sldId id="332" r:id="rId18"/>
    <p:sldId id="28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36" autoAdjust="0"/>
    <p:restoredTop sz="94660"/>
  </p:normalViewPr>
  <p:slideViewPr>
    <p:cSldViewPr snapToGrid="0">
      <p:cViewPr varScale="1">
        <p:scale>
          <a:sx n="71" d="100"/>
          <a:sy n="71" d="100"/>
        </p:scale>
        <p:origin x="58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6C9125-5BC4-43FD-A516-EF5191B343CA}" type="datetimeFigureOut">
              <a:rPr lang="en-US" smtClean="0"/>
              <a:t>12/9/2013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20A660-51D6-405C-AECA-04A2702B3608}" type="slidenum">
              <a:rPr lang="en-US" smtClean="0"/>
              <a:t>‹#›</a:t>
            </a:fld>
            <a:endParaRPr lang="en-US"/>
          </a:p>
        </p:txBody>
      </p:sp>
    </p:spTree>
    <p:extLst>
      <p:ext uri="{BB962C8B-B14F-4D97-AF65-F5344CB8AC3E}">
        <p14:creationId xmlns:p14="http://schemas.microsoft.com/office/powerpoint/2010/main" val="3366260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753DB622-62C9-4034-9B03-221A64D38457}" type="slidenum">
              <a:rPr lang="en-US"/>
              <a:pPr/>
              <a:t>8</a:t>
            </a:fld>
            <a:endParaRPr lang="en-US"/>
          </a:p>
        </p:txBody>
      </p:sp>
      <p:sp>
        <p:nvSpPr>
          <p:cNvPr id="14338" name="Rectangle 2"/>
          <p:cNvSpPr>
            <a:spLocks noChangeArrowheads="1"/>
          </p:cNvSpPr>
          <p:nvPr/>
        </p:nvSpPr>
        <p:spPr bwMode="auto">
          <a:xfrm>
            <a:off x="4164013" y="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39" name="Rectangle 3"/>
          <p:cNvSpPr>
            <a:spLocks noChangeArrowheads="1"/>
          </p:cNvSpPr>
          <p:nvPr/>
        </p:nvSpPr>
        <p:spPr bwMode="auto">
          <a:xfrm>
            <a:off x="4164013" y="868680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a:r>
              <a:rPr lang="en-US" sz="1200"/>
              <a:t>2</a:t>
            </a:r>
          </a:p>
        </p:txBody>
      </p:sp>
      <p:sp>
        <p:nvSpPr>
          <p:cNvPr id="14340" name="Rectangle 4"/>
          <p:cNvSpPr>
            <a:spLocks noChangeArrowheads="1"/>
          </p:cNvSpPr>
          <p:nvPr/>
        </p:nvSpPr>
        <p:spPr bwMode="auto">
          <a:xfrm>
            <a:off x="0" y="868680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1" name="Rectangle 5"/>
          <p:cNvSpPr>
            <a:spLocks noChangeArrowheads="1"/>
          </p:cNvSpPr>
          <p:nvPr/>
        </p:nvSpPr>
        <p:spPr bwMode="auto">
          <a:xfrm>
            <a:off x="0" y="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2" name="Rectangle 6"/>
          <p:cNvSpPr>
            <a:spLocks noGrp="1" noRot="1" noChangeAspect="1" noChangeArrowheads="1" noTextEdit="1"/>
          </p:cNvSpPr>
          <p:nvPr>
            <p:ph type="sldImg"/>
          </p:nvPr>
        </p:nvSpPr>
        <p:spPr>
          <a:xfrm>
            <a:off x="393700" y="692150"/>
            <a:ext cx="6070600" cy="3416300"/>
          </a:xfrm>
          <a:ln w="12700" cap="flat"/>
        </p:spPr>
      </p:sp>
      <p:sp>
        <p:nvSpPr>
          <p:cNvPr id="14343" name="Rectangle 7"/>
          <p:cNvSpPr>
            <a:spLocks noGrp="1" noChangeArrowheads="1"/>
          </p:cNvSpPr>
          <p:nvPr>
            <p:ph type="body" idx="1"/>
          </p:nvPr>
        </p:nvSpPr>
        <p:spPr>
          <a:xfrm>
            <a:off x="985838" y="4343400"/>
            <a:ext cx="5029200" cy="4114800"/>
          </a:xfrm>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endParaRPr lang="en-US"/>
          </a:p>
        </p:txBody>
      </p:sp>
    </p:spTree>
    <p:extLst>
      <p:ext uri="{BB962C8B-B14F-4D97-AF65-F5344CB8AC3E}">
        <p14:creationId xmlns:p14="http://schemas.microsoft.com/office/powerpoint/2010/main" val="1453681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F861F31C-C728-4944-BD2B-D6B9498F07C3}" type="slidenum">
              <a:rPr lang="en-US"/>
              <a:pPr/>
              <a:t>9</a:t>
            </a:fld>
            <a:endParaRPr lang="en-US"/>
          </a:p>
        </p:txBody>
      </p:sp>
      <p:sp>
        <p:nvSpPr>
          <p:cNvPr id="16386" name="Rectangle 2"/>
          <p:cNvSpPr>
            <a:spLocks noChangeArrowheads="1"/>
          </p:cNvSpPr>
          <p:nvPr/>
        </p:nvSpPr>
        <p:spPr bwMode="auto">
          <a:xfrm>
            <a:off x="4164013" y="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87" name="Rectangle 3"/>
          <p:cNvSpPr>
            <a:spLocks noChangeArrowheads="1"/>
          </p:cNvSpPr>
          <p:nvPr/>
        </p:nvSpPr>
        <p:spPr bwMode="auto">
          <a:xfrm>
            <a:off x="4164013" y="868680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a:r>
              <a:rPr lang="en-US" sz="1200"/>
              <a:t>3</a:t>
            </a:r>
          </a:p>
        </p:txBody>
      </p:sp>
      <p:sp>
        <p:nvSpPr>
          <p:cNvPr id="16388" name="Rectangle 4"/>
          <p:cNvSpPr>
            <a:spLocks noChangeArrowheads="1"/>
          </p:cNvSpPr>
          <p:nvPr/>
        </p:nvSpPr>
        <p:spPr bwMode="auto">
          <a:xfrm>
            <a:off x="0" y="868680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89" name="Rectangle 5"/>
          <p:cNvSpPr>
            <a:spLocks noChangeArrowheads="1"/>
          </p:cNvSpPr>
          <p:nvPr/>
        </p:nvSpPr>
        <p:spPr bwMode="auto">
          <a:xfrm>
            <a:off x="0" y="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0" name="Rectangle 6"/>
          <p:cNvSpPr>
            <a:spLocks noGrp="1" noRot="1" noChangeAspect="1" noChangeArrowheads="1" noTextEdit="1"/>
          </p:cNvSpPr>
          <p:nvPr>
            <p:ph type="sldImg"/>
          </p:nvPr>
        </p:nvSpPr>
        <p:spPr>
          <a:xfrm>
            <a:off x="393700" y="692150"/>
            <a:ext cx="6070600" cy="3416300"/>
          </a:xfrm>
          <a:ln w="12700" cap="flat"/>
        </p:spPr>
      </p:sp>
      <p:sp>
        <p:nvSpPr>
          <p:cNvPr id="16391" name="Rectangle 7"/>
          <p:cNvSpPr>
            <a:spLocks noGrp="1" noChangeArrowheads="1"/>
          </p:cNvSpPr>
          <p:nvPr>
            <p:ph type="body" idx="1"/>
          </p:nvPr>
        </p:nvSpPr>
        <p:spPr>
          <a:xfrm>
            <a:off x="985838" y="4343400"/>
            <a:ext cx="5029200" cy="4114800"/>
          </a:xfrm>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endParaRPr lang="en-US"/>
          </a:p>
        </p:txBody>
      </p:sp>
    </p:spTree>
    <p:extLst>
      <p:ext uri="{BB962C8B-B14F-4D97-AF65-F5344CB8AC3E}">
        <p14:creationId xmlns:p14="http://schemas.microsoft.com/office/powerpoint/2010/main" val="1261299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a:ln/>
        </p:spPr>
        <p:txBody>
          <a:bodyPr/>
          <a:lstStyle/>
          <a:p>
            <a:fld id="{64228027-5FE8-47D8-8CB3-F37329F8C6C7}" type="slidenum">
              <a:rPr lang="en-US"/>
              <a:pPr/>
              <a:t>12</a:t>
            </a:fld>
            <a:endParaRPr lang="en-US"/>
          </a:p>
        </p:txBody>
      </p:sp>
      <p:sp>
        <p:nvSpPr>
          <p:cNvPr id="23554" name="Rectangle 2"/>
          <p:cNvSpPr>
            <a:spLocks noChangeArrowheads="1"/>
          </p:cNvSpPr>
          <p:nvPr/>
        </p:nvSpPr>
        <p:spPr bwMode="auto">
          <a:xfrm>
            <a:off x="4164013" y="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55" name="Rectangle 3"/>
          <p:cNvSpPr>
            <a:spLocks noChangeArrowheads="1"/>
          </p:cNvSpPr>
          <p:nvPr/>
        </p:nvSpPr>
        <p:spPr bwMode="auto">
          <a:xfrm>
            <a:off x="4164013" y="868680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a:r>
              <a:rPr lang="en-US" sz="1200"/>
              <a:t>2</a:t>
            </a:r>
          </a:p>
        </p:txBody>
      </p:sp>
      <p:sp>
        <p:nvSpPr>
          <p:cNvPr id="23556" name="Rectangle 4"/>
          <p:cNvSpPr>
            <a:spLocks noChangeArrowheads="1"/>
          </p:cNvSpPr>
          <p:nvPr/>
        </p:nvSpPr>
        <p:spPr bwMode="auto">
          <a:xfrm>
            <a:off x="0" y="868680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57" name="Rectangle 5"/>
          <p:cNvSpPr>
            <a:spLocks noChangeArrowheads="1"/>
          </p:cNvSpPr>
          <p:nvPr/>
        </p:nvSpPr>
        <p:spPr bwMode="auto">
          <a:xfrm>
            <a:off x="0" y="0"/>
            <a:ext cx="3184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58" name="Rectangle 6"/>
          <p:cNvSpPr>
            <a:spLocks noGrp="1" noRot="1" noChangeAspect="1" noChangeArrowheads="1" noTextEdit="1"/>
          </p:cNvSpPr>
          <p:nvPr>
            <p:ph type="sldImg"/>
          </p:nvPr>
        </p:nvSpPr>
        <p:spPr>
          <a:xfrm>
            <a:off x="393700" y="692150"/>
            <a:ext cx="6070600" cy="3416300"/>
          </a:xfrm>
          <a:ln w="12700" cap="flat"/>
        </p:spPr>
      </p:sp>
      <p:sp>
        <p:nvSpPr>
          <p:cNvPr id="23559" name="Rectangle 7"/>
          <p:cNvSpPr>
            <a:spLocks noGrp="1" noChangeArrowheads="1"/>
          </p:cNvSpPr>
          <p:nvPr>
            <p:ph type="body" idx="1"/>
          </p:nvPr>
        </p:nvSpPr>
        <p:spPr>
          <a:xfrm>
            <a:off x="985838" y="4343400"/>
            <a:ext cx="5029200" cy="4114800"/>
          </a:xfrm>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endParaRPr lang="en-US"/>
          </a:p>
        </p:txBody>
      </p:sp>
    </p:spTree>
    <p:extLst>
      <p:ext uri="{BB962C8B-B14F-4D97-AF65-F5344CB8AC3E}">
        <p14:creationId xmlns:p14="http://schemas.microsoft.com/office/powerpoint/2010/main" val="1706219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B33EE9B-B3B6-4B83-9EE2-53CEDAF29145}" type="slidenum">
              <a:rPr lang="en-US" smtClean="0"/>
              <a:pPr/>
              <a:t>‹#›</a:t>
            </a:fld>
            <a:endParaRPr lang="en-US"/>
          </a:p>
        </p:txBody>
      </p:sp>
    </p:spTree>
    <p:extLst>
      <p:ext uri="{BB962C8B-B14F-4D97-AF65-F5344CB8AC3E}">
        <p14:creationId xmlns:p14="http://schemas.microsoft.com/office/powerpoint/2010/main" val="2941974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98A0CD-6157-4FB9-8773-97724A77E46C}" type="datetimeFigureOut">
              <a:rPr lang="en-US" smtClean="0"/>
              <a:t>12/9/2013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60F0839-ADFD-44A4-83C8-C803C21E744F}" type="slidenum">
              <a:rPr lang="en-US" smtClean="0"/>
              <a:t>‹#›</a:t>
            </a:fld>
            <a:endParaRPr lang="en-US"/>
          </a:p>
        </p:txBody>
      </p:sp>
    </p:spTree>
    <p:extLst>
      <p:ext uri="{BB962C8B-B14F-4D97-AF65-F5344CB8AC3E}">
        <p14:creationId xmlns:p14="http://schemas.microsoft.com/office/powerpoint/2010/main" val="1408522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98A0CD-6157-4FB9-8773-97724A77E46C}" type="datetimeFigureOut">
              <a:rPr lang="en-US" smtClean="0"/>
              <a:t>12/9/2013</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60F0839-ADFD-44A4-83C8-C803C21E744F}"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97987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A98A0CD-6157-4FB9-8773-97724A77E46C}" type="datetimeFigureOut">
              <a:rPr lang="en-US" smtClean="0"/>
              <a:t>12/9/2013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0F0839-ADFD-44A4-83C8-C803C21E744F}" type="slidenum">
              <a:rPr lang="en-US" smtClean="0"/>
              <a:t>‹#›</a:t>
            </a:fld>
            <a:endParaRPr lang="en-US"/>
          </a:p>
        </p:txBody>
      </p:sp>
    </p:spTree>
    <p:extLst>
      <p:ext uri="{BB962C8B-B14F-4D97-AF65-F5344CB8AC3E}">
        <p14:creationId xmlns:p14="http://schemas.microsoft.com/office/powerpoint/2010/main" val="1054041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A98A0CD-6157-4FB9-8773-97724A77E46C}" type="datetimeFigureOut">
              <a:rPr lang="en-US" smtClean="0"/>
              <a:t>12/9/2013</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0F0839-ADFD-44A4-83C8-C803C21E744F}"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65282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A98A0CD-6157-4FB9-8773-97724A77E46C}" type="datetimeFigureOut">
              <a:rPr lang="en-US" smtClean="0"/>
              <a:t>12/9/2013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0F0839-ADFD-44A4-83C8-C803C21E744F}" type="slidenum">
              <a:rPr lang="en-US" smtClean="0"/>
              <a:t>‹#›</a:t>
            </a:fld>
            <a:endParaRPr lang="en-US"/>
          </a:p>
        </p:txBody>
      </p:sp>
    </p:spTree>
    <p:extLst>
      <p:ext uri="{BB962C8B-B14F-4D97-AF65-F5344CB8AC3E}">
        <p14:creationId xmlns:p14="http://schemas.microsoft.com/office/powerpoint/2010/main" val="32640559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A08366"/>
              </a:solidFill>
            </a:endParaRPr>
          </a:p>
        </p:txBody>
      </p:sp>
      <p:sp>
        <p:nvSpPr>
          <p:cNvPr id="5" name="Footer Placeholder 4"/>
          <p:cNvSpPr>
            <a:spLocks noGrp="1"/>
          </p:cNvSpPr>
          <p:nvPr>
            <p:ph type="ftr" sz="quarter" idx="11"/>
          </p:nvPr>
        </p:nvSpPr>
        <p:spPr/>
        <p:txBody>
          <a:bodyPr/>
          <a:lstStyle/>
          <a:p>
            <a:pPr>
              <a:defRPr/>
            </a:pPr>
            <a:endParaRPr lang="en-US">
              <a:solidFill>
                <a:srgbClr val="A08366"/>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D498B3F-52A7-41F2-8210-6917896CD6B7}"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3344701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A08366"/>
              </a:solidFill>
            </a:endParaRPr>
          </a:p>
        </p:txBody>
      </p:sp>
      <p:sp>
        <p:nvSpPr>
          <p:cNvPr id="5" name="Footer Placeholder 4"/>
          <p:cNvSpPr>
            <a:spLocks noGrp="1"/>
          </p:cNvSpPr>
          <p:nvPr>
            <p:ph type="ftr" sz="quarter" idx="11"/>
          </p:nvPr>
        </p:nvSpPr>
        <p:spPr/>
        <p:txBody>
          <a:bodyPr/>
          <a:lstStyle/>
          <a:p>
            <a:pPr>
              <a:defRPr/>
            </a:pPr>
            <a:endParaRPr lang="en-US">
              <a:solidFill>
                <a:srgbClr val="A08366"/>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54A6AF4-4343-4C41-A3E9-980B5AF7A88D}"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3967299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A08366"/>
              </a:solidFill>
            </a:endParaRPr>
          </a:p>
        </p:txBody>
      </p:sp>
      <p:sp>
        <p:nvSpPr>
          <p:cNvPr id="5" name="Footer Placeholder 4"/>
          <p:cNvSpPr>
            <a:spLocks noGrp="1"/>
          </p:cNvSpPr>
          <p:nvPr>
            <p:ph type="ftr" sz="quarter" idx="11"/>
          </p:nvPr>
        </p:nvSpPr>
        <p:spPr/>
        <p:txBody>
          <a:bodyPr/>
          <a:lstStyle/>
          <a:p>
            <a:pPr>
              <a:defRPr/>
            </a:pPr>
            <a:endParaRPr lang="en-US">
              <a:solidFill>
                <a:srgbClr val="A08366"/>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A78677-26AE-460F-B665-1009649CF67D}"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1988887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solidFill>
                <a:srgbClr val="A08366"/>
              </a:solidFill>
            </a:endParaRPr>
          </a:p>
        </p:txBody>
      </p:sp>
      <p:sp>
        <p:nvSpPr>
          <p:cNvPr id="5" name="Footer Placeholder 4"/>
          <p:cNvSpPr>
            <a:spLocks noGrp="1"/>
          </p:cNvSpPr>
          <p:nvPr>
            <p:ph type="ftr" sz="quarter" idx="11"/>
          </p:nvPr>
        </p:nvSpPr>
        <p:spPr/>
        <p:txBody>
          <a:bodyPr/>
          <a:lstStyle/>
          <a:p>
            <a:pPr>
              <a:defRPr/>
            </a:pPr>
            <a:endParaRPr lang="en-US">
              <a:solidFill>
                <a:srgbClr val="A08366"/>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E75D915-46D0-43D6-889F-9DE84F260FC7}"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2393743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solidFill>
                <a:srgbClr val="A08366"/>
              </a:solidFill>
            </a:endParaRPr>
          </a:p>
        </p:txBody>
      </p:sp>
      <p:sp>
        <p:nvSpPr>
          <p:cNvPr id="6" name="Footer Placeholder 5"/>
          <p:cNvSpPr>
            <a:spLocks noGrp="1"/>
          </p:cNvSpPr>
          <p:nvPr>
            <p:ph type="ftr" sz="quarter" idx="11"/>
          </p:nvPr>
        </p:nvSpPr>
        <p:spPr/>
        <p:txBody>
          <a:bodyPr/>
          <a:lstStyle/>
          <a:p>
            <a:pPr>
              <a:defRPr/>
            </a:pPr>
            <a:endParaRPr lang="en-US">
              <a:solidFill>
                <a:srgbClr val="A08366"/>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36D2858-C952-4FBE-AB1B-A38FA9EFAFA5}"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1214117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solidFill>
                <a:srgbClr val="A08366"/>
              </a:solidFill>
            </a:endParaRPr>
          </a:p>
        </p:txBody>
      </p:sp>
      <p:sp>
        <p:nvSpPr>
          <p:cNvPr id="8" name="Footer Placeholder 7"/>
          <p:cNvSpPr>
            <a:spLocks noGrp="1"/>
          </p:cNvSpPr>
          <p:nvPr>
            <p:ph type="ftr" sz="quarter" idx="11"/>
          </p:nvPr>
        </p:nvSpPr>
        <p:spPr/>
        <p:txBody>
          <a:bodyPr/>
          <a:lstStyle/>
          <a:p>
            <a:pPr>
              <a:defRPr/>
            </a:pPr>
            <a:endParaRPr lang="en-US">
              <a:solidFill>
                <a:srgbClr val="A08366"/>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7C3251B-17B0-4B34-9A12-08F93801CB67}"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1262450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A08366"/>
              </a:solidFill>
            </a:endParaRPr>
          </a:p>
        </p:txBody>
      </p:sp>
      <p:sp>
        <p:nvSpPr>
          <p:cNvPr id="4" name="Footer Placeholder 3"/>
          <p:cNvSpPr>
            <a:spLocks noGrp="1"/>
          </p:cNvSpPr>
          <p:nvPr>
            <p:ph type="ftr" sz="quarter" idx="11"/>
          </p:nvPr>
        </p:nvSpPr>
        <p:spPr/>
        <p:txBody>
          <a:bodyPr/>
          <a:lstStyle/>
          <a:p>
            <a:pPr>
              <a:defRPr/>
            </a:pPr>
            <a:endParaRPr lang="en-US">
              <a:solidFill>
                <a:srgbClr val="A08366"/>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958CC44-5D47-4DAB-9CA8-C46B949E83C9}"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651521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srgbClr val="A08366"/>
              </a:solidFill>
            </a:endParaRPr>
          </a:p>
        </p:txBody>
      </p:sp>
      <p:sp>
        <p:nvSpPr>
          <p:cNvPr id="3" name="Footer Placeholder 2"/>
          <p:cNvSpPr>
            <a:spLocks noGrp="1"/>
          </p:cNvSpPr>
          <p:nvPr>
            <p:ph type="ftr" sz="quarter" idx="11"/>
          </p:nvPr>
        </p:nvSpPr>
        <p:spPr/>
        <p:txBody>
          <a:bodyPr/>
          <a:lstStyle/>
          <a:p>
            <a:pPr>
              <a:defRPr/>
            </a:pPr>
            <a:endParaRPr lang="en-US">
              <a:solidFill>
                <a:srgbClr val="A08366"/>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602DA39-80DA-4523-916A-D3EFA36702F5}"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1531954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srgbClr val="A08366"/>
              </a:solidFill>
            </a:endParaRPr>
          </a:p>
        </p:txBody>
      </p:sp>
      <p:sp>
        <p:nvSpPr>
          <p:cNvPr id="6" name="Footer Placeholder 5"/>
          <p:cNvSpPr>
            <a:spLocks noGrp="1"/>
          </p:cNvSpPr>
          <p:nvPr>
            <p:ph type="ftr" sz="quarter" idx="11"/>
          </p:nvPr>
        </p:nvSpPr>
        <p:spPr/>
        <p:txBody>
          <a:bodyPr/>
          <a:lstStyle/>
          <a:p>
            <a:pPr>
              <a:defRPr/>
            </a:pPr>
            <a:endParaRPr lang="en-US">
              <a:solidFill>
                <a:srgbClr val="A08366"/>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8E16383-4808-475B-BC11-B81C2247C7B8}"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141412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srgbClr val="A08366"/>
              </a:solidFill>
            </a:endParaRPr>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C68BD3-2600-4CBE-B15D-EB6F6E1AA9C5}" type="slidenum">
              <a:rPr lang="en-US" smtClean="0">
                <a:solidFill>
                  <a:srgbClr val="A08366"/>
                </a:solidFill>
              </a:rPr>
              <a:pPr/>
              <a:t>‹#›</a:t>
            </a:fld>
            <a:endParaRPr lang="en-US">
              <a:solidFill>
                <a:srgbClr val="A08366"/>
              </a:solidFill>
            </a:endParaRPr>
          </a:p>
        </p:txBody>
      </p:sp>
    </p:spTree>
    <p:extLst>
      <p:ext uri="{BB962C8B-B14F-4D97-AF65-F5344CB8AC3E}">
        <p14:creationId xmlns:p14="http://schemas.microsoft.com/office/powerpoint/2010/main" val="2387372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A98A0CD-6157-4FB9-8773-97724A77E46C}" type="datetimeFigureOut">
              <a:rPr lang="en-US" smtClean="0"/>
              <a:t>12/9/2013</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60F0839-ADFD-44A4-83C8-C803C21E744F}" type="slidenum">
              <a:rPr lang="en-US" smtClean="0"/>
              <a:t>‹#›</a:t>
            </a:fld>
            <a:endParaRPr lang="en-US"/>
          </a:p>
        </p:txBody>
      </p:sp>
    </p:spTree>
    <p:extLst>
      <p:ext uri="{BB962C8B-B14F-4D97-AF65-F5344CB8AC3E}">
        <p14:creationId xmlns:p14="http://schemas.microsoft.com/office/powerpoint/2010/main" val="189757388"/>
      </p:ext>
    </p:extLst>
  </p:cSld>
  <p:clrMap bg1="lt1" tx1="dk1" bg2="lt2" tx2="dk2" accent1="accent1" accent2="accent2" accent3="accent3" accent4="accent4" accent5="accent5" accent6="accent6" hlink="hlink" folHlink="folHlink"/>
  <p:sldLayoutIdLst>
    <p:sldLayoutId id="2147484190" r:id="rId1"/>
    <p:sldLayoutId id="2147484191" r:id="rId2"/>
    <p:sldLayoutId id="2147484192" r:id="rId3"/>
    <p:sldLayoutId id="2147484193" r:id="rId4"/>
    <p:sldLayoutId id="2147484194" r:id="rId5"/>
    <p:sldLayoutId id="2147484195" r:id="rId6"/>
    <p:sldLayoutId id="2147484196" r:id="rId7"/>
    <p:sldLayoutId id="2147484197" r:id="rId8"/>
    <p:sldLayoutId id="2147484198" r:id="rId9"/>
    <p:sldLayoutId id="2147484199" r:id="rId10"/>
    <p:sldLayoutId id="2147484200" r:id="rId11"/>
    <p:sldLayoutId id="2147484201" r:id="rId12"/>
    <p:sldLayoutId id="2147484202" r:id="rId13"/>
    <p:sldLayoutId id="2147484203" r:id="rId14"/>
    <p:sldLayoutId id="2147484204" r:id="rId15"/>
    <p:sldLayoutId id="21474842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2936387" y="2152588"/>
            <a:ext cx="6220495" cy="3488362"/>
          </a:xfrm>
        </p:spPr>
        <p:txBody>
          <a:bodyPr>
            <a:normAutofit fontScale="92500" lnSpcReduction="20000"/>
          </a:bodyPr>
          <a:lstStyle/>
          <a:p>
            <a:pPr algn="ctr"/>
            <a:r>
              <a:rPr lang="en-US" sz="4000" b="1" dirty="0" smtClean="0">
                <a:ln w="3175" cmpd="sng">
                  <a:noFill/>
                </a:ln>
                <a:solidFill>
                  <a:schemeClr val="folHlink"/>
                </a:solidFill>
                <a:latin typeface="+mj-lt"/>
                <a:ea typeface="+mj-ea"/>
                <a:cs typeface="+mj-cs"/>
              </a:rPr>
              <a:t>Fundamentals of Algorithms</a:t>
            </a:r>
          </a:p>
          <a:p>
            <a:pPr algn="ctr"/>
            <a:endParaRPr lang="en-US" sz="4000" b="1" dirty="0">
              <a:ln w="3175" cmpd="sng">
                <a:noFill/>
              </a:ln>
              <a:solidFill>
                <a:schemeClr val="folHlink"/>
              </a:solidFill>
              <a:latin typeface="+mj-lt"/>
              <a:ea typeface="+mj-ea"/>
              <a:cs typeface="+mj-cs"/>
            </a:endParaRPr>
          </a:p>
          <a:p>
            <a:pPr algn="ctr"/>
            <a:r>
              <a:rPr lang="en-US" sz="4000" b="1" dirty="0" smtClean="0">
                <a:ln w="3175" cmpd="sng">
                  <a:noFill/>
                </a:ln>
                <a:solidFill>
                  <a:schemeClr val="folHlink"/>
                </a:solidFill>
                <a:latin typeface="+mj-lt"/>
                <a:ea typeface="+mj-ea"/>
                <a:cs typeface="+mj-cs"/>
              </a:rPr>
              <a:t>MCS - 2</a:t>
            </a:r>
          </a:p>
          <a:p>
            <a:pPr algn="ctr"/>
            <a:endParaRPr lang="en-US" sz="4000" b="1" dirty="0" smtClean="0">
              <a:ln w="3175" cmpd="sng">
                <a:noFill/>
              </a:ln>
              <a:solidFill>
                <a:schemeClr val="folHlink"/>
              </a:solidFill>
              <a:latin typeface="+mj-lt"/>
              <a:ea typeface="+mj-ea"/>
              <a:cs typeface="+mj-cs"/>
            </a:endParaRPr>
          </a:p>
          <a:p>
            <a:pPr algn="ctr"/>
            <a:r>
              <a:rPr lang="en-US" sz="4000" b="1" dirty="0" smtClean="0">
                <a:ln w="3175" cmpd="sng">
                  <a:noFill/>
                </a:ln>
                <a:solidFill>
                  <a:schemeClr val="folHlink"/>
                </a:solidFill>
                <a:latin typeface="+mj-lt"/>
                <a:ea typeface="+mj-ea"/>
                <a:cs typeface="+mj-cs"/>
              </a:rPr>
              <a:t>Lecture # 7</a:t>
            </a:r>
            <a:endParaRPr lang="en-US" sz="4000" b="1" dirty="0">
              <a:ln w="3175" cmpd="sng">
                <a:noFill/>
              </a:ln>
              <a:solidFill>
                <a:schemeClr val="folHlink"/>
              </a:solidFill>
              <a:latin typeface="+mj-lt"/>
              <a:ea typeface="+mj-ea"/>
              <a:cs typeface="+mj-cs"/>
            </a:endParaRPr>
          </a:p>
        </p:txBody>
      </p:sp>
    </p:spTree>
    <p:extLst>
      <p:ext uri="{BB962C8B-B14F-4D97-AF65-F5344CB8AC3E}">
        <p14:creationId xmlns:p14="http://schemas.microsoft.com/office/powerpoint/2010/main" val="30113817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b="1" dirty="0">
                <a:solidFill>
                  <a:srgbClr val="C00000"/>
                </a:solidFill>
              </a:rPr>
              <a:t>Dynamic </a:t>
            </a:r>
            <a:r>
              <a:rPr lang="en-US" b="1" dirty="0" smtClean="0">
                <a:solidFill>
                  <a:srgbClr val="C00000"/>
                </a:solidFill>
              </a:rPr>
              <a:t>Programming Algorithms</a:t>
            </a:r>
            <a:endParaRPr lang="en-US" b="1" dirty="0">
              <a:solidFill>
                <a:srgbClr val="C00000"/>
              </a:solidFill>
            </a:endParaRPr>
          </a:p>
        </p:txBody>
      </p:sp>
      <p:sp>
        <p:nvSpPr>
          <p:cNvPr id="20483" name="Rectangle 3"/>
          <p:cNvSpPr>
            <a:spLocks noGrp="1" noChangeArrowheads="1"/>
          </p:cNvSpPr>
          <p:nvPr>
            <p:ph type="body" idx="1"/>
          </p:nvPr>
        </p:nvSpPr>
        <p:spPr>
          <a:xfrm>
            <a:off x="2320270" y="1703294"/>
            <a:ext cx="9647611" cy="4576482"/>
          </a:xfrm>
        </p:spPr>
        <p:txBody>
          <a:bodyPr>
            <a:noAutofit/>
          </a:bodyPr>
          <a:lstStyle/>
          <a:p>
            <a:pPr algn="just"/>
            <a:r>
              <a:rPr lang="en-US" sz="2000" dirty="0">
                <a:solidFill>
                  <a:schemeClr val="tx1"/>
                </a:solidFill>
              </a:rPr>
              <a:t>A dynamic programming algorithm remembers past results and uses them to find new results</a:t>
            </a:r>
          </a:p>
          <a:p>
            <a:pPr algn="just"/>
            <a:r>
              <a:rPr lang="en-US" sz="2000" dirty="0">
                <a:solidFill>
                  <a:schemeClr val="tx1"/>
                </a:solidFill>
              </a:rPr>
              <a:t>In general, to solve a given problem, we need to solve different parts of the problem (</a:t>
            </a:r>
            <a:r>
              <a:rPr lang="en-US" sz="2000" dirty="0" smtClean="0">
                <a:solidFill>
                  <a:schemeClr val="tx1"/>
                </a:solidFill>
              </a:rPr>
              <a:t>sub-problems</a:t>
            </a:r>
            <a:r>
              <a:rPr lang="en-US" sz="2000" dirty="0">
                <a:solidFill>
                  <a:schemeClr val="tx1"/>
                </a:solidFill>
              </a:rPr>
              <a:t>), then combine the solutions of the </a:t>
            </a:r>
            <a:r>
              <a:rPr lang="en-US" sz="2000" dirty="0" smtClean="0">
                <a:solidFill>
                  <a:schemeClr val="tx1"/>
                </a:solidFill>
              </a:rPr>
              <a:t>sub-problems </a:t>
            </a:r>
            <a:r>
              <a:rPr lang="en-US" sz="2000" dirty="0">
                <a:solidFill>
                  <a:schemeClr val="tx1"/>
                </a:solidFill>
              </a:rPr>
              <a:t>to reach an overall solution</a:t>
            </a:r>
            <a:r>
              <a:rPr lang="en-US" sz="2000" dirty="0" smtClean="0">
                <a:solidFill>
                  <a:schemeClr val="tx1"/>
                </a:solidFill>
              </a:rPr>
              <a:t>.</a:t>
            </a:r>
          </a:p>
          <a:p>
            <a:pPr algn="just"/>
            <a:r>
              <a:rPr lang="en-US" sz="2000" dirty="0" smtClean="0">
                <a:solidFill>
                  <a:schemeClr val="tx1"/>
                </a:solidFill>
              </a:rPr>
              <a:t>Dynamic </a:t>
            </a:r>
            <a:r>
              <a:rPr lang="en-US" sz="2000" dirty="0">
                <a:solidFill>
                  <a:schemeClr val="tx1"/>
                </a:solidFill>
              </a:rPr>
              <a:t>programming is generally used for optimization problems</a:t>
            </a:r>
          </a:p>
          <a:p>
            <a:pPr lvl="1" algn="just"/>
            <a:r>
              <a:rPr lang="en-US" sz="2000" dirty="0">
                <a:solidFill>
                  <a:schemeClr val="tx1"/>
                </a:solidFill>
              </a:rPr>
              <a:t>Multiple solutions exist, need to find the “best” one</a:t>
            </a:r>
          </a:p>
          <a:p>
            <a:pPr lvl="1" algn="just"/>
            <a:r>
              <a:rPr lang="en-US" sz="2000" dirty="0">
                <a:solidFill>
                  <a:schemeClr val="tx1"/>
                </a:solidFill>
              </a:rPr>
              <a:t>Requires “optimal substructure” and “overlapping </a:t>
            </a:r>
            <a:r>
              <a:rPr lang="en-US" sz="2000" dirty="0" smtClean="0">
                <a:solidFill>
                  <a:schemeClr val="tx1"/>
                </a:solidFill>
              </a:rPr>
              <a:t>sub-problems</a:t>
            </a:r>
            <a:r>
              <a:rPr lang="en-US" sz="2000" dirty="0">
                <a:solidFill>
                  <a:schemeClr val="tx1"/>
                </a:solidFill>
              </a:rPr>
              <a:t>”</a:t>
            </a:r>
          </a:p>
          <a:p>
            <a:pPr lvl="2" algn="just"/>
            <a:r>
              <a:rPr lang="en-US" sz="2000" dirty="0">
                <a:solidFill>
                  <a:schemeClr val="tx1"/>
                </a:solidFill>
              </a:rPr>
              <a:t>Optimal </a:t>
            </a:r>
            <a:r>
              <a:rPr lang="en-US" sz="2000" dirty="0" smtClean="0">
                <a:solidFill>
                  <a:schemeClr val="tx1"/>
                </a:solidFill>
              </a:rPr>
              <a:t>substructure contains </a:t>
            </a:r>
            <a:r>
              <a:rPr lang="en-US" sz="2000" dirty="0">
                <a:solidFill>
                  <a:schemeClr val="tx1"/>
                </a:solidFill>
              </a:rPr>
              <a:t>optimal solutions to </a:t>
            </a:r>
            <a:r>
              <a:rPr lang="en-US" sz="2000" dirty="0" smtClean="0">
                <a:solidFill>
                  <a:schemeClr val="tx1"/>
                </a:solidFill>
              </a:rPr>
              <a:t>sub-problems</a:t>
            </a:r>
            <a:endParaRPr lang="en-US" sz="2000" dirty="0">
              <a:solidFill>
                <a:schemeClr val="tx1"/>
              </a:solidFill>
            </a:endParaRPr>
          </a:p>
          <a:p>
            <a:pPr lvl="2" algn="just"/>
            <a:r>
              <a:rPr lang="en-US" sz="2000" dirty="0" smtClean="0">
                <a:solidFill>
                  <a:schemeClr val="tx1"/>
                </a:solidFill>
              </a:rPr>
              <a:t>In overlapping sub-problems, solutions </a:t>
            </a:r>
            <a:r>
              <a:rPr lang="en-US" sz="2000" dirty="0">
                <a:solidFill>
                  <a:schemeClr val="tx1"/>
                </a:solidFill>
              </a:rPr>
              <a:t>to </a:t>
            </a:r>
            <a:r>
              <a:rPr lang="en-US" sz="2000" dirty="0" smtClean="0">
                <a:solidFill>
                  <a:schemeClr val="tx1"/>
                </a:solidFill>
              </a:rPr>
              <a:t>sub-problems </a:t>
            </a:r>
            <a:r>
              <a:rPr lang="en-US" sz="2000" dirty="0">
                <a:solidFill>
                  <a:schemeClr val="tx1"/>
                </a:solidFill>
              </a:rPr>
              <a:t>can be stored and reused in a bottom-up fashion</a:t>
            </a:r>
          </a:p>
          <a:p>
            <a:pPr algn="just"/>
            <a:r>
              <a:rPr lang="en-US" sz="2000" dirty="0">
                <a:solidFill>
                  <a:schemeClr val="tx1"/>
                </a:solidFill>
              </a:rPr>
              <a:t>This differs from Divide and Conquer, where </a:t>
            </a:r>
            <a:r>
              <a:rPr lang="en-US" sz="2000" dirty="0" smtClean="0">
                <a:solidFill>
                  <a:schemeClr val="tx1"/>
                </a:solidFill>
              </a:rPr>
              <a:t>sub-problems </a:t>
            </a:r>
            <a:r>
              <a:rPr lang="en-US" sz="2000" dirty="0">
                <a:solidFill>
                  <a:schemeClr val="tx1"/>
                </a:solidFill>
              </a:rPr>
              <a:t>generally need not overlap</a:t>
            </a:r>
          </a:p>
        </p:txBody>
      </p:sp>
    </p:spTree>
    <p:extLst>
      <p:ext uri="{BB962C8B-B14F-4D97-AF65-F5344CB8AC3E}">
        <p14:creationId xmlns:p14="http://schemas.microsoft.com/office/powerpoint/2010/main" val="35424027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73306" y="624110"/>
            <a:ext cx="10618693" cy="1280890"/>
          </a:xfrm>
        </p:spPr>
        <p:txBody>
          <a:bodyPr/>
          <a:lstStyle/>
          <a:p>
            <a:r>
              <a:rPr lang="en-US" b="1" dirty="0" smtClean="0">
                <a:solidFill>
                  <a:srgbClr val="C00000"/>
                </a:solidFill>
              </a:rPr>
              <a:t>Examples of Dynamic Programming Algorithms</a:t>
            </a:r>
            <a:endParaRPr lang="en-US" b="1" dirty="0">
              <a:solidFill>
                <a:srgbClr val="C00000"/>
              </a:solidFill>
            </a:endParaRPr>
          </a:p>
        </p:txBody>
      </p:sp>
      <p:sp>
        <p:nvSpPr>
          <p:cNvPr id="20483" name="Rectangle 3"/>
          <p:cNvSpPr>
            <a:spLocks noGrp="1" noChangeArrowheads="1"/>
          </p:cNvSpPr>
          <p:nvPr>
            <p:ph type="body" idx="1"/>
          </p:nvPr>
        </p:nvSpPr>
        <p:spPr>
          <a:xfrm>
            <a:off x="2320270" y="1703294"/>
            <a:ext cx="9647611" cy="4576482"/>
          </a:xfrm>
        </p:spPr>
        <p:txBody>
          <a:bodyPr>
            <a:noAutofit/>
          </a:bodyPr>
          <a:lstStyle/>
          <a:p>
            <a:pPr algn="just"/>
            <a:r>
              <a:rPr lang="en-US" sz="2000" dirty="0" smtClean="0">
                <a:solidFill>
                  <a:schemeClr val="tx1"/>
                </a:solidFill>
              </a:rPr>
              <a:t>Dijkstra's </a:t>
            </a:r>
            <a:r>
              <a:rPr lang="en-US" sz="2000" dirty="0">
                <a:solidFill>
                  <a:schemeClr val="tx1"/>
                </a:solidFill>
              </a:rPr>
              <a:t>algorithm for the shortest path problem</a:t>
            </a:r>
          </a:p>
          <a:p>
            <a:pPr algn="just"/>
            <a:r>
              <a:rPr lang="en-US" sz="2000" dirty="0" smtClean="0">
                <a:solidFill>
                  <a:schemeClr val="tx1"/>
                </a:solidFill>
              </a:rPr>
              <a:t>Fibonacci </a:t>
            </a:r>
            <a:r>
              <a:rPr lang="en-US" sz="2000" dirty="0">
                <a:solidFill>
                  <a:schemeClr val="tx1"/>
                </a:solidFill>
              </a:rPr>
              <a:t>sequence</a:t>
            </a:r>
          </a:p>
          <a:p>
            <a:pPr algn="just"/>
            <a:r>
              <a:rPr lang="en-US" sz="2000" dirty="0" smtClean="0">
                <a:solidFill>
                  <a:schemeClr val="tx1"/>
                </a:solidFill>
              </a:rPr>
              <a:t>A </a:t>
            </a:r>
            <a:r>
              <a:rPr lang="en-US" sz="2000" dirty="0">
                <a:solidFill>
                  <a:schemeClr val="tx1"/>
                </a:solidFill>
              </a:rPr>
              <a:t>type of balanced 0–1 matrix</a:t>
            </a:r>
          </a:p>
          <a:p>
            <a:pPr algn="just"/>
            <a:r>
              <a:rPr lang="en-US" sz="2000" dirty="0" smtClean="0">
                <a:solidFill>
                  <a:schemeClr val="tx1"/>
                </a:solidFill>
              </a:rPr>
              <a:t>Checkerboard</a:t>
            </a:r>
            <a:endParaRPr lang="en-US" sz="2000" dirty="0">
              <a:solidFill>
                <a:schemeClr val="tx1"/>
              </a:solidFill>
            </a:endParaRPr>
          </a:p>
          <a:p>
            <a:pPr algn="just"/>
            <a:r>
              <a:rPr lang="en-US" sz="2000" dirty="0" smtClean="0">
                <a:solidFill>
                  <a:schemeClr val="tx1"/>
                </a:solidFill>
              </a:rPr>
              <a:t>Sequence </a:t>
            </a:r>
            <a:r>
              <a:rPr lang="en-US" sz="2000" dirty="0">
                <a:solidFill>
                  <a:schemeClr val="tx1"/>
                </a:solidFill>
              </a:rPr>
              <a:t>alignment</a:t>
            </a:r>
          </a:p>
          <a:p>
            <a:pPr algn="just"/>
            <a:r>
              <a:rPr lang="en-US" sz="2000" dirty="0" smtClean="0">
                <a:solidFill>
                  <a:schemeClr val="tx1"/>
                </a:solidFill>
              </a:rPr>
              <a:t>Tower </a:t>
            </a:r>
            <a:r>
              <a:rPr lang="en-US" sz="2000" dirty="0">
                <a:solidFill>
                  <a:schemeClr val="tx1"/>
                </a:solidFill>
              </a:rPr>
              <a:t>of Hanoi puzzle</a:t>
            </a:r>
          </a:p>
          <a:p>
            <a:pPr algn="just"/>
            <a:r>
              <a:rPr lang="en-US" sz="2000" dirty="0" smtClean="0">
                <a:solidFill>
                  <a:schemeClr val="tx1"/>
                </a:solidFill>
              </a:rPr>
              <a:t>Egg </a:t>
            </a:r>
            <a:r>
              <a:rPr lang="en-US" sz="2000" dirty="0">
                <a:solidFill>
                  <a:schemeClr val="tx1"/>
                </a:solidFill>
              </a:rPr>
              <a:t>dropping </a:t>
            </a:r>
            <a:r>
              <a:rPr lang="en-US" sz="2000" dirty="0" smtClean="0">
                <a:solidFill>
                  <a:schemeClr val="tx1"/>
                </a:solidFill>
              </a:rPr>
              <a:t>puzzle</a:t>
            </a:r>
          </a:p>
          <a:p>
            <a:pPr algn="just"/>
            <a:r>
              <a:rPr lang="en-US" sz="2000" dirty="0" smtClean="0">
                <a:solidFill>
                  <a:schemeClr val="tx1"/>
                </a:solidFill>
              </a:rPr>
              <a:t>Matrix </a:t>
            </a:r>
            <a:r>
              <a:rPr lang="en-US" sz="2000" dirty="0">
                <a:solidFill>
                  <a:schemeClr val="tx1"/>
                </a:solidFill>
              </a:rPr>
              <a:t>chain multiplication</a:t>
            </a:r>
          </a:p>
          <a:p>
            <a:pPr algn="just"/>
            <a:endParaRPr lang="en-US" sz="2000" dirty="0">
              <a:solidFill>
                <a:schemeClr val="tx1"/>
              </a:solidFill>
            </a:endParaRPr>
          </a:p>
        </p:txBody>
      </p:sp>
    </p:spTree>
    <p:extLst>
      <p:ext uri="{BB962C8B-B14F-4D97-AF65-F5344CB8AC3E}">
        <p14:creationId xmlns:p14="http://schemas.microsoft.com/office/powerpoint/2010/main" val="24536140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rgbClr val="00FF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2" name="Rectangle 4"/>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t">
            <a:normAutofit/>
          </a:bodyPr>
          <a:lstStyle/>
          <a:p>
            <a:r>
              <a:rPr lang="en-US" b="1" dirty="0">
                <a:solidFill>
                  <a:srgbClr val="C00000"/>
                </a:solidFill>
              </a:rPr>
              <a:t>Greedy </a:t>
            </a:r>
            <a:r>
              <a:rPr lang="en-US" b="1" dirty="0" smtClean="0">
                <a:solidFill>
                  <a:srgbClr val="C00000"/>
                </a:solidFill>
              </a:rPr>
              <a:t>Algorithms</a:t>
            </a:r>
            <a:endParaRPr lang="en-US" b="1" dirty="0">
              <a:solidFill>
                <a:srgbClr val="C00000"/>
              </a:solidFill>
            </a:endParaRPr>
          </a:p>
        </p:txBody>
      </p:sp>
      <p:sp>
        <p:nvSpPr>
          <p:cNvPr id="22533" name="Rectangle 5"/>
          <p:cNvSpPr>
            <a:spLocks noGrp="1" noChangeArrowheads="1"/>
          </p:cNvSpPr>
          <p:nvPr>
            <p:ph type="body" idx="1"/>
          </p:nvPr>
        </p:nvSpPr>
        <p:spPr>
          <a:xfrm>
            <a:off x="2592925" y="1739153"/>
            <a:ext cx="8769840" cy="4953000"/>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ormAutofit/>
          </a:bodyPr>
          <a:lstStyle/>
          <a:p>
            <a:pPr algn="just"/>
            <a:r>
              <a:rPr lang="en-US" sz="2000" dirty="0">
                <a:solidFill>
                  <a:schemeClr val="tx1"/>
                </a:solidFill>
              </a:rPr>
              <a:t>An optimization problem is one in which you want to find, not just </a:t>
            </a:r>
            <a:r>
              <a:rPr lang="en-US" sz="2000" i="1" dirty="0">
                <a:solidFill>
                  <a:schemeClr val="tx1"/>
                </a:solidFill>
              </a:rPr>
              <a:t>a</a:t>
            </a:r>
            <a:r>
              <a:rPr lang="en-US" sz="2000" dirty="0">
                <a:solidFill>
                  <a:schemeClr val="tx1"/>
                </a:solidFill>
              </a:rPr>
              <a:t> solution, but the </a:t>
            </a:r>
            <a:r>
              <a:rPr lang="en-US" sz="2000" i="1" dirty="0">
                <a:solidFill>
                  <a:schemeClr val="tx1"/>
                </a:solidFill>
              </a:rPr>
              <a:t>best</a:t>
            </a:r>
            <a:r>
              <a:rPr lang="en-US" sz="2000" dirty="0">
                <a:solidFill>
                  <a:schemeClr val="tx1"/>
                </a:solidFill>
              </a:rPr>
              <a:t> solution</a:t>
            </a:r>
          </a:p>
          <a:p>
            <a:pPr algn="just"/>
            <a:r>
              <a:rPr lang="en-US" sz="2000" dirty="0">
                <a:solidFill>
                  <a:schemeClr val="tx1"/>
                </a:solidFill>
              </a:rPr>
              <a:t>A “greedy algorithm” sometimes works well for optimization problems</a:t>
            </a:r>
          </a:p>
          <a:p>
            <a:pPr algn="just"/>
            <a:r>
              <a:rPr lang="en-US" sz="2000" dirty="0">
                <a:solidFill>
                  <a:schemeClr val="tx1"/>
                </a:solidFill>
              </a:rPr>
              <a:t>A greedy algorithm works in phases: At each phase:</a:t>
            </a:r>
          </a:p>
          <a:p>
            <a:pPr lvl="1" algn="just"/>
            <a:r>
              <a:rPr lang="en-US" sz="2000" dirty="0">
                <a:solidFill>
                  <a:schemeClr val="tx1"/>
                </a:solidFill>
              </a:rPr>
              <a:t>You take the best you can get right now, without regard for future consequences</a:t>
            </a:r>
          </a:p>
          <a:p>
            <a:pPr lvl="1" algn="just"/>
            <a:r>
              <a:rPr lang="en-US" sz="2000" dirty="0">
                <a:solidFill>
                  <a:schemeClr val="tx1"/>
                </a:solidFill>
              </a:rPr>
              <a:t>You hope that by choosing a </a:t>
            </a:r>
            <a:r>
              <a:rPr lang="en-US" sz="2000" i="1" dirty="0">
                <a:solidFill>
                  <a:schemeClr val="tx1"/>
                </a:solidFill>
              </a:rPr>
              <a:t>local</a:t>
            </a:r>
            <a:r>
              <a:rPr lang="en-US" sz="2000" dirty="0">
                <a:solidFill>
                  <a:schemeClr val="tx1"/>
                </a:solidFill>
              </a:rPr>
              <a:t> optimum at each step, you will end up at a </a:t>
            </a:r>
            <a:r>
              <a:rPr lang="en-US" sz="2000" i="1" dirty="0">
                <a:solidFill>
                  <a:schemeClr val="tx1"/>
                </a:solidFill>
              </a:rPr>
              <a:t>global</a:t>
            </a:r>
            <a:r>
              <a:rPr lang="en-US" sz="2000" dirty="0">
                <a:solidFill>
                  <a:schemeClr val="tx1"/>
                </a:solidFill>
              </a:rPr>
              <a:t> optimum</a:t>
            </a:r>
          </a:p>
        </p:txBody>
      </p:sp>
    </p:spTree>
    <p:extLst>
      <p:ext uri="{BB962C8B-B14F-4D97-AF65-F5344CB8AC3E}">
        <p14:creationId xmlns:p14="http://schemas.microsoft.com/office/powerpoint/2010/main" val="2375119444"/>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9518" y="1371600"/>
            <a:ext cx="10541186" cy="4545106"/>
          </a:xfrm>
        </p:spPr>
        <p:txBody>
          <a:bodyPr>
            <a:noAutofit/>
          </a:bodyPr>
          <a:lstStyle/>
          <a:p>
            <a:pPr algn="just"/>
            <a:r>
              <a:rPr lang="en-US" sz="2000" dirty="0" smtClean="0">
                <a:solidFill>
                  <a:schemeClr val="tx1"/>
                </a:solidFill>
              </a:rPr>
              <a:t>Huffman Tree algorithm</a:t>
            </a:r>
          </a:p>
          <a:p>
            <a:pPr algn="just"/>
            <a:r>
              <a:rPr lang="en-US" sz="2000" dirty="0" smtClean="0">
                <a:solidFill>
                  <a:schemeClr val="tx1"/>
                </a:solidFill>
              </a:rPr>
              <a:t>Travelling Salesman algorithm</a:t>
            </a:r>
          </a:p>
          <a:p>
            <a:pPr algn="just"/>
            <a:r>
              <a:rPr lang="en-US" sz="2000" dirty="0" err="1" smtClean="0">
                <a:solidFill>
                  <a:schemeClr val="tx1"/>
                </a:solidFill>
              </a:rPr>
              <a:t>Malfatti’s</a:t>
            </a:r>
            <a:r>
              <a:rPr lang="en-US" sz="2000" dirty="0" smtClean="0">
                <a:solidFill>
                  <a:schemeClr val="tx1"/>
                </a:solidFill>
              </a:rPr>
              <a:t> circle problem</a:t>
            </a:r>
          </a:p>
          <a:p>
            <a:pPr algn="just"/>
            <a:r>
              <a:rPr lang="en-US" sz="2000" dirty="0" smtClean="0">
                <a:solidFill>
                  <a:schemeClr val="tx1"/>
                </a:solidFill>
              </a:rPr>
              <a:t>Prim's </a:t>
            </a:r>
            <a:r>
              <a:rPr lang="en-US" sz="2000" dirty="0">
                <a:solidFill>
                  <a:schemeClr val="tx1"/>
                </a:solidFill>
              </a:rPr>
              <a:t>algorithm</a:t>
            </a:r>
          </a:p>
          <a:p>
            <a:pPr algn="just"/>
            <a:r>
              <a:rPr lang="en-US" sz="2000" dirty="0" err="1" smtClean="0">
                <a:solidFill>
                  <a:schemeClr val="tx1"/>
                </a:solidFill>
              </a:rPr>
              <a:t>Kruskal</a:t>
            </a:r>
            <a:r>
              <a:rPr lang="en-US" sz="2000" dirty="0" smtClean="0">
                <a:solidFill>
                  <a:schemeClr val="tx1"/>
                </a:solidFill>
              </a:rPr>
              <a:t> </a:t>
            </a:r>
            <a:r>
              <a:rPr lang="en-US" sz="2000" dirty="0">
                <a:solidFill>
                  <a:schemeClr val="tx1"/>
                </a:solidFill>
              </a:rPr>
              <a:t>algorithm</a:t>
            </a:r>
          </a:p>
          <a:p>
            <a:pPr algn="just"/>
            <a:r>
              <a:rPr lang="en-US" sz="2000" dirty="0" smtClean="0">
                <a:solidFill>
                  <a:schemeClr val="tx1"/>
                </a:solidFill>
              </a:rPr>
              <a:t>Dijkstra's Algorithm</a:t>
            </a:r>
          </a:p>
          <a:p>
            <a:pPr algn="just"/>
            <a:r>
              <a:rPr lang="en-US" sz="2000" b="1" dirty="0">
                <a:solidFill>
                  <a:srgbClr val="C00000"/>
                </a:solidFill>
              </a:rPr>
              <a:t>Change-making problem</a:t>
            </a:r>
          </a:p>
          <a:p>
            <a:pPr lvl="1" algn="just"/>
            <a:r>
              <a:rPr lang="en-US" sz="2000" dirty="0" smtClean="0">
                <a:solidFill>
                  <a:schemeClr val="tx1"/>
                </a:solidFill>
              </a:rPr>
              <a:t>Greedy </a:t>
            </a:r>
            <a:r>
              <a:rPr lang="en-US" sz="2000" dirty="0">
                <a:solidFill>
                  <a:schemeClr val="tx1"/>
                </a:solidFill>
              </a:rPr>
              <a:t>algorithms determine the minimum number of coins to give while making change. </a:t>
            </a:r>
            <a:endParaRPr lang="en-US" sz="2000" dirty="0" smtClean="0">
              <a:solidFill>
                <a:schemeClr val="tx1"/>
              </a:solidFill>
            </a:endParaRPr>
          </a:p>
          <a:p>
            <a:pPr lvl="1" algn="just"/>
            <a:r>
              <a:rPr lang="en-US" sz="2000" dirty="0" smtClean="0">
                <a:solidFill>
                  <a:schemeClr val="tx1"/>
                </a:solidFill>
              </a:rPr>
              <a:t>These </a:t>
            </a:r>
            <a:r>
              <a:rPr lang="en-US" sz="2000" dirty="0">
                <a:solidFill>
                  <a:schemeClr val="tx1"/>
                </a:solidFill>
              </a:rPr>
              <a:t>are the steps a human would take to emulate a greedy algorithm to represent 36 cents using only coins with values {1, 5, 10, 20}. </a:t>
            </a:r>
          </a:p>
          <a:p>
            <a:pPr lvl="1" algn="just"/>
            <a:r>
              <a:rPr lang="en-US" sz="2000" dirty="0" smtClean="0">
                <a:solidFill>
                  <a:schemeClr val="tx1"/>
                </a:solidFill>
              </a:rPr>
              <a:t>The </a:t>
            </a:r>
            <a:r>
              <a:rPr lang="en-US" sz="2000" dirty="0">
                <a:solidFill>
                  <a:schemeClr val="tx1"/>
                </a:solidFill>
              </a:rPr>
              <a:t>coin of the highest value, less than the remaining change owed, is the local optimum</a:t>
            </a:r>
            <a:r>
              <a:rPr lang="en-US" sz="2000" dirty="0" smtClean="0">
                <a:solidFill>
                  <a:schemeClr val="tx1"/>
                </a:solidFill>
              </a:rPr>
              <a:t>.</a:t>
            </a:r>
            <a:endParaRPr lang="en-US" sz="2000" dirty="0">
              <a:solidFill>
                <a:schemeClr val="tx1"/>
              </a:solidFill>
            </a:endParaRPr>
          </a:p>
        </p:txBody>
      </p:sp>
      <p:pic>
        <p:nvPicPr>
          <p:cNvPr id="1026" name="Picture 2" descr="http://upload.wikimedia.org/wikipedia/commons/thumb/d/da/Greedy_algorithm_36_cents.svg/280px-Greedy_algorithm_36_cents.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2365" y="1761565"/>
            <a:ext cx="3328800" cy="221826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txBox="1">
            <a:spLocks noChangeArrowheads="1"/>
          </p:cNvSpPr>
          <p:nvPr/>
        </p:nvSpPr>
        <p:spPr>
          <a:xfrm>
            <a:off x="2579478" y="435851"/>
            <a:ext cx="8911687" cy="747490"/>
          </a:xfrm>
          <a:prstGeom prst="rect">
            <a:avLst/>
          </a:prstGeo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solidFill>
                  <a:srgbClr val="C00000"/>
                </a:solidFill>
              </a:rPr>
              <a:t>Example of Greedy Algorithms</a:t>
            </a:r>
            <a:endParaRPr lang="en-US" b="1" dirty="0">
              <a:solidFill>
                <a:srgbClr val="C00000"/>
              </a:solidFill>
            </a:endParaRPr>
          </a:p>
        </p:txBody>
      </p:sp>
    </p:spTree>
    <p:extLst>
      <p:ext uri="{BB962C8B-B14F-4D97-AF65-F5344CB8AC3E}">
        <p14:creationId xmlns:p14="http://schemas.microsoft.com/office/powerpoint/2010/main" val="15850126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974360" y="637557"/>
            <a:ext cx="8911687" cy="1280890"/>
          </a:xfrm>
        </p:spPr>
        <p:txBody>
          <a:bodyPr/>
          <a:lstStyle/>
          <a:p>
            <a:r>
              <a:rPr lang="en-US" b="1" dirty="0">
                <a:solidFill>
                  <a:srgbClr val="C00000"/>
                </a:solidFill>
              </a:rPr>
              <a:t>Branch and </a:t>
            </a:r>
            <a:r>
              <a:rPr lang="en-US" b="1" dirty="0" smtClean="0">
                <a:solidFill>
                  <a:srgbClr val="C00000"/>
                </a:solidFill>
              </a:rPr>
              <a:t>Bound Algorithms</a:t>
            </a:r>
            <a:endParaRPr lang="en-US" b="1" dirty="0">
              <a:solidFill>
                <a:srgbClr val="C00000"/>
              </a:solidFill>
            </a:endParaRPr>
          </a:p>
        </p:txBody>
      </p:sp>
      <p:sp>
        <p:nvSpPr>
          <p:cNvPr id="28675" name="Rectangle 3"/>
          <p:cNvSpPr>
            <a:spLocks noGrp="1" noChangeArrowheads="1"/>
          </p:cNvSpPr>
          <p:nvPr>
            <p:ph type="body" idx="1"/>
          </p:nvPr>
        </p:nvSpPr>
        <p:spPr>
          <a:xfrm>
            <a:off x="1761565" y="1371599"/>
            <a:ext cx="9743047" cy="5190565"/>
          </a:xfrm>
        </p:spPr>
        <p:txBody>
          <a:bodyPr>
            <a:noAutofit/>
          </a:bodyPr>
          <a:lstStyle/>
          <a:p>
            <a:pPr algn="just"/>
            <a:r>
              <a:rPr lang="en-US" sz="2000" dirty="0">
                <a:solidFill>
                  <a:schemeClr val="tx1"/>
                </a:solidFill>
              </a:rPr>
              <a:t>Branch and bound algorithms are generally used for optimization </a:t>
            </a:r>
            <a:r>
              <a:rPr lang="en-US" sz="2000" dirty="0" smtClean="0">
                <a:solidFill>
                  <a:schemeClr val="tx1"/>
                </a:solidFill>
              </a:rPr>
              <a:t>problems</a:t>
            </a:r>
          </a:p>
          <a:p>
            <a:pPr algn="just"/>
            <a:r>
              <a:rPr lang="en-US" sz="2000" dirty="0" smtClean="0">
                <a:solidFill>
                  <a:schemeClr val="tx1"/>
                </a:solidFill>
              </a:rPr>
              <a:t>As </a:t>
            </a:r>
            <a:r>
              <a:rPr lang="en-US" sz="2000" dirty="0">
                <a:solidFill>
                  <a:schemeClr val="tx1"/>
                </a:solidFill>
              </a:rPr>
              <a:t>the algorithm progresses, a tree of </a:t>
            </a:r>
            <a:r>
              <a:rPr lang="en-US" sz="2000" dirty="0" smtClean="0">
                <a:solidFill>
                  <a:schemeClr val="tx1"/>
                </a:solidFill>
              </a:rPr>
              <a:t>sub-problems </a:t>
            </a:r>
            <a:r>
              <a:rPr lang="en-US" sz="2000" dirty="0">
                <a:solidFill>
                  <a:schemeClr val="tx1"/>
                </a:solidFill>
              </a:rPr>
              <a:t>is </a:t>
            </a:r>
            <a:r>
              <a:rPr lang="en-US" sz="2000" dirty="0" smtClean="0">
                <a:solidFill>
                  <a:schemeClr val="tx1"/>
                </a:solidFill>
              </a:rPr>
              <a:t>formed</a:t>
            </a:r>
          </a:p>
          <a:p>
            <a:pPr algn="just"/>
            <a:r>
              <a:rPr lang="en-US" sz="2000" dirty="0" smtClean="0">
                <a:solidFill>
                  <a:schemeClr val="tx1"/>
                </a:solidFill>
              </a:rPr>
              <a:t>The </a:t>
            </a:r>
            <a:r>
              <a:rPr lang="en-US" sz="2000" dirty="0">
                <a:solidFill>
                  <a:schemeClr val="tx1"/>
                </a:solidFill>
              </a:rPr>
              <a:t>original problem is considered the “root problem”</a:t>
            </a:r>
          </a:p>
          <a:p>
            <a:pPr lvl="1" algn="just"/>
            <a:r>
              <a:rPr lang="en-US" sz="2000" dirty="0">
                <a:solidFill>
                  <a:schemeClr val="tx1"/>
                </a:solidFill>
              </a:rPr>
              <a:t>A method is used to construct an upper and lower bound for a given problem</a:t>
            </a:r>
          </a:p>
          <a:p>
            <a:pPr lvl="1" algn="just"/>
            <a:r>
              <a:rPr lang="en-US" sz="2000" dirty="0">
                <a:solidFill>
                  <a:schemeClr val="tx1"/>
                </a:solidFill>
              </a:rPr>
              <a:t>At each node, apply the bounding methods</a:t>
            </a:r>
          </a:p>
          <a:p>
            <a:pPr lvl="2" algn="just"/>
            <a:r>
              <a:rPr lang="en-US" sz="2000" dirty="0">
                <a:solidFill>
                  <a:schemeClr val="tx1"/>
                </a:solidFill>
              </a:rPr>
              <a:t>If the bounds match, it is </a:t>
            </a:r>
            <a:r>
              <a:rPr lang="en-US" sz="2000" dirty="0" smtClean="0">
                <a:solidFill>
                  <a:schemeClr val="tx1"/>
                </a:solidFill>
              </a:rPr>
              <a:t>considered </a:t>
            </a:r>
            <a:r>
              <a:rPr lang="en-US" sz="2000" dirty="0">
                <a:solidFill>
                  <a:schemeClr val="tx1"/>
                </a:solidFill>
              </a:rPr>
              <a:t>a feasible solution to that particular </a:t>
            </a:r>
            <a:r>
              <a:rPr lang="en-US" sz="2000" dirty="0" smtClean="0">
                <a:solidFill>
                  <a:schemeClr val="tx1"/>
                </a:solidFill>
              </a:rPr>
              <a:t>sub-problem</a:t>
            </a:r>
            <a:endParaRPr lang="en-US" sz="2000" dirty="0">
              <a:solidFill>
                <a:schemeClr val="tx1"/>
              </a:solidFill>
            </a:endParaRPr>
          </a:p>
          <a:p>
            <a:pPr lvl="2" algn="just"/>
            <a:r>
              <a:rPr lang="en-US" sz="2000" dirty="0">
                <a:solidFill>
                  <a:schemeClr val="tx1"/>
                </a:solidFill>
              </a:rPr>
              <a:t>If bounds do </a:t>
            </a:r>
            <a:r>
              <a:rPr lang="en-US" sz="2000" i="1" dirty="0">
                <a:solidFill>
                  <a:schemeClr val="tx1"/>
                </a:solidFill>
              </a:rPr>
              <a:t>not</a:t>
            </a:r>
            <a:r>
              <a:rPr lang="en-US" sz="2000" dirty="0">
                <a:solidFill>
                  <a:schemeClr val="tx1"/>
                </a:solidFill>
              </a:rPr>
              <a:t> match, partition the problem represented by that node, and make the two </a:t>
            </a:r>
            <a:r>
              <a:rPr lang="en-US" sz="2000" dirty="0" smtClean="0">
                <a:solidFill>
                  <a:schemeClr val="tx1"/>
                </a:solidFill>
              </a:rPr>
              <a:t>sub-problems </a:t>
            </a:r>
            <a:r>
              <a:rPr lang="en-US" sz="2000" dirty="0">
                <a:solidFill>
                  <a:schemeClr val="tx1"/>
                </a:solidFill>
              </a:rPr>
              <a:t>into children nodes</a:t>
            </a:r>
          </a:p>
          <a:p>
            <a:pPr lvl="1" algn="just"/>
            <a:r>
              <a:rPr lang="en-US" sz="2000" dirty="0">
                <a:solidFill>
                  <a:schemeClr val="tx1"/>
                </a:solidFill>
              </a:rPr>
              <a:t>Continue, using the best known feasible solution to trim sections of the tree, until all nodes have been solved or </a:t>
            </a:r>
            <a:r>
              <a:rPr lang="en-US" sz="2000" dirty="0" smtClean="0">
                <a:solidFill>
                  <a:schemeClr val="tx1"/>
                </a:solidFill>
              </a:rPr>
              <a:t>trimmed.</a:t>
            </a:r>
            <a:endParaRPr lang="en-US" sz="2000" dirty="0">
              <a:solidFill>
                <a:schemeClr val="tx1"/>
              </a:solidFill>
            </a:endParaRPr>
          </a:p>
        </p:txBody>
      </p:sp>
    </p:spTree>
    <p:extLst>
      <p:ext uri="{BB962C8B-B14F-4D97-AF65-F5344CB8AC3E}">
        <p14:creationId xmlns:p14="http://schemas.microsoft.com/office/powerpoint/2010/main" val="24858560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680882" y="596153"/>
            <a:ext cx="8991600" cy="762000"/>
          </a:xfrm>
        </p:spPr>
        <p:txBody>
          <a:bodyPr/>
          <a:lstStyle/>
          <a:p>
            <a:r>
              <a:rPr lang="en-US" b="1" dirty="0">
                <a:solidFill>
                  <a:srgbClr val="C00000"/>
                </a:solidFill>
              </a:rPr>
              <a:t>Example </a:t>
            </a:r>
            <a:r>
              <a:rPr lang="en-US" b="1" dirty="0" smtClean="0">
                <a:solidFill>
                  <a:srgbClr val="C00000"/>
                </a:solidFill>
              </a:rPr>
              <a:t>Branch </a:t>
            </a:r>
            <a:r>
              <a:rPr lang="en-US" b="1" dirty="0">
                <a:solidFill>
                  <a:srgbClr val="C00000"/>
                </a:solidFill>
              </a:rPr>
              <a:t>and </a:t>
            </a:r>
            <a:r>
              <a:rPr lang="en-US" b="1" dirty="0" smtClean="0">
                <a:solidFill>
                  <a:srgbClr val="C00000"/>
                </a:solidFill>
              </a:rPr>
              <a:t>Bound Algorithm</a:t>
            </a:r>
            <a:endParaRPr lang="en-US" b="1" dirty="0">
              <a:solidFill>
                <a:srgbClr val="C00000"/>
              </a:solidFill>
            </a:endParaRPr>
          </a:p>
        </p:txBody>
      </p:sp>
      <p:sp>
        <p:nvSpPr>
          <p:cNvPr id="48131" name="Rectangle 3"/>
          <p:cNvSpPr>
            <a:spLocks noGrp="1" noChangeArrowheads="1"/>
          </p:cNvSpPr>
          <p:nvPr>
            <p:ph type="body" idx="1"/>
          </p:nvPr>
        </p:nvSpPr>
        <p:spPr/>
        <p:txBody>
          <a:bodyPr>
            <a:normAutofit/>
          </a:bodyPr>
          <a:lstStyle/>
          <a:p>
            <a:pPr marL="0" indent="0" algn="just">
              <a:buNone/>
            </a:pPr>
            <a:r>
              <a:rPr lang="en-US" sz="2000" b="1" dirty="0">
                <a:solidFill>
                  <a:srgbClr val="C00000"/>
                </a:solidFill>
              </a:rPr>
              <a:t>Travelling salesman </a:t>
            </a:r>
            <a:r>
              <a:rPr lang="en-US" sz="2000" b="1" dirty="0" smtClean="0">
                <a:solidFill>
                  <a:srgbClr val="C00000"/>
                </a:solidFill>
              </a:rPr>
              <a:t>problem</a:t>
            </a:r>
          </a:p>
          <a:p>
            <a:pPr algn="just"/>
            <a:r>
              <a:rPr lang="en-US" sz="2000" dirty="0" smtClean="0">
                <a:solidFill>
                  <a:schemeClr val="tx1"/>
                </a:solidFill>
              </a:rPr>
              <a:t>A </a:t>
            </a:r>
            <a:r>
              <a:rPr lang="en-US" sz="2000" dirty="0">
                <a:solidFill>
                  <a:schemeClr val="tx1"/>
                </a:solidFill>
              </a:rPr>
              <a:t>salesman has to visit each of n cities (at least) once each, and wants to minimize total distance travelled</a:t>
            </a:r>
          </a:p>
          <a:p>
            <a:pPr lvl="1" algn="just"/>
            <a:r>
              <a:rPr lang="en-US" sz="2000" dirty="0">
                <a:solidFill>
                  <a:schemeClr val="tx1"/>
                </a:solidFill>
              </a:rPr>
              <a:t>Consider the root problem to be the problem of finding the shortest route through a set of cities visiting each city once</a:t>
            </a:r>
          </a:p>
          <a:p>
            <a:pPr lvl="1" algn="just"/>
            <a:r>
              <a:rPr lang="en-US" sz="2000" dirty="0">
                <a:solidFill>
                  <a:schemeClr val="tx1"/>
                </a:solidFill>
              </a:rPr>
              <a:t>Split the node into two child problems:</a:t>
            </a:r>
          </a:p>
          <a:p>
            <a:pPr lvl="2" algn="just"/>
            <a:r>
              <a:rPr lang="en-US" sz="2000" dirty="0">
                <a:solidFill>
                  <a:schemeClr val="tx1"/>
                </a:solidFill>
              </a:rPr>
              <a:t>Shortest route visiting city </a:t>
            </a:r>
            <a:r>
              <a:rPr lang="en-US" sz="2000" dirty="0">
                <a:solidFill>
                  <a:schemeClr val="tx1"/>
                </a:solidFill>
                <a:latin typeface="Trebuchet MS" panose="020B0603020202020204" pitchFamily="34" charset="0"/>
              </a:rPr>
              <a:t>A</a:t>
            </a:r>
            <a:r>
              <a:rPr lang="en-US" sz="2000" dirty="0">
                <a:solidFill>
                  <a:schemeClr val="tx1"/>
                </a:solidFill>
              </a:rPr>
              <a:t> first</a:t>
            </a:r>
          </a:p>
          <a:p>
            <a:pPr lvl="2" algn="just"/>
            <a:r>
              <a:rPr lang="en-US" sz="2000" dirty="0">
                <a:solidFill>
                  <a:schemeClr val="tx1"/>
                </a:solidFill>
              </a:rPr>
              <a:t>Shortest route </a:t>
            </a:r>
            <a:r>
              <a:rPr lang="en-US" sz="2000" i="1" dirty="0">
                <a:solidFill>
                  <a:schemeClr val="tx1"/>
                </a:solidFill>
              </a:rPr>
              <a:t>not</a:t>
            </a:r>
            <a:r>
              <a:rPr lang="en-US" sz="2000" dirty="0">
                <a:solidFill>
                  <a:schemeClr val="tx1"/>
                </a:solidFill>
              </a:rPr>
              <a:t> visiting city </a:t>
            </a:r>
            <a:r>
              <a:rPr lang="en-US" sz="2000" dirty="0">
                <a:solidFill>
                  <a:schemeClr val="tx1"/>
                </a:solidFill>
                <a:latin typeface="Trebuchet MS" panose="020B0603020202020204" pitchFamily="34" charset="0"/>
              </a:rPr>
              <a:t>A</a:t>
            </a:r>
            <a:r>
              <a:rPr lang="en-US" sz="2000" dirty="0">
                <a:solidFill>
                  <a:schemeClr val="tx1"/>
                </a:solidFill>
              </a:rPr>
              <a:t> first</a:t>
            </a:r>
          </a:p>
          <a:p>
            <a:pPr lvl="1" algn="just"/>
            <a:r>
              <a:rPr lang="en-US" sz="2000" dirty="0">
                <a:solidFill>
                  <a:schemeClr val="tx1"/>
                </a:solidFill>
              </a:rPr>
              <a:t>Continue subdividing similarly as the tree grows</a:t>
            </a:r>
          </a:p>
        </p:txBody>
      </p:sp>
    </p:spTree>
    <p:extLst>
      <p:ext uri="{BB962C8B-B14F-4D97-AF65-F5344CB8AC3E}">
        <p14:creationId xmlns:p14="http://schemas.microsoft.com/office/powerpoint/2010/main" val="42350438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b="1" dirty="0">
                <a:solidFill>
                  <a:srgbClr val="C00000"/>
                </a:solidFill>
              </a:rPr>
              <a:t>Brute </a:t>
            </a:r>
            <a:r>
              <a:rPr lang="en-US" b="1" dirty="0" smtClean="0">
                <a:solidFill>
                  <a:srgbClr val="C00000"/>
                </a:solidFill>
              </a:rPr>
              <a:t>Force </a:t>
            </a:r>
            <a:r>
              <a:rPr lang="en-US" b="1" dirty="0">
                <a:solidFill>
                  <a:srgbClr val="C00000"/>
                </a:solidFill>
              </a:rPr>
              <a:t>A</a:t>
            </a:r>
            <a:r>
              <a:rPr lang="en-US" b="1" dirty="0" smtClean="0">
                <a:solidFill>
                  <a:srgbClr val="C00000"/>
                </a:solidFill>
              </a:rPr>
              <a:t>lgorithm</a:t>
            </a:r>
            <a:endParaRPr lang="en-US" b="1" dirty="0">
              <a:solidFill>
                <a:srgbClr val="C00000"/>
              </a:solidFill>
            </a:endParaRPr>
          </a:p>
        </p:txBody>
      </p:sp>
      <p:sp>
        <p:nvSpPr>
          <p:cNvPr id="49155" name="Rectangle 3"/>
          <p:cNvSpPr>
            <a:spLocks noGrp="1" noChangeArrowheads="1"/>
          </p:cNvSpPr>
          <p:nvPr>
            <p:ph type="body" idx="1"/>
          </p:nvPr>
        </p:nvSpPr>
        <p:spPr>
          <a:xfrm>
            <a:off x="2589212" y="1568825"/>
            <a:ext cx="8915400" cy="4455459"/>
          </a:xfrm>
        </p:spPr>
        <p:txBody>
          <a:bodyPr>
            <a:noAutofit/>
          </a:bodyPr>
          <a:lstStyle/>
          <a:p>
            <a:pPr algn="just"/>
            <a:r>
              <a:rPr lang="en-US" sz="2000" dirty="0">
                <a:solidFill>
                  <a:schemeClr val="tx1"/>
                </a:solidFill>
              </a:rPr>
              <a:t>A brute force algorithm simply tries </a:t>
            </a:r>
            <a:r>
              <a:rPr lang="en-US" sz="2000" i="1" dirty="0">
                <a:solidFill>
                  <a:schemeClr val="tx1"/>
                </a:solidFill>
              </a:rPr>
              <a:t>all</a:t>
            </a:r>
            <a:r>
              <a:rPr lang="en-US" sz="2000" dirty="0">
                <a:solidFill>
                  <a:schemeClr val="tx1"/>
                </a:solidFill>
              </a:rPr>
              <a:t> possibilities until a satisfactory solution is </a:t>
            </a:r>
            <a:r>
              <a:rPr lang="en-US" sz="2000" dirty="0" smtClean="0">
                <a:solidFill>
                  <a:schemeClr val="tx1"/>
                </a:solidFill>
              </a:rPr>
              <a:t>found.</a:t>
            </a:r>
            <a:endParaRPr lang="en-US" sz="2000" dirty="0">
              <a:solidFill>
                <a:schemeClr val="tx1"/>
              </a:solidFill>
            </a:endParaRPr>
          </a:p>
          <a:p>
            <a:pPr lvl="1" algn="just"/>
            <a:r>
              <a:rPr lang="en-US" sz="2000" dirty="0">
                <a:solidFill>
                  <a:schemeClr val="tx1"/>
                </a:solidFill>
              </a:rPr>
              <a:t>Such an algorithm can be:</a:t>
            </a:r>
          </a:p>
          <a:p>
            <a:pPr lvl="2" algn="just"/>
            <a:r>
              <a:rPr lang="en-US" sz="2000" dirty="0">
                <a:solidFill>
                  <a:schemeClr val="tx1"/>
                </a:solidFill>
              </a:rPr>
              <a:t>Optimizing: Find the </a:t>
            </a:r>
            <a:r>
              <a:rPr lang="en-US" sz="2000" i="1" dirty="0">
                <a:solidFill>
                  <a:schemeClr val="tx1"/>
                </a:solidFill>
              </a:rPr>
              <a:t>best</a:t>
            </a:r>
            <a:r>
              <a:rPr lang="en-US" sz="2000" dirty="0">
                <a:solidFill>
                  <a:schemeClr val="tx1"/>
                </a:solidFill>
              </a:rPr>
              <a:t> solution. This may require finding all solutions, or if a value for the best solution is known, it may stop when any best solution is found</a:t>
            </a:r>
          </a:p>
          <a:p>
            <a:pPr lvl="3" algn="just"/>
            <a:r>
              <a:rPr lang="en-US" sz="2000" dirty="0">
                <a:solidFill>
                  <a:schemeClr val="tx1"/>
                </a:solidFill>
              </a:rPr>
              <a:t>Example: Finding the best path for a travelling salesman</a:t>
            </a:r>
          </a:p>
          <a:p>
            <a:pPr lvl="2" algn="just"/>
            <a:r>
              <a:rPr lang="en-US" sz="2000" dirty="0">
                <a:solidFill>
                  <a:schemeClr val="tx1"/>
                </a:solidFill>
              </a:rPr>
              <a:t>Satisficing: Stop as soon as a solution is found that is </a:t>
            </a:r>
            <a:r>
              <a:rPr lang="en-US" sz="2000" i="1" dirty="0">
                <a:solidFill>
                  <a:schemeClr val="tx1"/>
                </a:solidFill>
              </a:rPr>
              <a:t>good enough</a:t>
            </a:r>
          </a:p>
          <a:p>
            <a:pPr lvl="3" algn="just"/>
            <a:r>
              <a:rPr lang="en-US" sz="2000" dirty="0">
                <a:solidFill>
                  <a:schemeClr val="tx1"/>
                </a:solidFill>
              </a:rPr>
              <a:t>Example: Finding a travelling salesman path that is within 10% of optimal</a:t>
            </a:r>
          </a:p>
        </p:txBody>
      </p:sp>
    </p:spTree>
    <p:extLst>
      <p:ext uri="{BB962C8B-B14F-4D97-AF65-F5344CB8AC3E}">
        <p14:creationId xmlns:p14="http://schemas.microsoft.com/office/powerpoint/2010/main" val="1355938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b="1" dirty="0">
                <a:solidFill>
                  <a:srgbClr val="C00000"/>
                </a:solidFill>
              </a:rPr>
              <a:t>Randomized </a:t>
            </a:r>
            <a:r>
              <a:rPr lang="en-US" b="1" dirty="0" smtClean="0">
                <a:solidFill>
                  <a:srgbClr val="C00000"/>
                </a:solidFill>
              </a:rPr>
              <a:t>Algorithms</a:t>
            </a:r>
            <a:endParaRPr lang="en-US" b="1" dirty="0">
              <a:solidFill>
                <a:srgbClr val="C00000"/>
              </a:solidFill>
            </a:endParaRPr>
          </a:p>
        </p:txBody>
      </p:sp>
      <p:sp>
        <p:nvSpPr>
          <p:cNvPr id="51203" name="Rectangle 3"/>
          <p:cNvSpPr>
            <a:spLocks noGrp="1" noChangeArrowheads="1"/>
          </p:cNvSpPr>
          <p:nvPr>
            <p:ph type="body" idx="1"/>
          </p:nvPr>
        </p:nvSpPr>
        <p:spPr/>
        <p:txBody>
          <a:bodyPr>
            <a:normAutofit/>
          </a:bodyPr>
          <a:lstStyle/>
          <a:p>
            <a:pPr algn="just"/>
            <a:r>
              <a:rPr lang="en-US" sz="2000" dirty="0">
                <a:solidFill>
                  <a:schemeClr val="tx1"/>
                </a:solidFill>
              </a:rPr>
              <a:t>A randomized algorithm is an algorithm which employs a degree of randomness as part of its logic.</a:t>
            </a:r>
          </a:p>
          <a:p>
            <a:pPr algn="just"/>
            <a:r>
              <a:rPr lang="en-US" sz="2000" dirty="0" smtClean="0">
                <a:solidFill>
                  <a:schemeClr val="tx1"/>
                </a:solidFill>
              </a:rPr>
              <a:t>A </a:t>
            </a:r>
            <a:r>
              <a:rPr lang="en-US" sz="2000" dirty="0">
                <a:solidFill>
                  <a:schemeClr val="tx1"/>
                </a:solidFill>
              </a:rPr>
              <a:t>randomized algorithm uses a random number at least once during the computation to make a decision</a:t>
            </a:r>
          </a:p>
          <a:p>
            <a:pPr lvl="1" algn="just"/>
            <a:r>
              <a:rPr lang="en-US" sz="2000" dirty="0">
                <a:solidFill>
                  <a:schemeClr val="tx1"/>
                </a:solidFill>
              </a:rPr>
              <a:t>Example: In Quicksort, using a random number to choose a pivot</a:t>
            </a:r>
          </a:p>
          <a:p>
            <a:pPr lvl="1" algn="just"/>
            <a:r>
              <a:rPr lang="en-US" sz="2000" dirty="0">
                <a:solidFill>
                  <a:schemeClr val="tx1"/>
                </a:solidFill>
              </a:rPr>
              <a:t>Example: Trying to factor a large prime by choosing random numbers as possible divisors</a:t>
            </a:r>
          </a:p>
        </p:txBody>
      </p:sp>
    </p:spTree>
    <p:extLst>
      <p:ext uri="{BB962C8B-B14F-4D97-AF65-F5344CB8AC3E}">
        <p14:creationId xmlns:p14="http://schemas.microsoft.com/office/powerpoint/2010/main" val="2677695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14282" y="1235663"/>
            <a:ext cx="7197726" cy="2421464"/>
          </a:xfrm>
        </p:spPr>
        <p:txBody>
          <a:bodyPr/>
          <a:lstStyle/>
          <a:p>
            <a:pPr algn="ctr"/>
            <a:r>
              <a:rPr lang="en-US" dirty="0" smtClean="0"/>
              <a:t>Good Luck ! </a:t>
            </a:r>
            <a:r>
              <a:rPr lang="en-US" sz="7200" dirty="0" smtClean="0">
                <a:solidFill>
                  <a:schemeClr val="accent1">
                    <a:lumMod val="75000"/>
                  </a:schemeClr>
                </a:solidFill>
                <a:latin typeface="Century Gothic" panose="020B0502020202020204" pitchFamily="34" charset="0"/>
              </a:rPr>
              <a:t>☻</a:t>
            </a:r>
            <a:endParaRPr lang="en-US" sz="7200" dirty="0">
              <a:solidFill>
                <a:schemeClr val="accent1">
                  <a:lumMod val="75000"/>
                </a:schemeClr>
              </a:solidFill>
            </a:endParaRPr>
          </a:p>
        </p:txBody>
      </p:sp>
    </p:spTree>
    <p:extLst>
      <p:ext uri="{BB962C8B-B14F-4D97-AF65-F5344CB8AC3E}">
        <p14:creationId xmlns:p14="http://schemas.microsoft.com/office/powerpoint/2010/main" val="37862724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2627290" y="2500312"/>
            <a:ext cx="6869135" cy="942135"/>
          </a:xfrm>
        </p:spPr>
        <p:txBody>
          <a:bodyPr>
            <a:normAutofit/>
          </a:bodyPr>
          <a:lstStyle/>
          <a:p>
            <a:pPr algn="ctr"/>
            <a:r>
              <a:rPr lang="en-US" sz="4000" b="1" dirty="0" smtClean="0">
                <a:ln w="3175" cmpd="sng">
                  <a:noFill/>
                </a:ln>
                <a:solidFill>
                  <a:schemeClr val="folHlink"/>
                </a:solidFill>
                <a:latin typeface="+mj-lt"/>
                <a:ea typeface="+mj-ea"/>
                <a:cs typeface="+mj-cs"/>
              </a:rPr>
              <a:t>Types of Algorithms</a:t>
            </a:r>
          </a:p>
        </p:txBody>
      </p:sp>
    </p:spTree>
    <p:extLst>
      <p:ext uri="{BB962C8B-B14F-4D97-AF65-F5344CB8AC3E}">
        <p14:creationId xmlns:p14="http://schemas.microsoft.com/office/powerpoint/2010/main" val="1051227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010" y="636989"/>
            <a:ext cx="8911687" cy="1280890"/>
          </a:xfrm>
        </p:spPr>
        <p:txBody>
          <a:bodyPr/>
          <a:lstStyle/>
          <a:p>
            <a:r>
              <a:rPr lang="en-US" b="1" dirty="0" smtClean="0">
                <a:solidFill>
                  <a:srgbClr val="C00000"/>
                </a:solidFill>
              </a:rPr>
              <a:t>Algorithms Classification</a:t>
            </a:r>
            <a:endParaRPr lang="en-US" b="1" dirty="0">
              <a:solidFill>
                <a:srgbClr val="C00000"/>
              </a:solidFill>
            </a:endParaRPr>
          </a:p>
        </p:txBody>
      </p:sp>
      <p:sp>
        <p:nvSpPr>
          <p:cNvPr id="3" name="Content Placeholder 2"/>
          <p:cNvSpPr>
            <a:spLocks noGrp="1"/>
          </p:cNvSpPr>
          <p:nvPr>
            <p:ph idx="1"/>
          </p:nvPr>
        </p:nvSpPr>
        <p:spPr>
          <a:xfrm>
            <a:off x="2499060" y="1917878"/>
            <a:ext cx="8915400" cy="4792203"/>
          </a:xfrm>
        </p:spPr>
        <p:txBody>
          <a:bodyPr>
            <a:noAutofit/>
          </a:bodyPr>
          <a:lstStyle/>
          <a:p>
            <a:pPr algn="just"/>
            <a:r>
              <a:rPr lang="en-US" sz="2000" dirty="0">
                <a:solidFill>
                  <a:schemeClr val="tx1"/>
                </a:solidFill>
                <a:latin typeface="+mj-lt"/>
              </a:rPr>
              <a:t>Algorithms that use a similar problem-solving approach can be grouped </a:t>
            </a:r>
            <a:r>
              <a:rPr lang="en-US" sz="2000" dirty="0" smtClean="0">
                <a:solidFill>
                  <a:schemeClr val="tx1"/>
                </a:solidFill>
                <a:latin typeface="+mj-lt"/>
              </a:rPr>
              <a:t>together</a:t>
            </a:r>
          </a:p>
          <a:p>
            <a:pPr lvl="1" algn="just"/>
            <a:r>
              <a:rPr lang="en-US" sz="2000" dirty="0" smtClean="0">
                <a:solidFill>
                  <a:schemeClr val="tx1"/>
                </a:solidFill>
                <a:latin typeface="+mj-lt"/>
              </a:rPr>
              <a:t>Simple </a:t>
            </a:r>
            <a:r>
              <a:rPr lang="en-US" sz="2000" dirty="0">
                <a:solidFill>
                  <a:schemeClr val="tx1"/>
                </a:solidFill>
                <a:latin typeface="+mj-lt"/>
              </a:rPr>
              <a:t>recursive </a:t>
            </a:r>
            <a:r>
              <a:rPr lang="en-US" sz="2000" dirty="0" smtClean="0">
                <a:solidFill>
                  <a:schemeClr val="tx1"/>
                </a:solidFill>
                <a:latin typeface="+mj-lt"/>
              </a:rPr>
              <a:t>algorithms</a:t>
            </a:r>
          </a:p>
          <a:p>
            <a:pPr lvl="1" algn="just"/>
            <a:r>
              <a:rPr lang="en-US" sz="2000" dirty="0" smtClean="0">
                <a:solidFill>
                  <a:schemeClr val="tx1"/>
                </a:solidFill>
                <a:latin typeface="+mj-lt"/>
              </a:rPr>
              <a:t>Backtracking algorithms</a:t>
            </a:r>
          </a:p>
          <a:p>
            <a:pPr lvl="1" algn="just"/>
            <a:r>
              <a:rPr lang="en-US" sz="2000" dirty="0" smtClean="0">
                <a:solidFill>
                  <a:schemeClr val="tx1"/>
                </a:solidFill>
                <a:latin typeface="+mj-lt"/>
              </a:rPr>
              <a:t>Divide </a:t>
            </a:r>
            <a:r>
              <a:rPr lang="en-US" sz="2000" dirty="0">
                <a:solidFill>
                  <a:schemeClr val="tx1"/>
                </a:solidFill>
                <a:latin typeface="+mj-lt"/>
              </a:rPr>
              <a:t>and conquer </a:t>
            </a:r>
            <a:r>
              <a:rPr lang="en-US" sz="2000" dirty="0" smtClean="0">
                <a:solidFill>
                  <a:schemeClr val="tx1"/>
                </a:solidFill>
                <a:latin typeface="+mj-lt"/>
              </a:rPr>
              <a:t>algorithms</a:t>
            </a:r>
          </a:p>
          <a:p>
            <a:pPr lvl="1" algn="just"/>
            <a:r>
              <a:rPr lang="en-US" sz="2000" dirty="0" smtClean="0">
                <a:solidFill>
                  <a:schemeClr val="tx1"/>
                </a:solidFill>
                <a:latin typeface="+mj-lt"/>
              </a:rPr>
              <a:t>Dynamic </a:t>
            </a:r>
            <a:r>
              <a:rPr lang="en-US" sz="2000" dirty="0">
                <a:solidFill>
                  <a:schemeClr val="tx1"/>
                </a:solidFill>
                <a:latin typeface="+mj-lt"/>
              </a:rPr>
              <a:t>programming </a:t>
            </a:r>
            <a:r>
              <a:rPr lang="en-US" sz="2000" dirty="0" smtClean="0">
                <a:solidFill>
                  <a:schemeClr val="tx1"/>
                </a:solidFill>
                <a:latin typeface="+mj-lt"/>
              </a:rPr>
              <a:t>algorithms</a:t>
            </a:r>
          </a:p>
          <a:p>
            <a:pPr lvl="1" algn="just"/>
            <a:r>
              <a:rPr lang="en-US" sz="2000" dirty="0" smtClean="0">
                <a:solidFill>
                  <a:schemeClr val="tx1"/>
                </a:solidFill>
                <a:latin typeface="+mj-lt"/>
              </a:rPr>
              <a:t>Greedy algorithms</a:t>
            </a:r>
          </a:p>
          <a:p>
            <a:pPr lvl="1" algn="just"/>
            <a:r>
              <a:rPr lang="en-US" sz="2000" dirty="0" smtClean="0">
                <a:solidFill>
                  <a:schemeClr val="tx1"/>
                </a:solidFill>
                <a:latin typeface="+mj-lt"/>
              </a:rPr>
              <a:t>Branch </a:t>
            </a:r>
            <a:r>
              <a:rPr lang="en-US" sz="2000" dirty="0">
                <a:solidFill>
                  <a:schemeClr val="tx1"/>
                </a:solidFill>
                <a:latin typeface="+mj-lt"/>
              </a:rPr>
              <a:t>and bound </a:t>
            </a:r>
            <a:r>
              <a:rPr lang="en-US" sz="2000" dirty="0" smtClean="0">
                <a:solidFill>
                  <a:schemeClr val="tx1"/>
                </a:solidFill>
                <a:latin typeface="+mj-lt"/>
              </a:rPr>
              <a:t>algorithms</a:t>
            </a:r>
          </a:p>
          <a:p>
            <a:pPr lvl="1" algn="just"/>
            <a:r>
              <a:rPr lang="en-US" sz="2000" dirty="0" smtClean="0">
                <a:solidFill>
                  <a:schemeClr val="tx1"/>
                </a:solidFill>
                <a:latin typeface="+mj-lt"/>
              </a:rPr>
              <a:t>Brute </a:t>
            </a:r>
            <a:r>
              <a:rPr lang="en-US" sz="2000" dirty="0">
                <a:solidFill>
                  <a:schemeClr val="tx1"/>
                </a:solidFill>
                <a:latin typeface="+mj-lt"/>
              </a:rPr>
              <a:t>force </a:t>
            </a:r>
            <a:r>
              <a:rPr lang="en-US" sz="2000" dirty="0" smtClean="0">
                <a:solidFill>
                  <a:schemeClr val="tx1"/>
                </a:solidFill>
                <a:latin typeface="+mj-lt"/>
              </a:rPr>
              <a:t>algorithms</a:t>
            </a:r>
          </a:p>
          <a:p>
            <a:pPr lvl="1" algn="just"/>
            <a:r>
              <a:rPr lang="en-US" sz="2000" dirty="0" smtClean="0">
                <a:solidFill>
                  <a:schemeClr val="tx1"/>
                </a:solidFill>
                <a:latin typeface="+mj-lt"/>
              </a:rPr>
              <a:t>Randomized </a:t>
            </a:r>
            <a:r>
              <a:rPr lang="en-US" sz="2000" dirty="0">
                <a:solidFill>
                  <a:schemeClr val="tx1"/>
                </a:solidFill>
                <a:latin typeface="+mj-lt"/>
              </a:rPr>
              <a:t>algorithms</a:t>
            </a:r>
          </a:p>
          <a:p>
            <a:pPr algn="just"/>
            <a:endParaRPr lang="en-US" sz="2000" dirty="0">
              <a:solidFill>
                <a:schemeClr val="tx1"/>
              </a:solidFill>
              <a:latin typeface="+mj-lt"/>
            </a:endParaRPr>
          </a:p>
        </p:txBody>
      </p:sp>
    </p:spTree>
    <p:extLst>
      <p:ext uri="{BB962C8B-B14F-4D97-AF65-F5344CB8AC3E}">
        <p14:creationId xmlns:p14="http://schemas.microsoft.com/office/powerpoint/2010/main" val="268807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Simple Recursive Algorithms</a:t>
            </a:r>
            <a:endParaRPr lang="en-US" b="1" dirty="0">
              <a:solidFill>
                <a:srgbClr val="C00000"/>
              </a:solidFill>
            </a:endParaRPr>
          </a:p>
        </p:txBody>
      </p:sp>
      <p:sp>
        <p:nvSpPr>
          <p:cNvPr id="3" name="Content Placeholder 2"/>
          <p:cNvSpPr>
            <a:spLocks noGrp="1"/>
          </p:cNvSpPr>
          <p:nvPr>
            <p:ph idx="1"/>
          </p:nvPr>
        </p:nvSpPr>
        <p:spPr/>
        <p:txBody>
          <a:bodyPr>
            <a:normAutofit/>
          </a:bodyPr>
          <a:lstStyle/>
          <a:p>
            <a:pPr algn="just"/>
            <a:r>
              <a:rPr lang="en-US" sz="2000" dirty="0">
                <a:solidFill>
                  <a:schemeClr val="tx1"/>
                </a:solidFill>
              </a:rPr>
              <a:t>A recursive algorithm is an algorithm which calls itself with "smaller (or simpler)" input values, and which obtains the result for the current input by applying simple operations to the returned value for the smaller (or simpler) input</a:t>
            </a:r>
            <a:r>
              <a:rPr lang="en-US" sz="2000" dirty="0" smtClean="0">
                <a:solidFill>
                  <a:schemeClr val="tx1"/>
                </a:solidFill>
              </a:rPr>
              <a:t>.</a:t>
            </a:r>
          </a:p>
          <a:p>
            <a:pPr algn="just"/>
            <a:r>
              <a:rPr lang="en-US" sz="2000" dirty="0">
                <a:solidFill>
                  <a:schemeClr val="tx1"/>
                </a:solidFill>
              </a:rPr>
              <a:t>A simple recursive </a:t>
            </a:r>
            <a:r>
              <a:rPr lang="en-US" sz="2000" dirty="0" smtClean="0">
                <a:solidFill>
                  <a:schemeClr val="tx1"/>
                </a:solidFill>
              </a:rPr>
              <a:t>algorithm</a:t>
            </a:r>
            <a:endParaRPr lang="en-US" sz="2000" dirty="0">
              <a:solidFill>
                <a:schemeClr val="tx1"/>
              </a:solidFill>
            </a:endParaRPr>
          </a:p>
          <a:p>
            <a:pPr lvl="1" algn="just"/>
            <a:r>
              <a:rPr lang="en-US" sz="2000" dirty="0">
                <a:solidFill>
                  <a:schemeClr val="tx1"/>
                </a:solidFill>
              </a:rPr>
              <a:t>Solves the base cases </a:t>
            </a:r>
            <a:r>
              <a:rPr lang="en-US" sz="2000" dirty="0" smtClean="0">
                <a:solidFill>
                  <a:schemeClr val="tx1"/>
                </a:solidFill>
              </a:rPr>
              <a:t>directly</a:t>
            </a:r>
          </a:p>
          <a:p>
            <a:pPr lvl="1" algn="just"/>
            <a:r>
              <a:rPr lang="en-US" sz="2000" dirty="0" smtClean="0">
                <a:solidFill>
                  <a:schemeClr val="tx1"/>
                </a:solidFill>
              </a:rPr>
              <a:t>Recurs </a:t>
            </a:r>
            <a:r>
              <a:rPr lang="en-US" sz="2000" dirty="0">
                <a:solidFill>
                  <a:schemeClr val="tx1"/>
                </a:solidFill>
              </a:rPr>
              <a:t>with a simpler </a:t>
            </a:r>
            <a:r>
              <a:rPr lang="en-US" sz="2000" dirty="0" smtClean="0">
                <a:solidFill>
                  <a:schemeClr val="tx1"/>
                </a:solidFill>
              </a:rPr>
              <a:t>sub-problem</a:t>
            </a:r>
          </a:p>
          <a:p>
            <a:pPr lvl="1" algn="just"/>
            <a:r>
              <a:rPr lang="en-US" sz="2000" dirty="0" smtClean="0">
                <a:solidFill>
                  <a:schemeClr val="tx1"/>
                </a:solidFill>
              </a:rPr>
              <a:t>Does </a:t>
            </a:r>
            <a:r>
              <a:rPr lang="en-US" sz="2000" dirty="0">
                <a:solidFill>
                  <a:schemeClr val="tx1"/>
                </a:solidFill>
              </a:rPr>
              <a:t>some extra work to convert the solution to the simpler </a:t>
            </a:r>
            <a:r>
              <a:rPr lang="en-US" sz="2000" dirty="0" smtClean="0">
                <a:solidFill>
                  <a:schemeClr val="tx1"/>
                </a:solidFill>
              </a:rPr>
              <a:t>sub-problem </a:t>
            </a:r>
            <a:r>
              <a:rPr lang="en-US" sz="2000" dirty="0">
                <a:solidFill>
                  <a:schemeClr val="tx1"/>
                </a:solidFill>
              </a:rPr>
              <a:t>into a solution to the given </a:t>
            </a:r>
            <a:r>
              <a:rPr lang="en-US" sz="2000" dirty="0" smtClean="0">
                <a:solidFill>
                  <a:schemeClr val="tx1"/>
                </a:solidFill>
              </a:rPr>
              <a:t>problem.</a:t>
            </a:r>
            <a:endParaRPr lang="en-US" sz="2000" dirty="0">
              <a:solidFill>
                <a:schemeClr val="tx1"/>
              </a:solidFill>
            </a:endParaRPr>
          </a:p>
          <a:p>
            <a:pPr algn="just"/>
            <a:endParaRPr lang="en-US" sz="2000" dirty="0" smtClean="0">
              <a:solidFill>
                <a:schemeClr val="tx1"/>
              </a:solidFill>
            </a:endParaRPr>
          </a:p>
          <a:p>
            <a:pPr algn="just"/>
            <a:endParaRPr lang="en-US" sz="2000" dirty="0">
              <a:solidFill>
                <a:schemeClr val="tx1"/>
              </a:solidFill>
            </a:endParaRPr>
          </a:p>
        </p:txBody>
      </p:sp>
    </p:spTree>
    <p:extLst>
      <p:ext uri="{BB962C8B-B14F-4D97-AF65-F5344CB8AC3E}">
        <p14:creationId xmlns:p14="http://schemas.microsoft.com/office/powerpoint/2010/main" val="4109201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Example Recursive Algorithms</a:t>
            </a:r>
            <a:endParaRPr lang="en-US" b="1" dirty="0">
              <a:solidFill>
                <a:srgbClr val="C00000"/>
              </a:solidFill>
            </a:endParaRPr>
          </a:p>
        </p:txBody>
      </p:sp>
      <p:sp>
        <p:nvSpPr>
          <p:cNvPr id="3" name="Content Placeholder 2"/>
          <p:cNvSpPr>
            <a:spLocks noGrp="1"/>
          </p:cNvSpPr>
          <p:nvPr>
            <p:ph idx="1"/>
          </p:nvPr>
        </p:nvSpPr>
        <p:spPr/>
        <p:txBody>
          <a:bodyPr>
            <a:noAutofit/>
          </a:bodyPr>
          <a:lstStyle/>
          <a:p>
            <a:pPr algn="just"/>
            <a:r>
              <a:rPr lang="en-US" sz="2000" dirty="0">
                <a:solidFill>
                  <a:schemeClr val="tx1"/>
                </a:solidFill>
              </a:rPr>
              <a:t>To count the number of elements in a </a:t>
            </a:r>
            <a:r>
              <a:rPr lang="en-US" sz="2000" dirty="0" smtClean="0">
                <a:solidFill>
                  <a:schemeClr val="tx1"/>
                </a:solidFill>
              </a:rPr>
              <a:t>list</a:t>
            </a:r>
            <a:endParaRPr lang="en-US" sz="2000" dirty="0">
              <a:solidFill>
                <a:schemeClr val="tx1"/>
              </a:solidFill>
            </a:endParaRPr>
          </a:p>
          <a:p>
            <a:pPr lvl="1" algn="just"/>
            <a:r>
              <a:rPr lang="en-US" sz="2000" dirty="0">
                <a:solidFill>
                  <a:schemeClr val="tx1"/>
                </a:solidFill>
              </a:rPr>
              <a:t>If the list is empty, return zero; otherwise,</a:t>
            </a:r>
          </a:p>
          <a:p>
            <a:pPr lvl="1" algn="just"/>
            <a:r>
              <a:rPr lang="en-US" sz="2000" dirty="0">
                <a:solidFill>
                  <a:schemeClr val="tx1"/>
                </a:solidFill>
              </a:rPr>
              <a:t>Step past the first element, and count the remaining elements in the list</a:t>
            </a:r>
          </a:p>
          <a:p>
            <a:pPr lvl="1" algn="just"/>
            <a:r>
              <a:rPr lang="en-US" sz="2000" dirty="0">
                <a:solidFill>
                  <a:schemeClr val="tx1"/>
                </a:solidFill>
              </a:rPr>
              <a:t>Add one to the result</a:t>
            </a:r>
          </a:p>
          <a:p>
            <a:pPr algn="just"/>
            <a:r>
              <a:rPr lang="en-US" sz="2000" dirty="0">
                <a:solidFill>
                  <a:schemeClr val="tx1"/>
                </a:solidFill>
              </a:rPr>
              <a:t>To test if a value occurs in a </a:t>
            </a:r>
            <a:r>
              <a:rPr lang="en-US" sz="2000" dirty="0" smtClean="0">
                <a:solidFill>
                  <a:schemeClr val="tx1"/>
                </a:solidFill>
              </a:rPr>
              <a:t>list</a:t>
            </a:r>
            <a:endParaRPr lang="en-US" sz="2000" dirty="0">
              <a:solidFill>
                <a:schemeClr val="tx1"/>
              </a:solidFill>
            </a:endParaRPr>
          </a:p>
          <a:p>
            <a:pPr lvl="1" algn="just"/>
            <a:r>
              <a:rPr lang="en-US" sz="2000" dirty="0">
                <a:solidFill>
                  <a:schemeClr val="tx1"/>
                </a:solidFill>
              </a:rPr>
              <a:t>If the list is empty, return false; otherwise,</a:t>
            </a:r>
          </a:p>
          <a:p>
            <a:pPr lvl="1" algn="just"/>
            <a:r>
              <a:rPr lang="en-US" sz="2000" dirty="0">
                <a:solidFill>
                  <a:schemeClr val="tx1"/>
                </a:solidFill>
              </a:rPr>
              <a:t>If the first thing in the list is the given value, return true; otherwise</a:t>
            </a:r>
          </a:p>
          <a:p>
            <a:pPr lvl="1" algn="just"/>
            <a:r>
              <a:rPr lang="en-US" sz="2000" dirty="0">
                <a:solidFill>
                  <a:schemeClr val="tx1"/>
                </a:solidFill>
              </a:rPr>
              <a:t>Step past the first element, and test whether the value occurs in the remainder of the list</a:t>
            </a:r>
          </a:p>
        </p:txBody>
      </p:sp>
    </p:spTree>
    <p:extLst>
      <p:ext uri="{BB962C8B-B14F-4D97-AF65-F5344CB8AC3E}">
        <p14:creationId xmlns:p14="http://schemas.microsoft.com/office/powerpoint/2010/main" val="24107053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b="1" dirty="0">
                <a:solidFill>
                  <a:srgbClr val="C00000"/>
                </a:solidFill>
              </a:rPr>
              <a:t>Backtracking </a:t>
            </a:r>
            <a:r>
              <a:rPr lang="en-US" b="1" dirty="0" smtClean="0">
                <a:solidFill>
                  <a:srgbClr val="C00000"/>
                </a:solidFill>
              </a:rPr>
              <a:t>Algorithms</a:t>
            </a:r>
            <a:endParaRPr lang="en-US" b="1" dirty="0">
              <a:solidFill>
                <a:srgbClr val="C00000"/>
              </a:solidFill>
            </a:endParaRPr>
          </a:p>
        </p:txBody>
      </p:sp>
      <p:sp>
        <p:nvSpPr>
          <p:cNvPr id="9219" name="Rectangle 3"/>
          <p:cNvSpPr>
            <a:spLocks noGrp="1" noChangeArrowheads="1"/>
          </p:cNvSpPr>
          <p:nvPr>
            <p:ph type="body" idx="1"/>
          </p:nvPr>
        </p:nvSpPr>
        <p:spPr>
          <a:xfrm>
            <a:off x="1600200" y="1479176"/>
            <a:ext cx="9904412" cy="5204011"/>
          </a:xfrm>
        </p:spPr>
        <p:txBody>
          <a:bodyPr>
            <a:noAutofit/>
          </a:bodyPr>
          <a:lstStyle/>
          <a:p>
            <a:pPr algn="just"/>
            <a:r>
              <a:rPr lang="en-US" sz="2000" dirty="0">
                <a:solidFill>
                  <a:schemeClr val="tx1"/>
                </a:solidFill>
              </a:rPr>
              <a:t>Backtracking algorithms are based on a depth-first recursive </a:t>
            </a:r>
            <a:r>
              <a:rPr lang="en-US" sz="2000" dirty="0" smtClean="0">
                <a:solidFill>
                  <a:schemeClr val="tx1"/>
                </a:solidFill>
              </a:rPr>
              <a:t>search and </a:t>
            </a:r>
            <a:r>
              <a:rPr lang="en-US" sz="2000" dirty="0">
                <a:solidFill>
                  <a:schemeClr val="tx1"/>
                </a:solidFill>
              </a:rPr>
              <a:t>a refinement of the brute force approach</a:t>
            </a:r>
            <a:r>
              <a:rPr lang="en-US" sz="2000" dirty="0" smtClean="0">
                <a:solidFill>
                  <a:schemeClr val="tx1"/>
                </a:solidFill>
              </a:rPr>
              <a:t>. </a:t>
            </a:r>
          </a:p>
          <a:p>
            <a:pPr algn="just"/>
            <a:r>
              <a:rPr lang="en-US" sz="2000" dirty="0" smtClean="0">
                <a:solidFill>
                  <a:schemeClr val="tx1"/>
                </a:solidFill>
              </a:rPr>
              <a:t>Backtracking </a:t>
            </a:r>
            <a:r>
              <a:rPr lang="en-US" sz="2000" dirty="0">
                <a:solidFill>
                  <a:schemeClr val="tx1"/>
                </a:solidFill>
              </a:rPr>
              <a:t>is a general algorithm for finding all (or some) solutions to some computational problem, that incrementally builds candidates to the solutions, and abandons each partial candidate c ("backtracks") as soon as it determines that c cannot possibly be completed to a valid </a:t>
            </a:r>
            <a:r>
              <a:rPr lang="en-US" sz="2000" dirty="0" smtClean="0">
                <a:solidFill>
                  <a:schemeClr val="tx1"/>
                </a:solidFill>
              </a:rPr>
              <a:t>solution.</a:t>
            </a:r>
            <a:endParaRPr lang="en-US" sz="2000" dirty="0">
              <a:solidFill>
                <a:schemeClr val="tx1"/>
              </a:solidFill>
            </a:endParaRPr>
          </a:p>
          <a:p>
            <a:pPr algn="just"/>
            <a:r>
              <a:rPr lang="en-US" sz="2000" dirty="0">
                <a:solidFill>
                  <a:schemeClr val="tx1"/>
                </a:solidFill>
              </a:rPr>
              <a:t>A backtracking </a:t>
            </a:r>
            <a:r>
              <a:rPr lang="en-US" sz="2000" dirty="0" smtClean="0">
                <a:solidFill>
                  <a:schemeClr val="tx1"/>
                </a:solidFill>
              </a:rPr>
              <a:t>algorithm</a:t>
            </a:r>
            <a:endParaRPr lang="en-US" sz="2000" dirty="0">
              <a:solidFill>
                <a:schemeClr val="tx1"/>
              </a:solidFill>
            </a:endParaRPr>
          </a:p>
          <a:p>
            <a:pPr lvl="1" algn="just"/>
            <a:r>
              <a:rPr lang="en-US" sz="2000" dirty="0">
                <a:solidFill>
                  <a:schemeClr val="tx1"/>
                </a:solidFill>
              </a:rPr>
              <a:t>Tests to see if a solution has been found, and if so, returns it; otherwise</a:t>
            </a:r>
          </a:p>
          <a:p>
            <a:pPr lvl="1" algn="just"/>
            <a:r>
              <a:rPr lang="en-US" sz="2000" dirty="0">
                <a:solidFill>
                  <a:schemeClr val="tx1"/>
                </a:solidFill>
              </a:rPr>
              <a:t>For each choice that can be made at this point,</a:t>
            </a:r>
          </a:p>
          <a:p>
            <a:pPr lvl="2" algn="just"/>
            <a:r>
              <a:rPr lang="en-US" sz="2000" dirty="0">
                <a:solidFill>
                  <a:schemeClr val="tx1"/>
                </a:solidFill>
              </a:rPr>
              <a:t>Make that choice</a:t>
            </a:r>
          </a:p>
          <a:p>
            <a:pPr lvl="2" algn="just"/>
            <a:r>
              <a:rPr lang="en-US" sz="2000" dirty="0">
                <a:solidFill>
                  <a:schemeClr val="tx1"/>
                </a:solidFill>
              </a:rPr>
              <a:t>Recur</a:t>
            </a:r>
          </a:p>
          <a:p>
            <a:pPr lvl="2" algn="just"/>
            <a:r>
              <a:rPr lang="en-US" sz="2000" dirty="0">
                <a:solidFill>
                  <a:schemeClr val="tx1"/>
                </a:solidFill>
              </a:rPr>
              <a:t>If the recursion returns a solution, return it</a:t>
            </a:r>
          </a:p>
          <a:p>
            <a:pPr lvl="1" algn="just"/>
            <a:r>
              <a:rPr lang="en-US" sz="2000" dirty="0">
                <a:solidFill>
                  <a:schemeClr val="tx1"/>
                </a:solidFill>
              </a:rPr>
              <a:t>If no choices remain, return </a:t>
            </a:r>
            <a:r>
              <a:rPr lang="en-US" sz="2000" dirty="0" smtClean="0">
                <a:solidFill>
                  <a:schemeClr val="tx1"/>
                </a:solidFill>
              </a:rPr>
              <a:t>failure.</a:t>
            </a:r>
            <a:endParaRPr lang="en-US" sz="2000" dirty="0">
              <a:solidFill>
                <a:schemeClr val="tx1"/>
              </a:solidFill>
            </a:endParaRPr>
          </a:p>
        </p:txBody>
      </p:sp>
    </p:spTree>
    <p:extLst>
      <p:ext uri="{BB962C8B-B14F-4D97-AF65-F5344CB8AC3E}">
        <p14:creationId xmlns:p14="http://schemas.microsoft.com/office/powerpoint/2010/main" val="2634232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b="1" dirty="0">
                <a:solidFill>
                  <a:srgbClr val="C00000"/>
                </a:solidFill>
              </a:rPr>
              <a:t>Example </a:t>
            </a:r>
            <a:r>
              <a:rPr lang="en-US" b="1" dirty="0" smtClean="0">
                <a:solidFill>
                  <a:srgbClr val="C00000"/>
                </a:solidFill>
              </a:rPr>
              <a:t>Backtracking Algorithm</a:t>
            </a:r>
            <a:endParaRPr lang="en-US" b="1" dirty="0">
              <a:solidFill>
                <a:srgbClr val="C00000"/>
              </a:solidFill>
            </a:endParaRPr>
          </a:p>
        </p:txBody>
      </p:sp>
      <p:sp>
        <p:nvSpPr>
          <p:cNvPr id="10243" name="Rectangle 3"/>
          <p:cNvSpPr>
            <a:spLocks noGrp="1" noChangeArrowheads="1"/>
          </p:cNvSpPr>
          <p:nvPr>
            <p:ph type="body" idx="1"/>
          </p:nvPr>
        </p:nvSpPr>
        <p:spPr>
          <a:xfrm>
            <a:off x="2589212" y="1506071"/>
            <a:ext cx="8915400" cy="4566516"/>
          </a:xfrm>
        </p:spPr>
        <p:txBody>
          <a:bodyPr>
            <a:noAutofit/>
          </a:bodyPr>
          <a:lstStyle/>
          <a:p>
            <a:pPr algn="just"/>
            <a:r>
              <a:rPr lang="en-US" sz="2000" dirty="0" smtClean="0">
                <a:solidFill>
                  <a:schemeClr val="tx1"/>
                </a:solidFill>
              </a:rPr>
              <a:t>Crossword example and Sudoku example</a:t>
            </a:r>
          </a:p>
          <a:p>
            <a:pPr marL="0" indent="0" algn="just">
              <a:buNone/>
            </a:pPr>
            <a:r>
              <a:rPr lang="en-US" sz="2000" dirty="0" smtClean="0">
                <a:solidFill>
                  <a:schemeClr val="tx1"/>
                </a:solidFill>
              </a:rPr>
              <a:t>Color Map example</a:t>
            </a:r>
          </a:p>
          <a:p>
            <a:pPr algn="just"/>
            <a:r>
              <a:rPr lang="en-US" sz="2000" dirty="0" smtClean="0">
                <a:solidFill>
                  <a:schemeClr val="tx1"/>
                </a:solidFill>
              </a:rPr>
              <a:t>To </a:t>
            </a:r>
            <a:r>
              <a:rPr lang="en-US" sz="2000" dirty="0">
                <a:solidFill>
                  <a:schemeClr val="tx1"/>
                </a:solidFill>
              </a:rPr>
              <a:t>color a map with no more than four </a:t>
            </a:r>
            <a:r>
              <a:rPr lang="en-US" sz="2000" dirty="0" smtClean="0">
                <a:solidFill>
                  <a:schemeClr val="tx1"/>
                </a:solidFill>
              </a:rPr>
              <a:t>colors</a:t>
            </a:r>
            <a:endParaRPr lang="en-US" sz="2000" dirty="0">
              <a:solidFill>
                <a:schemeClr val="tx1"/>
              </a:solidFill>
            </a:endParaRPr>
          </a:p>
          <a:p>
            <a:pPr lvl="1" algn="just"/>
            <a:r>
              <a:rPr lang="en-US" sz="2000" dirty="0">
                <a:solidFill>
                  <a:schemeClr val="tx1"/>
                </a:solidFill>
              </a:rPr>
              <a:t>color(Country n)</a:t>
            </a:r>
          </a:p>
          <a:p>
            <a:pPr lvl="2" algn="just"/>
            <a:r>
              <a:rPr lang="en-US" sz="2000" dirty="0">
                <a:solidFill>
                  <a:schemeClr val="tx1"/>
                </a:solidFill>
              </a:rPr>
              <a:t>If all countries have been colored (n &gt; number of countries) return success; otherwise,</a:t>
            </a:r>
          </a:p>
          <a:p>
            <a:pPr lvl="2" algn="just"/>
            <a:r>
              <a:rPr lang="en-US" sz="2000" dirty="0">
                <a:solidFill>
                  <a:schemeClr val="tx1"/>
                </a:solidFill>
              </a:rPr>
              <a:t>For each color c of four </a:t>
            </a:r>
            <a:r>
              <a:rPr lang="en-US" sz="2000" dirty="0" smtClean="0">
                <a:solidFill>
                  <a:schemeClr val="tx1"/>
                </a:solidFill>
              </a:rPr>
              <a:t>colors,</a:t>
            </a:r>
          </a:p>
          <a:p>
            <a:pPr lvl="2" algn="just"/>
            <a:r>
              <a:rPr lang="en-US" sz="2000" dirty="0" smtClean="0">
                <a:solidFill>
                  <a:schemeClr val="tx1"/>
                </a:solidFill>
              </a:rPr>
              <a:t>If </a:t>
            </a:r>
            <a:r>
              <a:rPr lang="en-US" sz="2000" dirty="0">
                <a:solidFill>
                  <a:schemeClr val="tx1"/>
                </a:solidFill>
              </a:rPr>
              <a:t>country n is not adjacent to a country that has been colored c</a:t>
            </a:r>
          </a:p>
          <a:p>
            <a:pPr lvl="4" algn="just"/>
            <a:r>
              <a:rPr lang="en-US" sz="2000" dirty="0">
                <a:solidFill>
                  <a:schemeClr val="tx1"/>
                </a:solidFill>
              </a:rPr>
              <a:t>Color country n with color c</a:t>
            </a:r>
          </a:p>
          <a:p>
            <a:pPr lvl="4" algn="just"/>
            <a:r>
              <a:rPr lang="en-US" sz="2000" dirty="0" smtClean="0">
                <a:solidFill>
                  <a:schemeClr val="tx1"/>
                </a:solidFill>
              </a:rPr>
              <a:t>recursively </a:t>
            </a:r>
            <a:r>
              <a:rPr lang="en-US" sz="2000" dirty="0">
                <a:solidFill>
                  <a:schemeClr val="tx1"/>
                </a:solidFill>
              </a:rPr>
              <a:t>color country n+1</a:t>
            </a:r>
          </a:p>
          <a:p>
            <a:pPr lvl="4" algn="just"/>
            <a:r>
              <a:rPr lang="en-US" sz="2000" dirty="0">
                <a:solidFill>
                  <a:schemeClr val="tx1"/>
                </a:solidFill>
              </a:rPr>
              <a:t>If successful, return success</a:t>
            </a:r>
          </a:p>
          <a:p>
            <a:pPr lvl="2" algn="just"/>
            <a:r>
              <a:rPr lang="en-US" sz="2000" dirty="0">
                <a:solidFill>
                  <a:schemeClr val="tx1"/>
                </a:solidFill>
              </a:rPr>
              <a:t>Return failure (if loop </a:t>
            </a:r>
            <a:r>
              <a:rPr lang="en-US" sz="2000" dirty="0" smtClean="0">
                <a:solidFill>
                  <a:schemeClr val="tx1"/>
                </a:solidFill>
              </a:rPr>
              <a:t>exits)</a:t>
            </a:r>
            <a:endParaRPr lang="en-US" sz="2000" dirty="0">
              <a:solidFill>
                <a:schemeClr val="tx1"/>
              </a:solidFill>
            </a:endParaRPr>
          </a:p>
        </p:txBody>
      </p:sp>
    </p:spTree>
    <p:extLst>
      <p:ext uri="{BB962C8B-B14F-4D97-AF65-F5344CB8AC3E}">
        <p14:creationId xmlns:p14="http://schemas.microsoft.com/office/powerpoint/2010/main" val="24589077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2" name="Rectangle 4"/>
          <p:cNvSpPr>
            <a:spLocks noGrp="1" noChangeArrowheads="1"/>
          </p:cNvSpPr>
          <p:nvPr>
            <p:ph type="title"/>
          </p:nvPr>
        </p:nvSpPr>
        <p:spPr>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t">
            <a:normAutofit/>
          </a:bodyPr>
          <a:lstStyle/>
          <a:p>
            <a:r>
              <a:rPr lang="en-US" b="1" dirty="0">
                <a:solidFill>
                  <a:srgbClr val="C00000"/>
                </a:solidFill>
              </a:rPr>
              <a:t>Divide and </a:t>
            </a:r>
            <a:r>
              <a:rPr lang="en-US" b="1" dirty="0" smtClean="0">
                <a:solidFill>
                  <a:srgbClr val="C00000"/>
                </a:solidFill>
              </a:rPr>
              <a:t>Conquer Algorithms</a:t>
            </a:r>
            <a:endParaRPr lang="en-US" b="1" dirty="0">
              <a:solidFill>
                <a:srgbClr val="C00000"/>
              </a:solidFill>
            </a:endParaRPr>
          </a:p>
        </p:txBody>
      </p:sp>
      <p:sp>
        <p:nvSpPr>
          <p:cNvPr id="12293" name="Rectangle 5"/>
          <p:cNvSpPr>
            <a:spLocks noGrp="1" noChangeArrowheads="1"/>
          </p:cNvSpPr>
          <p:nvPr>
            <p:ph type="body" idx="1"/>
          </p:nvPr>
        </p:nvSpPr>
        <p:spPr>
          <a:xfrm>
            <a:off x="2589212" y="2133600"/>
            <a:ext cx="8915400" cy="4213412"/>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ormAutofit lnSpcReduction="10000"/>
          </a:bodyPr>
          <a:lstStyle/>
          <a:p>
            <a:pPr marL="533400" indent="-533400" algn="just"/>
            <a:r>
              <a:rPr lang="en-US" sz="2000" dirty="0">
                <a:solidFill>
                  <a:schemeClr val="tx1"/>
                </a:solidFill>
              </a:rPr>
              <a:t>A divide and conquer algorithm works by recursively breaking down a problem into two or more sub-problems of the same (or related) type, until these become simple enough to be solved directly</a:t>
            </a:r>
            <a:r>
              <a:rPr lang="en-US" sz="2000" dirty="0" smtClean="0">
                <a:solidFill>
                  <a:schemeClr val="tx1"/>
                </a:solidFill>
              </a:rPr>
              <a:t>.</a:t>
            </a:r>
          </a:p>
          <a:p>
            <a:pPr marL="533400" indent="-533400" algn="just"/>
            <a:r>
              <a:rPr lang="en-US" sz="2000" dirty="0" smtClean="0">
                <a:solidFill>
                  <a:schemeClr val="tx1"/>
                </a:solidFill>
              </a:rPr>
              <a:t>A </a:t>
            </a:r>
            <a:r>
              <a:rPr lang="en-US" sz="2000" dirty="0">
                <a:solidFill>
                  <a:schemeClr val="tx1"/>
                </a:solidFill>
              </a:rPr>
              <a:t>divide and conquer algorithm consists of two </a:t>
            </a:r>
            <a:r>
              <a:rPr lang="en-US" sz="2000" dirty="0" smtClean="0">
                <a:solidFill>
                  <a:schemeClr val="tx1"/>
                </a:solidFill>
              </a:rPr>
              <a:t>parts</a:t>
            </a:r>
            <a:endParaRPr lang="en-US" sz="2000" dirty="0">
              <a:solidFill>
                <a:schemeClr val="tx1"/>
              </a:solidFill>
            </a:endParaRPr>
          </a:p>
          <a:p>
            <a:pPr marL="914400" lvl="1" indent="-266700" algn="just"/>
            <a:r>
              <a:rPr lang="en-US" sz="2000" dirty="0">
                <a:solidFill>
                  <a:schemeClr val="tx1"/>
                </a:solidFill>
              </a:rPr>
              <a:t>Divide the problem into </a:t>
            </a:r>
            <a:r>
              <a:rPr lang="en-US" sz="2000" dirty="0" smtClean="0">
                <a:solidFill>
                  <a:schemeClr val="tx1"/>
                </a:solidFill>
              </a:rPr>
              <a:t>independent smaller </a:t>
            </a:r>
            <a:r>
              <a:rPr lang="en-US" sz="2000" dirty="0" smtClean="0">
                <a:solidFill>
                  <a:schemeClr val="tx1"/>
                </a:solidFill>
              </a:rPr>
              <a:t>sub-problems </a:t>
            </a:r>
            <a:r>
              <a:rPr lang="en-US" sz="2000" dirty="0">
                <a:solidFill>
                  <a:schemeClr val="tx1"/>
                </a:solidFill>
              </a:rPr>
              <a:t>of the same type, and solve these </a:t>
            </a:r>
            <a:r>
              <a:rPr lang="en-US" sz="2000" dirty="0" smtClean="0">
                <a:solidFill>
                  <a:schemeClr val="tx1"/>
                </a:solidFill>
              </a:rPr>
              <a:t>sub-problems </a:t>
            </a:r>
            <a:r>
              <a:rPr lang="en-US" sz="2000" dirty="0" smtClean="0">
                <a:solidFill>
                  <a:schemeClr val="tx1"/>
                </a:solidFill>
              </a:rPr>
              <a:t>separately and </a:t>
            </a:r>
            <a:r>
              <a:rPr lang="en-US" sz="2000" dirty="0" smtClean="0">
                <a:solidFill>
                  <a:schemeClr val="tx1"/>
                </a:solidFill>
              </a:rPr>
              <a:t>recursively</a:t>
            </a:r>
            <a:endParaRPr lang="en-US" sz="2000" dirty="0">
              <a:solidFill>
                <a:schemeClr val="tx1"/>
              </a:solidFill>
            </a:endParaRPr>
          </a:p>
          <a:p>
            <a:pPr marL="914400" lvl="1" indent="-266700" algn="just"/>
            <a:r>
              <a:rPr lang="en-US" sz="2000" dirty="0">
                <a:solidFill>
                  <a:schemeClr val="tx1"/>
                </a:solidFill>
              </a:rPr>
              <a:t>Combine the solutions to the </a:t>
            </a:r>
            <a:r>
              <a:rPr lang="en-US" sz="2000" dirty="0" smtClean="0">
                <a:solidFill>
                  <a:schemeClr val="tx1"/>
                </a:solidFill>
              </a:rPr>
              <a:t>sub-problems </a:t>
            </a:r>
            <a:r>
              <a:rPr lang="en-US" sz="2000" dirty="0">
                <a:solidFill>
                  <a:schemeClr val="tx1"/>
                </a:solidFill>
              </a:rPr>
              <a:t>into a solution to the original problem</a:t>
            </a:r>
          </a:p>
          <a:p>
            <a:pPr marL="533400" indent="-533400" algn="just"/>
            <a:r>
              <a:rPr lang="en-US" sz="2000" dirty="0">
                <a:solidFill>
                  <a:schemeClr val="tx1"/>
                </a:solidFill>
              </a:rPr>
              <a:t>Traditionally, an algorithm is only called divide and conquer if it contains two or more recursive </a:t>
            </a:r>
            <a:r>
              <a:rPr lang="en-US" sz="2000" dirty="0" smtClean="0">
                <a:solidFill>
                  <a:schemeClr val="tx1"/>
                </a:solidFill>
              </a:rPr>
              <a:t>calls.</a:t>
            </a:r>
            <a:endParaRPr lang="en-US" sz="2000" dirty="0">
              <a:solidFill>
                <a:schemeClr val="tx1"/>
              </a:solidFill>
            </a:endParaRPr>
          </a:p>
        </p:txBody>
      </p:sp>
    </p:spTree>
    <p:extLst>
      <p:ext uri="{BB962C8B-B14F-4D97-AF65-F5344CB8AC3E}">
        <p14:creationId xmlns:p14="http://schemas.microsoft.com/office/powerpoint/2010/main" val="2645287327"/>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63"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64" name="Rectangle 4"/>
          <p:cNvSpPr>
            <a:spLocks noGrp="1" noChangeArrowheads="1"/>
          </p:cNvSpPr>
          <p:nvPr>
            <p:ph type="title"/>
          </p:nvPr>
        </p:nvSpPr>
        <p:spPr>
          <a:xfrm>
            <a:off x="1667435" y="556875"/>
            <a:ext cx="9837177" cy="1280890"/>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chor="t">
            <a:normAutofit/>
          </a:bodyPr>
          <a:lstStyle/>
          <a:p>
            <a:r>
              <a:rPr lang="en-US" b="1" dirty="0" smtClean="0">
                <a:solidFill>
                  <a:srgbClr val="C00000"/>
                </a:solidFill>
              </a:rPr>
              <a:t>Examples of Divide and Conquer Algorithm</a:t>
            </a:r>
            <a:endParaRPr lang="en-US" b="1" dirty="0">
              <a:solidFill>
                <a:srgbClr val="C00000"/>
              </a:solidFill>
            </a:endParaRPr>
          </a:p>
        </p:txBody>
      </p:sp>
      <p:sp>
        <p:nvSpPr>
          <p:cNvPr id="15365" name="Rectangle 5"/>
          <p:cNvSpPr>
            <a:spLocks noGrp="1" noChangeArrowheads="1"/>
          </p:cNvSpPr>
          <p:nvPr>
            <p:ph type="body" idx="1"/>
          </p:nvPr>
        </p:nvSpPr>
        <p:spPr>
          <a:xfrm>
            <a:off x="2675962" y="1707775"/>
            <a:ext cx="6427697" cy="2998695"/>
          </a:xfrm>
          <a:noFill/>
          <a:ln/>
          <a:extLst>
            <a:ext uri="{91240B29-F687-4F45-9708-019B960494DF}">
              <a14:hiddenLine xmlns:a14="http://schemas.microsoft.com/office/drawing/2010/main" w="12700">
                <a:solidFill>
                  <a:schemeClr val="tx1"/>
                </a:solidFill>
                <a:miter lim="800000"/>
                <a:headEnd/>
                <a:tailEnd/>
              </a14:hiddenLine>
            </a:ext>
          </a:extLst>
        </p:spPr>
        <p:txBody>
          <a:bodyPr vert="horz" lIns="90488" tIns="44450" rIns="90488" bIns="44450" rtlCol="0">
            <a:noAutofit/>
          </a:bodyPr>
          <a:lstStyle/>
          <a:p>
            <a:pPr algn="just"/>
            <a:r>
              <a:rPr lang="en-US" sz="2000" dirty="0">
                <a:solidFill>
                  <a:schemeClr val="tx1"/>
                </a:solidFill>
              </a:rPr>
              <a:t>Binary Search </a:t>
            </a:r>
          </a:p>
          <a:p>
            <a:pPr algn="just"/>
            <a:r>
              <a:rPr lang="en-US" sz="2000" dirty="0">
                <a:solidFill>
                  <a:schemeClr val="tx1"/>
                </a:solidFill>
              </a:rPr>
              <a:t>Quick </a:t>
            </a:r>
            <a:r>
              <a:rPr lang="en-US" sz="2000" dirty="0" smtClean="0">
                <a:solidFill>
                  <a:schemeClr val="tx1"/>
                </a:solidFill>
              </a:rPr>
              <a:t>Sort</a:t>
            </a:r>
            <a:endParaRPr lang="en-US" sz="2000" dirty="0">
              <a:solidFill>
                <a:schemeClr val="tx1"/>
              </a:solidFill>
            </a:endParaRPr>
          </a:p>
          <a:p>
            <a:pPr algn="just"/>
            <a:r>
              <a:rPr lang="en-US" sz="2000" dirty="0">
                <a:solidFill>
                  <a:schemeClr val="tx1"/>
                </a:solidFill>
              </a:rPr>
              <a:t>Merge </a:t>
            </a:r>
            <a:r>
              <a:rPr lang="en-US" sz="2000" dirty="0" smtClean="0">
                <a:solidFill>
                  <a:schemeClr val="tx1"/>
                </a:solidFill>
              </a:rPr>
              <a:t>Sort</a:t>
            </a:r>
          </a:p>
          <a:p>
            <a:pPr algn="just"/>
            <a:r>
              <a:rPr lang="en-US" sz="2000" dirty="0" smtClean="0">
                <a:solidFill>
                  <a:schemeClr val="tx1"/>
                </a:solidFill>
              </a:rPr>
              <a:t>Integer </a:t>
            </a:r>
            <a:r>
              <a:rPr lang="en-US" sz="2000" dirty="0">
                <a:solidFill>
                  <a:schemeClr val="tx1"/>
                </a:solidFill>
              </a:rPr>
              <a:t>Multiplication </a:t>
            </a:r>
          </a:p>
          <a:p>
            <a:pPr algn="just"/>
            <a:r>
              <a:rPr lang="en-US" sz="2000" dirty="0">
                <a:solidFill>
                  <a:schemeClr val="tx1"/>
                </a:solidFill>
              </a:rPr>
              <a:t>Matrix Multiplication </a:t>
            </a:r>
            <a:r>
              <a:rPr lang="en-US" sz="2000" dirty="0" smtClean="0">
                <a:solidFill>
                  <a:schemeClr val="tx1"/>
                </a:solidFill>
              </a:rPr>
              <a:t>(</a:t>
            </a:r>
            <a:r>
              <a:rPr lang="en-US" sz="2000" dirty="0" err="1" smtClean="0">
                <a:solidFill>
                  <a:schemeClr val="tx1"/>
                </a:solidFill>
              </a:rPr>
              <a:t>Strassen's</a:t>
            </a:r>
            <a:r>
              <a:rPr lang="en-US" sz="2000" dirty="0" smtClean="0">
                <a:solidFill>
                  <a:schemeClr val="tx1"/>
                </a:solidFill>
              </a:rPr>
              <a:t> </a:t>
            </a:r>
            <a:r>
              <a:rPr lang="en-US" sz="2000" dirty="0">
                <a:solidFill>
                  <a:schemeClr val="tx1"/>
                </a:solidFill>
              </a:rPr>
              <a:t>algorithm) </a:t>
            </a:r>
          </a:p>
          <a:p>
            <a:pPr algn="just"/>
            <a:r>
              <a:rPr lang="en-US" sz="2000" dirty="0">
                <a:solidFill>
                  <a:schemeClr val="tx1"/>
                </a:solidFill>
              </a:rPr>
              <a:t>Maximal </a:t>
            </a:r>
            <a:r>
              <a:rPr lang="en-US" sz="2000" dirty="0" smtClean="0">
                <a:solidFill>
                  <a:schemeClr val="tx1"/>
                </a:solidFill>
              </a:rPr>
              <a:t>Subsequence</a:t>
            </a:r>
          </a:p>
        </p:txBody>
      </p:sp>
    </p:spTree>
    <p:extLst>
      <p:ext uri="{BB962C8B-B14F-4D97-AF65-F5344CB8AC3E}">
        <p14:creationId xmlns:p14="http://schemas.microsoft.com/office/powerpoint/2010/main" val="4034446932"/>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6429</TotalTime>
  <Words>1182</Words>
  <Application>Microsoft Office PowerPoint</Application>
  <PresentationFormat>Widescreen</PresentationFormat>
  <Paragraphs>137</Paragraphs>
  <Slides>18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Century Gothic</vt:lpstr>
      <vt:lpstr>Trebuchet MS</vt:lpstr>
      <vt:lpstr>Wingdings 3</vt:lpstr>
      <vt:lpstr>Wisp</vt:lpstr>
      <vt:lpstr>PowerPoint Presentation</vt:lpstr>
      <vt:lpstr>PowerPoint Presentation</vt:lpstr>
      <vt:lpstr>Algorithms Classification</vt:lpstr>
      <vt:lpstr>Simple Recursive Algorithms</vt:lpstr>
      <vt:lpstr>Example Recursive Algorithms</vt:lpstr>
      <vt:lpstr>Backtracking Algorithms</vt:lpstr>
      <vt:lpstr>Example Backtracking Algorithm</vt:lpstr>
      <vt:lpstr>Divide and Conquer Algorithms</vt:lpstr>
      <vt:lpstr>Examples of Divide and Conquer Algorithm</vt:lpstr>
      <vt:lpstr>Dynamic Programming Algorithms</vt:lpstr>
      <vt:lpstr>Examples of Dynamic Programming Algorithms</vt:lpstr>
      <vt:lpstr>Greedy Algorithms</vt:lpstr>
      <vt:lpstr>PowerPoint Presentation</vt:lpstr>
      <vt:lpstr>Branch and Bound Algorithms</vt:lpstr>
      <vt:lpstr>Example Branch and Bound Algorithm</vt:lpstr>
      <vt:lpstr>Brute Force Algorithm</vt:lpstr>
      <vt:lpstr>Randomized Algorithms</vt:lpstr>
      <vt:lpstr>Good Luck !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MULTI</dc:creator>
  <cp:lastModifiedBy>Home</cp:lastModifiedBy>
  <cp:revision>278</cp:revision>
  <dcterms:created xsi:type="dcterms:W3CDTF">2013-04-08T04:26:10Z</dcterms:created>
  <dcterms:modified xsi:type="dcterms:W3CDTF">2013-12-09T00:10:41Z</dcterms:modified>
</cp:coreProperties>
</file>