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</p:sldMasterIdLst>
  <p:notesMasterIdLst>
    <p:notesMasterId r:id="rId15"/>
  </p:notesMasterIdLst>
  <p:sldIdLst>
    <p:sldId id="284" r:id="rId2"/>
    <p:sldId id="257" r:id="rId3"/>
    <p:sldId id="315" r:id="rId4"/>
    <p:sldId id="316" r:id="rId5"/>
    <p:sldId id="317" r:id="rId6"/>
    <p:sldId id="313" r:id="rId7"/>
    <p:sldId id="314" r:id="rId8"/>
    <p:sldId id="318" r:id="rId9"/>
    <p:sldId id="319" r:id="rId10"/>
    <p:sldId id="320" r:id="rId11"/>
    <p:sldId id="326" r:id="rId12"/>
    <p:sldId id="327" r:id="rId13"/>
    <p:sldId id="2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36" autoAdjust="0"/>
    <p:restoredTop sz="94660"/>
  </p:normalViewPr>
  <p:slideViewPr>
    <p:cSldViewPr snapToGrid="0">
      <p:cViewPr varScale="1">
        <p:scale>
          <a:sx n="71" d="100"/>
          <a:sy n="71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ln/>
        </p:spPr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1"/>
            <a:ext cx="5486400" cy="4114800"/>
          </a:xfrm>
          <a:prstGeom prst="rect">
            <a:avLst/>
          </a:prstGeom>
        </p:spPr>
        <p:txBody>
          <a:bodyPr lIns="86621" tIns="43311" rIns="86621" bIns="4331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40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7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798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4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652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55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01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9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88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4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1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2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9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2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7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A0CD-6157-4FB9-8773-97724A77E46C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01" r:id="rId12"/>
    <p:sldLayoutId id="2147484202" r:id="rId13"/>
    <p:sldLayoutId id="2147484203" r:id="rId14"/>
    <p:sldLayoutId id="2147484204" r:id="rId15"/>
    <p:sldLayoutId id="21474842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52588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Lecture # 8</a:t>
            </a:r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57501" y="272776"/>
            <a:ext cx="8911687" cy="128089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Classifying Functions by Their Asymptotic Growth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05118" y="1891553"/>
            <a:ext cx="8915400" cy="3777622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Asymptotic growth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The </a:t>
            </a:r>
            <a:r>
              <a:rPr lang="en-US" sz="2000" dirty="0">
                <a:solidFill>
                  <a:schemeClr val="tx1"/>
                </a:solidFill>
              </a:rPr>
              <a:t>rate of growth of a function </a:t>
            </a:r>
          </a:p>
          <a:p>
            <a:r>
              <a:rPr lang="en-US" sz="2000" dirty="0">
                <a:solidFill>
                  <a:schemeClr val="tx1"/>
                </a:solidFill>
              </a:rPr>
              <a:t>Given a particular differentiable function f(n), all other differentiable functions fall into three </a:t>
            </a:r>
            <a:r>
              <a:rPr lang="en-US" sz="2000" dirty="0" smtClean="0">
                <a:solidFill>
                  <a:schemeClr val="tx1"/>
                </a:solidFill>
              </a:rPr>
              <a:t>classes.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G</a:t>
            </a:r>
            <a:r>
              <a:rPr lang="en-US" sz="2000" dirty="0" smtClean="0">
                <a:solidFill>
                  <a:schemeClr val="tx1"/>
                </a:solidFill>
              </a:rPr>
              <a:t>rowing </a:t>
            </a:r>
            <a:r>
              <a:rPr lang="en-US" sz="2000" dirty="0">
                <a:solidFill>
                  <a:schemeClr val="tx1"/>
                </a:solidFill>
              </a:rPr>
              <a:t>with the </a:t>
            </a:r>
            <a:r>
              <a:rPr lang="en-US" sz="2000" b="1" dirty="0">
                <a:solidFill>
                  <a:schemeClr val="tx1"/>
                </a:solidFill>
              </a:rPr>
              <a:t>same rate</a:t>
            </a:r>
          </a:p>
          <a:p>
            <a:r>
              <a:rPr lang="en-US" sz="2000" dirty="0">
                <a:solidFill>
                  <a:schemeClr val="tx1"/>
                </a:solidFill>
              </a:rPr>
              <a:t>G</a:t>
            </a:r>
            <a:r>
              <a:rPr lang="en-US" sz="2000" dirty="0" smtClean="0">
                <a:solidFill>
                  <a:schemeClr val="tx1"/>
                </a:solidFill>
              </a:rPr>
              <a:t>rowing </a:t>
            </a:r>
            <a:r>
              <a:rPr lang="en-US" sz="2000" b="1" dirty="0">
                <a:solidFill>
                  <a:schemeClr val="tx1"/>
                </a:solidFill>
              </a:rPr>
              <a:t>faster</a:t>
            </a:r>
          </a:p>
          <a:p>
            <a:r>
              <a:rPr lang="en-US" sz="2000" dirty="0">
                <a:solidFill>
                  <a:schemeClr val="tx1"/>
                </a:solidFill>
              </a:rPr>
              <a:t>G</a:t>
            </a:r>
            <a:r>
              <a:rPr lang="en-US" sz="2000" dirty="0" smtClean="0">
                <a:solidFill>
                  <a:schemeClr val="tx1"/>
                </a:solidFill>
              </a:rPr>
              <a:t>rowing </a:t>
            </a:r>
            <a:r>
              <a:rPr lang="en-US" sz="2000" b="1" dirty="0" smtClean="0">
                <a:solidFill>
                  <a:schemeClr val="tx1"/>
                </a:solidFill>
              </a:rPr>
              <a:t>slower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17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738" y="616088"/>
            <a:ext cx="8911687" cy="52316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sym typeface="Symbol" pitchFamily="18" charset="2"/>
              </a:rPr>
              <a:t>Theta () notation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2996" y="2008361"/>
            <a:ext cx="9445906" cy="37776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dirty="0">
                <a:solidFill>
                  <a:schemeClr val="tx1"/>
                </a:solidFill>
              </a:rPr>
              <a:t>For non-negative functions, </a:t>
            </a:r>
            <a:r>
              <a:rPr lang="en-US" sz="2000" dirty="0" smtClean="0">
                <a:solidFill>
                  <a:schemeClr val="tx1"/>
                </a:solidFill>
              </a:rPr>
              <a:t>f(n</a:t>
            </a:r>
            <a:r>
              <a:rPr lang="en-US" sz="2000" dirty="0">
                <a:solidFill>
                  <a:schemeClr val="tx1"/>
                </a:solidFill>
              </a:rPr>
              <a:t>) and g(n), 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f(n) and g(n), f(n) is theta of g(n) if and only </a:t>
            </a:r>
            <a:r>
              <a:rPr lang="en-US" sz="2000" dirty="0" smtClean="0">
                <a:solidFill>
                  <a:schemeClr val="tx1"/>
                </a:solidFill>
              </a:rPr>
              <a:t>if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f(n</a:t>
            </a:r>
            <a:r>
              <a:rPr lang="en-US" sz="2000" dirty="0">
                <a:solidFill>
                  <a:schemeClr val="tx1"/>
                </a:solidFill>
              </a:rPr>
              <a:t>) = O(g(n)) and f(n) = Ω(g(n</a:t>
            </a:r>
            <a:r>
              <a:rPr lang="en-US" sz="2000" dirty="0" smtClean="0">
                <a:solidFill>
                  <a:schemeClr val="tx1"/>
                </a:solidFill>
              </a:rPr>
              <a:t>)).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f(n</a:t>
            </a:r>
            <a:r>
              <a:rPr lang="en-US" sz="2000" dirty="0">
                <a:solidFill>
                  <a:schemeClr val="tx1"/>
                </a:solidFill>
              </a:rPr>
              <a:t>) is theta of </a:t>
            </a:r>
            <a:r>
              <a:rPr lang="en-US" sz="2000" dirty="0" smtClean="0">
                <a:solidFill>
                  <a:schemeClr val="tx1"/>
                </a:solidFill>
              </a:rPr>
              <a:t>g(n) and it </a:t>
            </a:r>
            <a:r>
              <a:rPr lang="en-US" sz="2000" dirty="0">
                <a:solidFill>
                  <a:schemeClr val="tx1"/>
                </a:solidFill>
              </a:rPr>
              <a:t>is denoted as "f(n) = Θ(g(n))".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For function g(n), we define </a:t>
            </a:r>
            <a:r>
              <a:rPr lang="en-US" sz="2000" dirty="0">
                <a:solidFill>
                  <a:schemeClr val="tx1"/>
                </a:solidFill>
                <a:latin typeface="Symbol" panose="05050102010706020507" pitchFamily="18" charset="2"/>
              </a:rPr>
              <a:t></a:t>
            </a:r>
            <a:r>
              <a:rPr lang="en-US" sz="2000" dirty="0">
                <a:solidFill>
                  <a:schemeClr val="tx1"/>
                </a:solidFill>
              </a:rPr>
              <a:t>(g(n)), big-Theta of n, 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as </a:t>
            </a:r>
            <a:r>
              <a:rPr lang="en-US" sz="2000" dirty="0">
                <a:solidFill>
                  <a:schemeClr val="tx1"/>
                </a:solidFill>
              </a:rPr>
              <a:t>the </a:t>
            </a:r>
            <a:r>
              <a:rPr lang="en-US" sz="2000" dirty="0" smtClean="0">
                <a:solidFill>
                  <a:schemeClr val="tx1"/>
                </a:solidFill>
              </a:rPr>
              <a:t>set g(n</a:t>
            </a:r>
            <a:r>
              <a:rPr lang="en-US" sz="2000" dirty="0">
                <a:solidFill>
                  <a:schemeClr val="tx1"/>
                </a:solidFill>
              </a:rPr>
              <a:t>) is an asymptotically tight bound for f(n</a:t>
            </a:r>
            <a:r>
              <a:rPr lang="en-US" sz="2000" dirty="0" smtClean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Basically the </a:t>
            </a:r>
            <a:r>
              <a:rPr lang="en-US" sz="2000" dirty="0">
                <a:solidFill>
                  <a:schemeClr val="tx1"/>
                </a:solidFill>
              </a:rPr>
              <a:t>function, f(n) is bounded both from the top and bottom by the same function, g(n</a:t>
            </a:r>
            <a:r>
              <a:rPr lang="en-US" sz="2000" dirty="0" smtClean="0">
                <a:solidFill>
                  <a:schemeClr val="tx1"/>
                </a:solidFill>
              </a:rPr>
              <a:t>).</a:t>
            </a:r>
          </a:p>
        </p:txBody>
      </p:sp>
      <p:pic>
        <p:nvPicPr>
          <p:cNvPr id="4" name="Picture 21" descr="graph_th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57882" y="40341"/>
            <a:ext cx="2993777" cy="275664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4073810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7844" y="570796"/>
            <a:ext cx="8911687" cy="52316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sym typeface="Symbol" pitchFamily="18" charset="2"/>
              </a:rPr>
              <a:t>Theta () notation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4666" y="1860443"/>
            <a:ext cx="6497287" cy="3777622"/>
          </a:xfrm>
        </p:spPr>
        <p:txBody>
          <a:bodyPr>
            <a:noAutofit/>
          </a:bodyPr>
          <a:lstStyle/>
          <a:p>
            <a:pPr algn="just"/>
            <a:r>
              <a:rPr lang="pt-BR" sz="2000" b="1" dirty="0" smtClean="0">
                <a:solidFill>
                  <a:srgbClr val="C00000"/>
                </a:solidFill>
              </a:rPr>
              <a:t>Examples</a:t>
            </a:r>
            <a:endParaRPr lang="pt-BR" sz="2000" b="1" dirty="0">
              <a:solidFill>
                <a:srgbClr val="C00000"/>
              </a:solidFill>
            </a:endParaRPr>
          </a:p>
          <a:p>
            <a:pPr lvl="1" algn="just"/>
            <a:r>
              <a:rPr lang="pt-BR" dirty="0" smtClean="0">
                <a:solidFill>
                  <a:schemeClr val="tx1"/>
                </a:solidFill>
              </a:rPr>
              <a:t>2 </a:t>
            </a:r>
            <a:r>
              <a:rPr lang="pt-BR" dirty="0">
                <a:solidFill>
                  <a:schemeClr val="tx1"/>
                </a:solidFill>
              </a:rPr>
              <a:t>n = </a:t>
            </a:r>
            <a:r>
              <a:rPr lang="pt-BR" dirty="0" smtClean="0">
                <a:solidFill>
                  <a:schemeClr val="tx1"/>
                </a:solidFill>
              </a:rPr>
              <a:t>Θ(n)</a:t>
            </a:r>
          </a:p>
          <a:p>
            <a:pPr lvl="1" algn="just"/>
            <a:r>
              <a:rPr lang="pt-BR" sz="2000" dirty="0" smtClean="0">
                <a:solidFill>
                  <a:schemeClr val="tx1"/>
                </a:solidFill>
              </a:rPr>
              <a:t>n</a:t>
            </a:r>
            <a:r>
              <a:rPr lang="pt-BR" sz="2000" baseline="30000" dirty="0" smtClean="0">
                <a:solidFill>
                  <a:schemeClr val="tx1"/>
                </a:solidFill>
              </a:rPr>
              <a:t>2</a:t>
            </a:r>
            <a:r>
              <a:rPr lang="pt-BR" sz="2000" dirty="0" smtClean="0">
                <a:solidFill>
                  <a:schemeClr val="tx1"/>
                </a:solidFill>
              </a:rPr>
              <a:t> </a:t>
            </a:r>
            <a:r>
              <a:rPr lang="pt-BR" sz="2000" dirty="0">
                <a:solidFill>
                  <a:schemeClr val="tx1"/>
                </a:solidFill>
              </a:rPr>
              <a:t>+ 2 n + 1 = Θ( n</a:t>
            </a:r>
            <a:r>
              <a:rPr lang="pt-BR" sz="2000" baseline="30000" dirty="0">
                <a:solidFill>
                  <a:schemeClr val="tx1"/>
                </a:solidFill>
              </a:rPr>
              <a:t>2</a:t>
            </a:r>
            <a:r>
              <a:rPr lang="pt-BR" sz="2000" dirty="0">
                <a:solidFill>
                  <a:schemeClr val="tx1"/>
                </a:solidFill>
              </a:rPr>
              <a:t>) 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just"/>
            <a:r>
              <a:rPr lang="en-US" sz="2000" b="1" dirty="0" smtClean="0">
                <a:solidFill>
                  <a:srgbClr val="C00000"/>
                </a:solidFill>
              </a:rPr>
              <a:t>Rate </a:t>
            </a:r>
            <a:r>
              <a:rPr lang="en-US" sz="2000" b="1" dirty="0">
                <a:solidFill>
                  <a:srgbClr val="C00000"/>
                </a:solidFill>
              </a:rPr>
              <a:t>of growth,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if</a:t>
            </a:r>
            <a:endParaRPr lang="en-US" sz="2000" dirty="0">
              <a:solidFill>
                <a:schemeClr val="tx1"/>
              </a:solidFill>
            </a:endParaRPr>
          </a:p>
          <a:p>
            <a:pPr lvl="1" algn="just"/>
            <a:r>
              <a:rPr lang="en-US" sz="2000" dirty="0" err="1">
                <a:solidFill>
                  <a:schemeClr val="tx1"/>
                </a:solidFill>
              </a:rPr>
              <a:t>lim</a:t>
            </a:r>
            <a:r>
              <a:rPr lang="en-US" sz="2000" dirty="0">
                <a:solidFill>
                  <a:schemeClr val="tx1"/>
                </a:solidFill>
              </a:rPr>
              <a:t>( f(n) / g(n) ) = c,   </a:t>
            </a:r>
          </a:p>
          <a:p>
            <a:pPr lvl="1" algn="just"/>
            <a:r>
              <a:rPr lang="en-US" sz="2000" dirty="0">
                <a:solidFill>
                  <a:schemeClr val="tx1"/>
                </a:solidFill>
              </a:rPr>
              <a:t>0 &lt; c &lt; ∞,    n -&gt; ∞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778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282" y="1235663"/>
            <a:ext cx="7197726" cy="2421464"/>
          </a:xfrm>
        </p:spPr>
        <p:txBody>
          <a:bodyPr/>
          <a:lstStyle/>
          <a:p>
            <a:pPr algn="ctr"/>
            <a:r>
              <a:rPr lang="en-US" dirty="0" smtClean="0"/>
              <a:t>Good Luck ! </a:t>
            </a:r>
            <a:r>
              <a:rPr lang="en-US" sz="72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290" y="2500312"/>
            <a:ext cx="6869135" cy="94213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Growth of Functions</a:t>
            </a:r>
          </a:p>
        </p:txBody>
      </p:sp>
    </p:spTree>
    <p:extLst>
      <p:ext uri="{BB962C8B-B14F-4D97-AF65-F5344CB8AC3E}">
        <p14:creationId xmlns:p14="http://schemas.microsoft.com/office/powerpoint/2010/main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2654" y="610663"/>
            <a:ext cx="8911687" cy="128089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Measuring Performance of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987" y="1680881"/>
            <a:ext cx="10367683" cy="517712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Most </a:t>
            </a:r>
            <a:r>
              <a:rPr lang="en-US" dirty="0">
                <a:solidFill>
                  <a:schemeClr val="tx1"/>
                </a:solidFill>
              </a:rPr>
              <a:t>algorithms are designed to work with inputs of arbitrary length. Usually, the efficiency or running time of an algorithm is stated as a function relating the input length to the number of steps (time complexity) or storage locations (space complexity).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There are two aspects of algorithmic </a:t>
            </a:r>
            <a:r>
              <a:rPr lang="en-US" dirty="0" smtClean="0">
                <a:solidFill>
                  <a:schemeClr val="tx1"/>
                </a:solidFill>
              </a:rPr>
              <a:t>performance</a:t>
            </a:r>
            <a:endParaRPr lang="en-US" b="1" dirty="0" smtClean="0">
              <a:solidFill>
                <a:srgbClr val="C00000"/>
              </a:solidFill>
            </a:endParaRPr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Time</a:t>
            </a:r>
            <a:endParaRPr lang="en-US" b="1" dirty="0">
              <a:solidFill>
                <a:srgbClr val="C00000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Instructions </a:t>
            </a:r>
            <a:r>
              <a:rPr lang="en-US" dirty="0">
                <a:solidFill>
                  <a:schemeClr val="tx1"/>
                </a:solidFill>
              </a:rPr>
              <a:t>take time.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How </a:t>
            </a:r>
            <a:r>
              <a:rPr lang="en-US" dirty="0">
                <a:solidFill>
                  <a:schemeClr val="tx1"/>
                </a:solidFill>
              </a:rPr>
              <a:t>fast does the algorithm perform?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What </a:t>
            </a:r>
            <a:r>
              <a:rPr lang="en-US" dirty="0">
                <a:solidFill>
                  <a:schemeClr val="tx1"/>
                </a:solidFill>
              </a:rPr>
              <a:t>affects its runtime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Space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Data structures take space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What </a:t>
            </a:r>
            <a:r>
              <a:rPr lang="en-US" dirty="0">
                <a:solidFill>
                  <a:schemeClr val="tx1"/>
                </a:solidFill>
              </a:rPr>
              <a:t>kind of data structures can be used?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How </a:t>
            </a:r>
            <a:r>
              <a:rPr lang="en-US" dirty="0">
                <a:solidFill>
                  <a:schemeClr val="tx1"/>
                </a:solidFill>
              </a:rPr>
              <a:t>does choice of data structure affect the runtime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Algorithms can not be compared by running them on computers. Run time is system dependent.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Even on same computer would depend on </a:t>
            </a:r>
            <a:r>
              <a:rPr lang="en-US" dirty="0" smtClean="0">
                <a:solidFill>
                  <a:schemeClr val="tx1"/>
                </a:solidFill>
              </a:rPr>
              <a:t>language.</a:t>
            </a:r>
          </a:p>
        </p:txBody>
      </p:sp>
    </p:spTree>
    <p:extLst>
      <p:ext uri="{BB962C8B-B14F-4D97-AF65-F5344CB8AC3E}">
        <p14:creationId xmlns:p14="http://schemas.microsoft.com/office/powerpoint/2010/main" val="224540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317" y="624110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Time Complexity of Algorithms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The goal of </a:t>
            </a:r>
            <a:r>
              <a:rPr lang="en-US" dirty="0" smtClean="0">
                <a:solidFill>
                  <a:schemeClr val="tx1"/>
                </a:solidFill>
              </a:rPr>
              <a:t>time complexity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computational complexity) </a:t>
            </a:r>
            <a:r>
              <a:rPr lang="en-US" dirty="0">
                <a:solidFill>
                  <a:schemeClr val="tx1"/>
                </a:solidFill>
              </a:rPr>
              <a:t>is to classify algorithms according to their performances.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time complexity of an algorithm quantifies the amount of time taken by an algorithm to run as a function of the length of the string representing the </a:t>
            </a:r>
            <a:r>
              <a:rPr lang="en-US" dirty="0" smtClean="0">
                <a:solidFill>
                  <a:schemeClr val="tx1"/>
                </a:solidFill>
              </a:rPr>
              <a:t>input.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Time complexity is commonly estimated by counting the number of elementary operations performed by the algorithm, where an elementary operation takes a fixed amount of time to perform. 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Complexity is defined as </a:t>
            </a:r>
            <a:r>
              <a:rPr lang="en-US" dirty="0">
                <a:solidFill>
                  <a:schemeClr val="tx1"/>
                </a:solidFill>
              </a:rPr>
              <a:t>a numerical function T(n) - time versus the input size 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4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3000" y="1905000"/>
            <a:ext cx="8915400" cy="3777622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A: an Algorithm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I: an input to A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T(I): Total instructions executed on input I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|L|: 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length of I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Best case time complexity: minimum time on all input of size n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W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orst </a:t>
            </a:r>
            <a:r>
              <a:rPr lang="en-US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case time complexity: 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maximum </a:t>
            </a:r>
            <a:r>
              <a:rPr lang="en-US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time on all input of size 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n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Average </a:t>
            </a:r>
            <a:r>
              <a:rPr lang="en-US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case time complexity: 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average </a:t>
            </a:r>
            <a:r>
              <a:rPr lang="en-US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time on all input of size </a:t>
            </a:r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n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T(n)=max{T(I): I is an input of size n}</a:t>
            </a:r>
            <a:endParaRPr lang="en-US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pPr algn="just"/>
            <a:endParaRPr lang="en-US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32317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smtClean="0">
                <a:solidFill>
                  <a:srgbClr val="C00000"/>
                </a:solidFill>
              </a:rPr>
              <a:t>Time Complexity of Algorithms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7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010" y="636989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What is Function?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059" y="2038901"/>
            <a:ext cx="10636623" cy="4630839"/>
          </a:xfrm>
        </p:spPr>
        <p:txBody>
          <a:bodyPr>
            <a:noAutofit/>
          </a:bodyPr>
          <a:lstStyle/>
          <a:p>
            <a:pPr algn="just"/>
            <a:r>
              <a:rPr lang="en-US" sz="2000" dirty="0">
                <a:solidFill>
                  <a:schemeClr val="tx1"/>
                </a:solidFill>
                <a:latin typeface="+mj-lt"/>
              </a:rPr>
              <a:t>In mathematics, a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function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is a relation between a set of inputs and a set of permissible outputs with the property that each input is related to exactly one output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  <a:latin typeface="+mj-lt"/>
              </a:rPr>
              <a:t>For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example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a function 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that relates each real number x to its square x</a:t>
            </a:r>
            <a:r>
              <a:rPr lang="en-US" sz="2000" baseline="30000" dirty="0">
                <a:solidFill>
                  <a:schemeClr val="tx1"/>
                </a:solidFill>
                <a:latin typeface="+mj-lt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. The output of a function f corresponding to an input x is denoted by f(x) (read "f of x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").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+mj-lt"/>
              </a:rPr>
              <a:t>The input to a function is called the </a:t>
            </a:r>
            <a:r>
              <a:rPr lang="en-US" sz="2000" b="1" dirty="0">
                <a:solidFill>
                  <a:schemeClr val="tx1"/>
                </a:solidFill>
                <a:latin typeface="+mj-lt"/>
              </a:rPr>
              <a:t>argument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 and the output is called the </a:t>
            </a:r>
            <a:r>
              <a:rPr lang="en-US" sz="2000" b="1" dirty="0">
                <a:solidFill>
                  <a:schemeClr val="tx1"/>
                </a:solidFill>
                <a:latin typeface="+mj-lt"/>
              </a:rPr>
              <a:t>value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. The set of all permitted inputs to a given function is called the </a:t>
            </a:r>
            <a:r>
              <a:rPr lang="en-US" sz="2000" b="1" dirty="0">
                <a:solidFill>
                  <a:schemeClr val="tx1"/>
                </a:solidFill>
                <a:latin typeface="+mj-lt"/>
              </a:rPr>
              <a:t>domain</a:t>
            </a:r>
            <a:r>
              <a:rPr lang="en-US" sz="2000" dirty="0">
                <a:solidFill>
                  <a:schemeClr val="tx1"/>
                </a:solidFill>
                <a:latin typeface="+mj-lt"/>
              </a:rPr>
              <a:t> of the function, while the set of permissible outputs is called the </a:t>
            </a:r>
            <a:r>
              <a:rPr lang="en-US" sz="2000" b="1" dirty="0">
                <a:solidFill>
                  <a:schemeClr val="tx1"/>
                </a:solidFill>
                <a:latin typeface="+mj-lt"/>
              </a:rPr>
              <a:t>codomain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  <a:latin typeface="+mj-lt"/>
              </a:rPr>
              <a:t>There are many ways to describe or represent a function. </a:t>
            </a:r>
            <a:endParaRPr lang="en-US" sz="2000" dirty="0" smtClean="0">
              <a:solidFill>
                <a:schemeClr val="tx1"/>
              </a:solidFill>
              <a:latin typeface="+mj-lt"/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  <a:latin typeface="+mj-lt"/>
              </a:rPr>
              <a:t>Some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functions may be defined by a formula or algorithm that tells how to compute the output for a given input. 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  <a:latin typeface="+mj-lt"/>
              </a:rPr>
              <a:t>Others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are given by a picture, called the graph of the function. 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  <a:latin typeface="+mj-lt"/>
              </a:rPr>
              <a:t>In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science, functions are sometimes defined by a table that gives the outputs for selected inputs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26" name="Picture 2" descr="http://upload.wikimedia.org/wikipedia/commons/thumb/3/3b/Function_machine2.svg/330px-Function_machine2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159" y="44228"/>
            <a:ext cx="2095500" cy="1806416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0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1741" y="1499534"/>
            <a:ext cx="10709929" cy="521054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dirty="0">
                <a:solidFill>
                  <a:schemeClr val="tx1"/>
                </a:solidFill>
              </a:rPr>
              <a:t>function f with domain X and codomain Y is commonly denoted </a:t>
            </a:r>
            <a:r>
              <a:rPr lang="en-US" dirty="0" smtClean="0">
                <a:solidFill>
                  <a:schemeClr val="tx1"/>
                </a:solidFill>
              </a:rPr>
              <a:t>by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Or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In this context, the </a:t>
            </a:r>
            <a:r>
              <a:rPr lang="en-US" dirty="0">
                <a:solidFill>
                  <a:schemeClr val="tx1"/>
                </a:solidFill>
              </a:rPr>
              <a:t>elements of X are called arguments of f. For each </a:t>
            </a:r>
            <a:r>
              <a:rPr lang="en-US" i="1" dirty="0">
                <a:solidFill>
                  <a:schemeClr val="tx1"/>
                </a:solidFill>
              </a:rPr>
              <a:t>argument</a:t>
            </a:r>
            <a:r>
              <a:rPr lang="en-US" dirty="0">
                <a:solidFill>
                  <a:schemeClr val="tx1"/>
                </a:solidFill>
              </a:rPr>
              <a:t> x, the corresponding unique y in the </a:t>
            </a:r>
            <a:r>
              <a:rPr lang="en-US" i="1" dirty="0">
                <a:solidFill>
                  <a:schemeClr val="tx1"/>
                </a:solidFill>
              </a:rPr>
              <a:t>codomain</a:t>
            </a:r>
            <a:r>
              <a:rPr lang="en-US" dirty="0">
                <a:solidFill>
                  <a:schemeClr val="tx1"/>
                </a:solidFill>
              </a:rPr>
              <a:t> is called the function value at x or the image of x under f. It is written as f(x). One says that f associates y with x or maps x to y. This is abbreviated </a:t>
            </a:r>
            <a:r>
              <a:rPr lang="en-US" dirty="0" smtClean="0">
                <a:solidFill>
                  <a:schemeClr val="tx1"/>
                </a:solidFill>
              </a:rPr>
              <a:t>by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A general function is often denoted by f. </a:t>
            </a:r>
          </a:p>
          <a:p>
            <a:pPr algn="just"/>
            <a:r>
              <a:rPr lang="en-US" b="1" dirty="0">
                <a:solidFill>
                  <a:srgbClr val="C00000"/>
                </a:solidFill>
              </a:rPr>
              <a:t>Formulas and algorithms</a:t>
            </a:r>
            <a:endParaRPr lang="en-US" b="1" dirty="0" smtClean="0">
              <a:solidFill>
                <a:srgbClr val="C00000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Different </a:t>
            </a:r>
            <a:r>
              <a:rPr lang="en-US" dirty="0">
                <a:solidFill>
                  <a:schemeClr val="tx1"/>
                </a:solidFill>
              </a:rPr>
              <a:t>formulas or algorithms may describe the same function. </a:t>
            </a:r>
            <a:endParaRPr lang="en-US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For </a:t>
            </a:r>
            <a:r>
              <a:rPr lang="en-US" dirty="0">
                <a:solidFill>
                  <a:schemeClr val="tx1"/>
                </a:solidFill>
              </a:rPr>
              <a:t>instance f(x) = (x + 1) (x − 1) is exactly the same function as f(x) = x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 − 1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27010" y="636989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rgbClr val="C00000"/>
                </a:solidFill>
              </a:rPr>
              <a:t>Function Notation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2050" name="Picture 2" descr="f\colon X \rightarrow 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139" y="1917879"/>
            <a:ext cx="1047343" cy="365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X \stackrel f \rightarrow Y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139" y="2570874"/>
            <a:ext cx="852066" cy="34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y = f(x)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139" y="4329625"/>
            <a:ext cx="1518831" cy="40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80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772400" cy="838200"/>
          </a:xfrm>
        </p:spPr>
        <p:txBody>
          <a:bodyPr/>
          <a:lstStyle/>
          <a:p>
            <a:pPr algn="l"/>
            <a:r>
              <a:rPr lang="en-US" sz="3200" b="1" dirty="0" smtClean="0">
                <a:solidFill>
                  <a:srgbClr val="C00000"/>
                </a:solidFill>
              </a:rPr>
              <a:t>Growth / Order </a:t>
            </a:r>
            <a:r>
              <a:rPr lang="en-US" sz="3200" b="1" dirty="0">
                <a:solidFill>
                  <a:srgbClr val="C00000"/>
                </a:solidFill>
              </a:rPr>
              <a:t>of </a:t>
            </a:r>
            <a:r>
              <a:rPr lang="en-US" sz="3200" b="1" dirty="0" smtClean="0">
                <a:solidFill>
                  <a:srgbClr val="C00000"/>
                </a:solidFill>
              </a:rPr>
              <a:t>Function</a:t>
            </a:r>
            <a:endParaRPr lang="en-US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015697"/>
              </p:ext>
            </p:extLst>
          </p:nvPr>
        </p:nvGraphicFramePr>
        <p:xfrm>
          <a:off x="2438400" y="1524001"/>
          <a:ext cx="5181600" cy="508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4" name="Equation" r:id="rId3" imgW="2730240" imgH="2679480" progId="Equation.3">
                  <p:embed/>
                </p:oleObj>
              </mc:Choice>
              <mc:Fallback>
                <p:oleObj name="Equation" r:id="rId3" imgW="2730240" imgH="267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524001"/>
                        <a:ext cx="5181600" cy="5084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920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65077" y="597216"/>
            <a:ext cx="8911687" cy="774385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Asymptotic </a:t>
            </a:r>
            <a:r>
              <a:rPr lang="en-US" b="1" dirty="0" smtClean="0">
                <a:solidFill>
                  <a:srgbClr val="C00000"/>
                </a:solidFill>
              </a:rPr>
              <a:t>Notations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8529" y="1223684"/>
            <a:ext cx="10905565" cy="5333999"/>
          </a:xfrm>
        </p:spPr>
        <p:txBody>
          <a:bodyPr>
            <a:no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To judge how long two solutions will take to run, and choose the better of the </a:t>
            </a:r>
            <a:r>
              <a:rPr lang="en-US" dirty="0" smtClean="0">
                <a:solidFill>
                  <a:schemeClr val="tx1"/>
                </a:solidFill>
              </a:rPr>
              <a:t>two, </a:t>
            </a:r>
            <a:r>
              <a:rPr lang="en-US" dirty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ou </a:t>
            </a:r>
            <a:r>
              <a:rPr lang="en-US" dirty="0">
                <a:solidFill>
                  <a:schemeClr val="tx1"/>
                </a:solidFill>
              </a:rPr>
              <a:t>don't need to know how many minutes and seconds they will take, but you do need some way to compare algorithms against one another.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Asymptotic </a:t>
            </a:r>
            <a:r>
              <a:rPr lang="en-US" dirty="0" smtClean="0">
                <a:solidFill>
                  <a:schemeClr val="tx1"/>
                </a:solidFill>
              </a:rPr>
              <a:t>notation </a:t>
            </a:r>
            <a:r>
              <a:rPr lang="en-US" dirty="0">
                <a:solidFill>
                  <a:schemeClr val="tx1"/>
                </a:solidFill>
              </a:rPr>
              <a:t>is a way of expressing the main component of the cost of an </a:t>
            </a:r>
            <a:r>
              <a:rPr lang="en-US" dirty="0" smtClean="0">
                <a:solidFill>
                  <a:schemeClr val="tx1"/>
                </a:solidFill>
              </a:rPr>
              <a:t>algorithm.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Its domain is </a:t>
            </a:r>
            <a:r>
              <a:rPr lang="en-US" dirty="0">
                <a:solidFill>
                  <a:schemeClr val="tx1"/>
                </a:solidFill>
              </a:rPr>
              <a:t>the set of natural </a:t>
            </a:r>
            <a:r>
              <a:rPr lang="en-US" dirty="0" smtClean="0">
                <a:solidFill>
                  <a:schemeClr val="tx1"/>
                </a:solidFill>
              </a:rPr>
              <a:t>numbers N={0,1,2</a:t>
            </a:r>
            <a:r>
              <a:rPr lang="en-US" dirty="0" smtClean="0">
                <a:solidFill>
                  <a:schemeClr val="tx1"/>
                </a:solidFill>
              </a:rPr>
              <a:t>,….}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Such </a:t>
            </a:r>
            <a:r>
              <a:rPr lang="en-US" dirty="0">
                <a:solidFill>
                  <a:schemeClr val="tx1"/>
                </a:solidFill>
              </a:rPr>
              <a:t>notations are convenient for describing the </a:t>
            </a:r>
            <a:r>
              <a:rPr lang="en-US" dirty="0" smtClean="0">
                <a:solidFill>
                  <a:schemeClr val="tx1"/>
                </a:solidFill>
              </a:rPr>
              <a:t>worst-case running-time </a:t>
            </a:r>
            <a:r>
              <a:rPr lang="en-US" dirty="0">
                <a:solidFill>
                  <a:schemeClr val="tx1"/>
                </a:solidFill>
              </a:rPr>
              <a:t>function </a:t>
            </a:r>
            <a:r>
              <a:rPr lang="en-US" dirty="0" smtClean="0">
                <a:solidFill>
                  <a:schemeClr val="tx1"/>
                </a:solidFill>
              </a:rPr>
              <a:t>T(n), </a:t>
            </a:r>
            <a:r>
              <a:rPr lang="en-US" dirty="0">
                <a:solidFill>
                  <a:schemeClr val="tx1"/>
                </a:solidFill>
              </a:rPr>
              <a:t>which is usually </a:t>
            </a:r>
            <a:r>
              <a:rPr lang="en-US" dirty="0" smtClean="0">
                <a:solidFill>
                  <a:schemeClr val="tx1"/>
                </a:solidFill>
              </a:rPr>
              <a:t>defined </a:t>
            </a:r>
            <a:r>
              <a:rPr lang="en-US" dirty="0">
                <a:solidFill>
                  <a:schemeClr val="tx1"/>
                </a:solidFill>
              </a:rPr>
              <a:t>only on integer input sizes.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Example</a:t>
            </a:r>
          </a:p>
          <a:p>
            <a:pPr lvl="1" algn="just"/>
            <a:r>
              <a:rPr lang="en-US" sz="1800" i="1" dirty="0" smtClean="0">
                <a:solidFill>
                  <a:schemeClr val="tx1"/>
                </a:solidFill>
              </a:rPr>
              <a:t>f</a:t>
            </a:r>
            <a:r>
              <a:rPr lang="en-US" sz="1800" dirty="0" smtClean="0">
                <a:solidFill>
                  <a:schemeClr val="tx1"/>
                </a:solidFill>
              </a:rPr>
              <a:t>(</a:t>
            </a:r>
            <a:r>
              <a:rPr lang="en-US" sz="1800" i="1" dirty="0" smtClean="0">
                <a:solidFill>
                  <a:schemeClr val="tx1"/>
                </a:solidFill>
              </a:rPr>
              <a:t>n</a:t>
            </a:r>
            <a:r>
              <a:rPr lang="en-US" sz="1800" dirty="0">
                <a:solidFill>
                  <a:schemeClr val="tx1"/>
                </a:solidFill>
              </a:rPr>
              <a:t>)  =  </a:t>
            </a:r>
            <a:r>
              <a:rPr lang="en-US" sz="1800" dirty="0">
                <a:solidFill>
                  <a:schemeClr val="tx1"/>
                </a:solidFill>
                <a:latin typeface="Symbol" panose="05050102010706020507" pitchFamily="18" charset="2"/>
              </a:rPr>
              <a:t>Q</a:t>
            </a:r>
            <a:r>
              <a:rPr lang="en-US" sz="1800" dirty="0">
                <a:solidFill>
                  <a:schemeClr val="tx1"/>
                </a:solidFill>
              </a:rPr>
              <a:t>(</a:t>
            </a:r>
            <a:r>
              <a:rPr lang="en-US" sz="1800" i="1" dirty="0">
                <a:solidFill>
                  <a:schemeClr val="tx1"/>
                </a:solidFill>
              </a:rPr>
              <a:t>n</a:t>
            </a:r>
            <a:r>
              <a:rPr lang="en-US" sz="1800" baseline="30000" dirty="0">
                <a:solidFill>
                  <a:schemeClr val="tx1"/>
                </a:solidFill>
              </a:rPr>
              <a:t>2</a:t>
            </a:r>
            <a:r>
              <a:rPr lang="en-US" sz="1800" dirty="0">
                <a:solidFill>
                  <a:schemeClr val="tx1"/>
                </a:solidFill>
              </a:rPr>
              <a:t>).</a:t>
            </a:r>
          </a:p>
          <a:p>
            <a:pPr lvl="1" algn="just"/>
            <a:r>
              <a:rPr lang="en-US" sz="1800" dirty="0">
                <a:solidFill>
                  <a:schemeClr val="tx1"/>
                </a:solidFill>
              </a:rPr>
              <a:t>Describes how </a:t>
            </a:r>
            <a:r>
              <a:rPr lang="en-US" sz="1800" i="1" dirty="0">
                <a:solidFill>
                  <a:schemeClr val="tx1"/>
                </a:solidFill>
              </a:rPr>
              <a:t>f</a:t>
            </a:r>
            <a:r>
              <a:rPr lang="en-US" sz="1800" dirty="0">
                <a:solidFill>
                  <a:schemeClr val="tx1"/>
                </a:solidFill>
              </a:rPr>
              <a:t>(</a:t>
            </a:r>
            <a:r>
              <a:rPr lang="en-US" sz="1800" i="1" dirty="0">
                <a:solidFill>
                  <a:schemeClr val="tx1"/>
                </a:solidFill>
              </a:rPr>
              <a:t>n</a:t>
            </a:r>
            <a:r>
              <a:rPr lang="en-US" sz="1800" dirty="0">
                <a:solidFill>
                  <a:schemeClr val="tx1"/>
                </a:solidFill>
              </a:rPr>
              <a:t>) grows in comparison to </a:t>
            </a:r>
            <a:r>
              <a:rPr lang="en-US" sz="1800" i="1" dirty="0" smtClean="0">
                <a:solidFill>
                  <a:schemeClr val="tx1"/>
                </a:solidFill>
              </a:rPr>
              <a:t>n</a:t>
            </a:r>
            <a:r>
              <a:rPr lang="en-US" sz="1800" baseline="30000" dirty="0" smtClean="0">
                <a:solidFill>
                  <a:schemeClr val="tx1"/>
                </a:solidFill>
              </a:rPr>
              <a:t>2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spcBef>
                <a:spcPct val="40000"/>
              </a:spcBef>
            </a:pPr>
            <a:r>
              <a:rPr lang="en-US" dirty="0" smtClean="0">
                <a:solidFill>
                  <a:schemeClr val="tx1"/>
                </a:solidFill>
              </a:rPr>
              <a:t>Theta (</a:t>
            </a:r>
            <a:r>
              <a:rPr lang="en-US" b="1" dirty="0">
                <a:solidFill>
                  <a:schemeClr val="tx1"/>
                </a:solidFill>
                <a:latin typeface="Symbol" pitchFamily="18" charset="2"/>
              </a:rPr>
              <a:t>Q</a:t>
            </a:r>
            <a:r>
              <a:rPr lang="en-US" dirty="0" smtClean="0">
                <a:solidFill>
                  <a:schemeClr val="tx1"/>
                </a:solidFill>
              </a:rPr>
              <a:t>) notation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</a:pPr>
            <a:r>
              <a:rPr lang="en-US" dirty="0" smtClean="0">
                <a:solidFill>
                  <a:schemeClr val="tx1"/>
                </a:solidFill>
              </a:rPr>
              <a:t>Big O (</a:t>
            </a:r>
            <a:r>
              <a:rPr lang="en-US" b="1" dirty="0" smtClean="0">
                <a:solidFill>
                  <a:schemeClr val="tx1"/>
                </a:solidFill>
                <a:latin typeface="Symbol" panose="05050102010706020507" pitchFamily="18" charset="2"/>
              </a:rPr>
              <a:t>O</a:t>
            </a:r>
            <a:r>
              <a:rPr lang="en-US" dirty="0" smtClean="0">
                <a:solidFill>
                  <a:schemeClr val="tx1"/>
                </a:solidFill>
              </a:rPr>
              <a:t>) notation</a:t>
            </a:r>
          </a:p>
          <a:p>
            <a:pPr lvl="1" algn="just">
              <a:lnSpc>
                <a:spcPct val="90000"/>
              </a:lnSpc>
              <a:spcBef>
                <a:spcPct val="40000"/>
              </a:spcBef>
            </a:pPr>
            <a:r>
              <a:rPr lang="en-US" sz="1800" dirty="0">
                <a:solidFill>
                  <a:schemeClr val="tx1"/>
                </a:solidFill>
              </a:rPr>
              <a:t>Little o (</a:t>
            </a:r>
            <a:r>
              <a:rPr lang="en-US" sz="1800" b="1" dirty="0">
                <a:solidFill>
                  <a:schemeClr val="tx1"/>
                </a:solidFill>
              </a:rPr>
              <a:t>o</a:t>
            </a:r>
            <a:r>
              <a:rPr lang="en-US" sz="1800" dirty="0">
                <a:solidFill>
                  <a:schemeClr val="tx1"/>
                </a:solidFill>
              </a:rPr>
              <a:t>) </a:t>
            </a:r>
            <a:r>
              <a:rPr lang="en-US" sz="1800" dirty="0" smtClean="0">
                <a:solidFill>
                  <a:schemeClr val="tx1"/>
                </a:solidFill>
              </a:rPr>
              <a:t>notation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</a:pPr>
            <a:r>
              <a:rPr lang="en-US" dirty="0" smtClean="0">
                <a:solidFill>
                  <a:schemeClr val="tx1"/>
                </a:solidFill>
              </a:rPr>
              <a:t>Big Omega (</a:t>
            </a:r>
            <a:r>
              <a:rPr lang="en-US" b="1" dirty="0">
                <a:solidFill>
                  <a:schemeClr val="tx1"/>
                </a:solidFill>
                <a:latin typeface="Symbol" pitchFamily="18" charset="2"/>
              </a:rPr>
              <a:t>W</a:t>
            </a:r>
            <a:r>
              <a:rPr lang="en-US" dirty="0" smtClean="0">
                <a:solidFill>
                  <a:schemeClr val="tx1"/>
                </a:solidFill>
              </a:rPr>
              <a:t>) notation</a:t>
            </a:r>
          </a:p>
          <a:p>
            <a:pPr lvl="1" algn="just">
              <a:lnSpc>
                <a:spcPct val="90000"/>
              </a:lnSpc>
              <a:spcBef>
                <a:spcPct val="40000"/>
              </a:spcBef>
            </a:pPr>
            <a:r>
              <a:rPr lang="en-US" sz="1800" dirty="0" smtClean="0">
                <a:solidFill>
                  <a:schemeClr val="tx1"/>
                </a:solidFill>
              </a:rPr>
              <a:t>Little Omega (</a:t>
            </a:r>
            <a:r>
              <a:rPr lang="el-GR" sz="1800" b="1" dirty="0"/>
              <a:t>ω</a:t>
            </a:r>
            <a:r>
              <a:rPr lang="en-US" sz="1800" dirty="0" smtClean="0">
                <a:solidFill>
                  <a:schemeClr val="tx1"/>
                </a:solidFill>
              </a:rPr>
              <a:t>) notation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02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7169</TotalTime>
  <Words>880</Words>
  <Application>Microsoft Office PowerPoint</Application>
  <PresentationFormat>Widescreen</PresentationFormat>
  <Paragraphs>93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Century Gothic</vt:lpstr>
      <vt:lpstr>Symbol</vt:lpstr>
      <vt:lpstr>Times New Roman</vt:lpstr>
      <vt:lpstr>Wingdings 3</vt:lpstr>
      <vt:lpstr>Wisp</vt:lpstr>
      <vt:lpstr>Microsoft Equation 3.0</vt:lpstr>
      <vt:lpstr>PowerPoint Presentation</vt:lpstr>
      <vt:lpstr>PowerPoint Presentation</vt:lpstr>
      <vt:lpstr>Measuring Performance of Algorithms</vt:lpstr>
      <vt:lpstr>Time Complexity of Algorithms</vt:lpstr>
      <vt:lpstr>PowerPoint Presentation</vt:lpstr>
      <vt:lpstr>What is Function?</vt:lpstr>
      <vt:lpstr>PowerPoint Presentation</vt:lpstr>
      <vt:lpstr>Growth / Order of Function</vt:lpstr>
      <vt:lpstr>Asymptotic Notations</vt:lpstr>
      <vt:lpstr>Classifying Functions by Their Asymptotic Growth</vt:lpstr>
      <vt:lpstr>Theta () notation </vt:lpstr>
      <vt:lpstr>Theta () notation 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</dc:creator>
  <cp:lastModifiedBy>Home</cp:lastModifiedBy>
  <cp:revision>472</cp:revision>
  <dcterms:created xsi:type="dcterms:W3CDTF">2013-04-08T04:26:10Z</dcterms:created>
  <dcterms:modified xsi:type="dcterms:W3CDTF">2013-12-18T05:08:00Z</dcterms:modified>
</cp:coreProperties>
</file>