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0"/>
  </p:notesMasterIdLst>
  <p:sldIdLst>
    <p:sldId id="284" r:id="rId2"/>
    <p:sldId id="257" r:id="rId3"/>
    <p:sldId id="335" r:id="rId4"/>
    <p:sldId id="336" r:id="rId5"/>
    <p:sldId id="346" r:id="rId6"/>
    <p:sldId id="345" r:id="rId7"/>
    <p:sldId id="338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9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94213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Asymptotic Notations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7070" y="1622612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O-notation is used to state only the asymptotic upper bounds.</a:t>
            </a:r>
          </a:p>
          <a:p>
            <a:pPr algn="just"/>
            <a:r>
              <a:rPr lang="en-US" dirty="0"/>
              <a:t>The function </a:t>
            </a:r>
            <a:r>
              <a:rPr lang="en-US" dirty="0" smtClean="0"/>
              <a:t>f(n</a:t>
            </a:r>
            <a:r>
              <a:rPr lang="en-US" dirty="0"/>
              <a:t>) is </a:t>
            </a:r>
            <a:r>
              <a:rPr lang="en-US" dirty="0" smtClean="0"/>
              <a:t>O(g(n)) If,</a:t>
            </a:r>
          </a:p>
          <a:p>
            <a:pPr lvl="1" algn="just"/>
            <a:r>
              <a:rPr lang="en-US" sz="1800" dirty="0" smtClean="0"/>
              <a:t>there exist </a:t>
            </a:r>
            <a:r>
              <a:rPr lang="en-US" sz="1800" dirty="0"/>
              <a:t>a positive real constant c and a positive integer n</a:t>
            </a:r>
            <a:r>
              <a:rPr lang="en-US" sz="1800" baseline="-25000" dirty="0"/>
              <a:t>0</a:t>
            </a:r>
          </a:p>
          <a:p>
            <a:pPr lvl="1" algn="just"/>
            <a:r>
              <a:rPr lang="en-US" sz="1800" dirty="0"/>
              <a:t>such that </a:t>
            </a:r>
            <a:r>
              <a:rPr lang="en-US" sz="1800" dirty="0" smtClean="0"/>
              <a:t>f(n</a:t>
            </a:r>
            <a:r>
              <a:rPr lang="en-US" sz="1800" dirty="0"/>
              <a:t>) </a:t>
            </a:r>
            <a:r>
              <a:rPr lang="en-US" sz="1800" dirty="0" smtClean="0">
                <a:latin typeface="Century Gothic" panose="020B0502020202020204" pitchFamily="34" charset="0"/>
              </a:rPr>
              <a:t>≤</a:t>
            </a:r>
            <a:r>
              <a:rPr lang="en-US" sz="1800" dirty="0" smtClean="0"/>
              <a:t> cg(n</a:t>
            </a:r>
            <a:r>
              <a:rPr lang="en-US" sz="1800" dirty="0"/>
              <a:t>) for all n &gt; </a:t>
            </a:r>
            <a:r>
              <a:rPr lang="en-US" sz="1800" dirty="0" smtClean="0"/>
              <a:t>n</a:t>
            </a:r>
            <a:r>
              <a:rPr lang="en-US" sz="1800" baseline="-25000" dirty="0" smtClean="0"/>
              <a:t>0</a:t>
            </a:r>
          </a:p>
          <a:p>
            <a:pPr algn="just"/>
            <a:r>
              <a:rPr lang="en-US" dirty="0"/>
              <a:t> I</a:t>
            </a:r>
            <a:r>
              <a:rPr lang="en-US" dirty="0" smtClean="0"/>
              <a:t>t is pronounced as f(n</a:t>
            </a:r>
            <a:r>
              <a:rPr lang="en-US" dirty="0"/>
              <a:t>) is Big Oh of </a:t>
            </a:r>
            <a:r>
              <a:rPr lang="en-US" dirty="0" smtClean="0"/>
              <a:t>g(n))</a:t>
            </a:r>
          </a:p>
          <a:p>
            <a:pPr algn="just"/>
            <a:r>
              <a:rPr lang="en-US" b="1" dirty="0"/>
              <a:t>Intuitively: </a:t>
            </a:r>
            <a:r>
              <a:rPr lang="en-US" dirty="0"/>
              <a:t>Set of all functions whose rate of growth is the same as or lower than that of g(n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So f(n</a:t>
            </a:r>
            <a:r>
              <a:rPr lang="en-US" dirty="0"/>
              <a:t>) = O(g(n</a:t>
            </a:r>
            <a:r>
              <a:rPr lang="en-US" dirty="0" smtClean="0"/>
              <a:t>)), if </a:t>
            </a:r>
            <a:r>
              <a:rPr lang="en-US" dirty="0"/>
              <a:t>f(n) grows with </a:t>
            </a:r>
            <a:r>
              <a:rPr lang="en-US" dirty="0" smtClean="0"/>
              <a:t>same </a:t>
            </a:r>
            <a:r>
              <a:rPr lang="en-US" dirty="0"/>
              <a:t>rate or slower than g(n</a:t>
            </a:r>
            <a:r>
              <a:rPr lang="en-US" dirty="0" smtClean="0"/>
              <a:t>).</a:t>
            </a:r>
            <a:endParaRPr lang="en-US" dirty="0"/>
          </a:p>
          <a:p>
            <a:pPr algn="just"/>
            <a:r>
              <a:rPr lang="en-US" b="1" i="1" u="sng" dirty="0">
                <a:solidFill>
                  <a:srgbClr val="FF0000"/>
                </a:solidFill>
              </a:rPr>
              <a:t>g(n) is an asymptotic upper bound for f(n</a:t>
            </a:r>
            <a:r>
              <a:rPr lang="en-US" b="1" i="1" u="sng" dirty="0" smtClean="0">
                <a:solidFill>
                  <a:srgbClr val="FF0000"/>
                </a:solidFill>
              </a:rPr>
              <a:t>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Beyond some certain point (n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  <a:r>
              <a:rPr lang="en-US" dirty="0" smtClean="0">
                <a:solidFill>
                  <a:schemeClr val="tx1"/>
                </a:solidFill>
              </a:rPr>
              <a:t>), and when n becomes very large, </a:t>
            </a:r>
            <a:r>
              <a:rPr lang="en-US" dirty="0" smtClean="0">
                <a:solidFill>
                  <a:schemeClr val="tx1"/>
                </a:solidFill>
              </a:rPr>
              <a:t>g(n</a:t>
            </a:r>
            <a:r>
              <a:rPr lang="en-US" dirty="0" smtClean="0">
                <a:solidFill>
                  <a:schemeClr val="tx1"/>
                </a:solidFill>
              </a:rPr>
              <a:t>) will always be greater than </a:t>
            </a:r>
            <a:r>
              <a:rPr lang="en-US" dirty="0" smtClean="0">
                <a:solidFill>
                  <a:schemeClr val="tx1"/>
                </a:solidFill>
              </a:rPr>
              <a:t>f(n</a:t>
            </a:r>
            <a:r>
              <a:rPr lang="en-US" dirty="0" smtClean="0">
                <a:solidFill>
                  <a:schemeClr val="tx1"/>
                </a:solidFill>
              </a:rPr>
              <a:t>). So here f(n) is called </a:t>
            </a:r>
            <a:r>
              <a:rPr lang="en-US" b="1" dirty="0" smtClean="0">
                <a:solidFill>
                  <a:schemeClr val="tx1"/>
                </a:solidFill>
              </a:rPr>
              <a:t>UPPER </a:t>
            </a:r>
            <a:r>
              <a:rPr lang="en-US" b="1" dirty="0" smtClean="0">
                <a:solidFill>
                  <a:schemeClr val="tx1"/>
                </a:solidFill>
              </a:rPr>
              <a:t>BOUNDING </a:t>
            </a:r>
            <a:r>
              <a:rPr lang="en-US" b="1" dirty="0" smtClean="0">
                <a:solidFill>
                  <a:schemeClr val="tx1"/>
                </a:solidFill>
              </a:rPr>
              <a:t>FUNCTION.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695450" y="456048"/>
            <a:ext cx="8911687" cy="8450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i="1" dirty="0" smtClean="0">
                <a:solidFill>
                  <a:srgbClr val="FF0000"/>
                </a:solidFill>
                <a:sym typeface="Symbol" pitchFamily="18" charset="2"/>
              </a:rPr>
              <a:t>Big Oh</a:t>
            </a:r>
            <a:r>
              <a:rPr lang="en-US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Symbol" pitchFamily="18" charset="2"/>
              </a:rPr>
              <a:t>/ O Notation</a:t>
            </a:r>
            <a:endParaRPr lang="en-US" b="1" dirty="0">
              <a:solidFill>
                <a:srgbClr val="FF0000"/>
              </a:solidFill>
              <a:sym typeface="Symbol" pitchFamily="18" charset="2"/>
            </a:endParaRPr>
          </a:p>
        </p:txBody>
      </p:sp>
      <p:pic>
        <p:nvPicPr>
          <p:cNvPr id="5" name="Picture 8" descr="graph_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412941" y="0"/>
            <a:ext cx="2779058" cy="2393576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136153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38183" y="462745"/>
            <a:ext cx="8911687" cy="7609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rgbClr val="FF0000"/>
                </a:solidFill>
                <a:sym typeface="Symbol" pitchFamily="18" charset="2"/>
              </a:rPr>
              <a:t>Big Omega /  -Notation</a:t>
            </a:r>
            <a:endParaRPr lang="en-US" b="1" dirty="0">
              <a:solidFill>
                <a:srgbClr val="FF0000"/>
              </a:solidFill>
              <a:sym typeface="Symbol" pitchFamily="18" charset="2"/>
            </a:endParaRPr>
          </a:p>
        </p:txBody>
      </p:sp>
      <p:pic>
        <p:nvPicPr>
          <p:cNvPr id="3" name="Picture 10" descr="graph_Ome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78706" y="1"/>
            <a:ext cx="2713294" cy="2407024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156446" y="1223683"/>
            <a:ext cx="11035554" cy="49933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 </a:t>
            </a:r>
            <a:r>
              <a:rPr lang="en-US" dirty="0" smtClean="0"/>
              <a:t>-notation is used to state only the asymptotic lower bounds.</a:t>
            </a:r>
          </a:p>
          <a:p>
            <a:r>
              <a:rPr lang="en-US" dirty="0" smtClean="0"/>
              <a:t>The function f(n) is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</a:t>
            </a:r>
            <a:r>
              <a:rPr lang="en-US" dirty="0" smtClean="0"/>
              <a:t>(g(n)) If,</a:t>
            </a:r>
          </a:p>
          <a:p>
            <a:pPr lvl="1"/>
            <a:r>
              <a:rPr lang="en-US" sz="1800" dirty="0" smtClean="0"/>
              <a:t>there exist a positive real constant c and a positive integer n</a:t>
            </a:r>
            <a:r>
              <a:rPr lang="en-US" sz="1800" baseline="-25000" dirty="0" smtClean="0"/>
              <a:t>0</a:t>
            </a:r>
          </a:p>
          <a:p>
            <a:pPr lvl="1"/>
            <a:r>
              <a:rPr lang="en-US" sz="1800" dirty="0" smtClean="0"/>
              <a:t>such that f(n) </a:t>
            </a:r>
            <a:r>
              <a:rPr lang="en-US" sz="1800" dirty="0">
                <a:latin typeface="Century Gothic" panose="020B0502020202020204" pitchFamily="34" charset="0"/>
              </a:rPr>
              <a:t>≥</a:t>
            </a:r>
            <a:r>
              <a:rPr lang="en-US" sz="1800" dirty="0" smtClean="0"/>
              <a:t> cg(n) for all n &gt; n</a:t>
            </a:r>
            <a:r>
              <a:rPr lang="en-US" sz="1800" baseline="-25000" dirty="0" smtClean="0"/>
              <a:t>0</a:t>
            </a:r>
          </a:p>
          <a:p>
            <a:r>
              <a:rPr lang="en-US" dirty="0" smtClean="0"/>
              <a:t> It is pronounced as f(n) is Big Omega of g(n))</a:t>
            </a:r>
          </a:p>
          <a:p>
            <a:r>
              <a:rPr lang="en-US" b="1" dirty="0" smtClean="0"/>
              <a:t>Intuitively: </a:t>
            </a:r>
            <a:r>
              <a:rPr lang="en-US" dirty="0" smtClean="0"/>
              <a:t>Set of all functions whose rate of growth is the same as or greater than that of g(n).</a:t>
            </a:r>
          </a:p>
          <a:p>
            <a:r>
              <a:rPr lang="en-US" dirty="0" smtClean="0"/>
              <a:t>So f(n) =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</a:t>
            </a:r>
            <a:r>
              <a:rPr lang="en-US" dirty="0" smtClean="0"/>
              <a:t>(g(n)), if f(n) grows with same rate or higher than g(n)</a:t>
            </a:r>
          </a:p>
          <a:p>
            <a:r>
              <a:rPr lang="en-US" b="1" i="1" u="sng" dirty="0" smtClean="0">
                <a:solidFill>
                  <a:srgbClr val="FF0000"/>
                </a:solidFill>
              </a:rPr>
              <a:t>g(n) is an asymptotic lower bound for f(n).</a:t>
            </a:r>
          </a:p>
          <a:p>
            <a:r>
              <a:rPr lang="en-US" dirty="0">
                <a:solidFill>
                  <a:schemeClr val="tx1"/>
                </a:solidFill>
              </a:rPr>
              <a:t>Beyond some certain point (n</a:t>
            </a:r>
            <a:r>
              <a:rPr lang="en-US" baseline="-25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), and when n becomes very large, </a:t>
            </a:r>
            <a:r>
              <a:rPr lang="en-US" dirty="0" smtClean="0">
                <a:solidFill>
                  <a:schemeClr val="tx1"/>
                </a:solidFill>
              </a:rPr>
              <a:t>g(n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will </a:t>
            </a:r>
            <a:r>
              <a:rPr lang="en-US" dirty="0">
                <a:solidFill>
                  <a:schemeClr val="tx1"/>
                </a:solidFill>
              </a:rPr>
              <a:t>always </a:t>
            </a:r>
            <a:r>
              <a:rPr lang="en-US" dirty="0" smtClean="0">
                <a:solidFill>
                  <a:schemeClr val="tx1"/>
                </a:solidFill>
              </a:rPr>
              <a:t>be less than </a:t>
            </a:r>
            <a:r>
              <a:rPr lang="en-US" dirty="0" smtClean="0">
                <a:solidFill>
                  <a:schemeClr val="tx1"/>
                </a:solidFill>
              </a:rPr>
              <a:t>f(n</a:t>
            </a:r>
            <a:r>
              <a:rPr lang="en-US" dirty="0" smtClean="0">
                <a:solidFill>
                  <a:schemeClr val="tx1"/>
                </a:solidFill>
              </a:rPr>
              <a:t>). </a:t>
            </a:r>
            <a:r>
              <a:rPr lang="en-US" dirty="0">
                <a:solidFill>
                  <a:schemeClr val="tx1"/>
                </a:solidFill>
              </a:rPr>
              <a:t>So here f(n) is called </a:t>
            </a:r>
            <a:r>
              <a:rPr lang="en-US" b="1" dirty="0" smtClean="0">
                <a:solidFill>
                  <a:schemeClr val="tx1"/>
                </a:solidFill>
              </a:rPr>
              <a:t>LOWER BOUNDING FUNCTION.</a:t>
            </a:r>
            <a:endParaRPr lang="en-US" b="1" i="1" u="sng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Ω is the </a:t>
            </a:r>
            <a:r>
              <a:rPr lang="en-US" dirty="0">
                <a:solidFill>
                  <a:schemeClr val="tx1"/>
                </a:solidFill>
              </a:rPr>
              <a:t>inverse of  </a:t>
            </a:r>
            <a:r>
              <a:rPr lang="en-US" dirty="0" smtClean="0">
                <a:solidFill>
                  <a:schemeClr val="tx1"/>
                </a:solidFill>
              </a:rPr>
              <a:t>/ complementary to Big-Oh.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7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738" y="616088"/>
            <a:ext cx="8911687" cy="52316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sym typeface="Symbol" pitchFamily="18" charset="2"/>
              </a:rPr>
              <a:t>Theta () notation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0266" y="1604949"/>
            <a:ext cx="9445906" cy="50378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For non-negative functions, </a:t>
            </a:r>
            <a:r>
              <a:rPr lang="en-US" dirty="0" smtClean="0">
                <a:solidFill>
                  <a:schemeClr val="tx1"/>
                </a:solidFill>
              </a:rPr>
              <a:t>f(n</a:t>
            </a:r>
            <a:r>
              <a:rPr lang="en-US" dirty="0">
                <a:solidFill>
                  <a:schemeClr val="tx1"/>
                </a:solidFill>
              </a:rPr>
              <a:t>) and g(n),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f(n</a:t>
            </a:r>
            <a:r>
              <a:rPr lang="en-US" dirty="0">
                <a:solidFill>
                  <a:schemeClr val="tx1"/>
                </a:solidFill>
              </a:rPr>
              <a:t>) is theta of g(n) if and only </a:t>
            </a:r>
            <a:r>
              <a:rPr lang="en-US" dirty="0" smtClean="0">
                <a:solidFill>
                  <a:schemeClr val="tx1"/>
                </a:solidFill>
              </a:rPr>
              <a:t>if 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	f(n</a:t>
            </a:r>
            <a:r>
              <a:rPr lang="en-US" dirty="0">
                <a:solidFill>
                  <a:schemeClr val="tx1"/>
                </a:solidFill>
              </a:rPr>
              <a:t>) = O(g(n)) and f(n) = Ω(g(n</a:t>
            </a:r>
            <a:r>
              <a:rPr lang="en-US" dirty="0" smtClean="0">
                <a:solidFill>
                  <a:schemeClr val="tx1"/>
                </a:solidFill>
              </a:rPr>
              <a:t>)).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f(n</a:t>
            </a:r>
            <a:r>
              <a:rPr lang="en-US" dirty="0">
                <a:solidFill>
                  <a:schemeClr val="tx1"/>
                </a:solidFill>
              </a:rPr>
              <a:t>) is theta of </a:t>
            </a:r>
            <a:r>
              <a:rPr lang="en-US" dirty="0" smtClean="0">
                <a:solidFill>
                  <a:schemeClr val="tx1"/>
                </a:solidFill>
              </a:rPr>
              <a:t>g(n) and it </a:t>
            </a:r>
            <a:r>
              <a:rPr lang="en-US" dirty="0">
                <a:solidFill>
                  <a:schemeClr val="tx1"/>
                </a:solidFill>
              </a:rPr>
              <a:t>is denoted as "f(n) = Θ(g(n))".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For function g(n), we define </a:t>
            </a:r>
            <a:r>
              <a:rPr lang="en-US" dirty="0">
                <a:solidFill>
                  <a:schemeClr val="tx1"/>
                </a:solidFill>
                <a:latin typeface="Symbol" panose="05050102010706020507" pitchFamily="18" charset="2"/>
              </a:rPr>
              <a:t></a:t>
            </a:r>
            <a:r>
              <a:rPr lang="en-US" dirty="0">
                <a:solidFill>
                  <a:schemeClr val="tx1"/>
                </a:solidFill>
              </a:rPr>
              <a:t>(g(n)), big-Theta of n,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as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>set </a:t>
            </a:r>
            <a:r>
              <a:rPr lang="en-US" b="1" i="1" u="sng" dirty="0" smtClean="0">
                <a:solidFill>
                  <a:srgbClr val="FF0000"/>
                </a:solidFill>
              </a:rPr>
              <a:t>g(n</a:t>
            </a:r>
            <a:r>
              <a:rPr lang="en-US" b="1" i="1" u="sng" dirty="0">
                <a:solidFill>
                  <a:srgbClr val="FF0000"/>
                </a:solidFill>
              </a:rPr>
              <a:t>) is an asymptotically tight bound for f(n</a:t>
            </a:r>
            <a:r>
              <a:rPr lang="en-US" b="1" dirty="0" smtClean="0">
                <a:solidFill>
                  <a:srgbClr val="FF0000"/>
                </a:solidFill>
              </a:rPr>
              <a:t>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Basically the </a:t>
            </a:r>
            <a:r>
              <a:rPr lang="en-US" dirty="0">
                <a:solidFill>
                  <a:schemeClr val="tx1"/>
                </a:solidFill>
              </a:rPr>
              <a:t>function, f(n) is bounded both from the top and bottom by the same function, g(n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if </a:t>
            </a:r>
            <a:r>
              <a:rPr lang="en-US" dirty="0" smtClean="0">
                <a:solidFill>
                  <a:schemeClr val="tx1"/>
                </a:solidFill>
              </a:rPr>
              <a:t>f(n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dirty="0" smtClean="0">
                <a:solidFill>
                  <a:schemeClr val="tx1"/>
                </a:solidFill>
              </a:rPr>
              <a:t>Θ(g(n</a:t>
            </a:r>
            <a:r>
              <a:rPr lang="en-US" dirty="0">
                <a:solidFill>
                  <a:schemeClr val="tx1"/>
                </a:solidFill>
              </a:rPr>
              <a:t>)) then both the functions </a:t>
            </a:r>
            <a:r>
              <a:rPr lang="en-US" dirty="0" smtClean="0">
                <a:solidFill>
                  <a:schemeClr val="tx1"/>
                </a:solidFill>
              </a:rPr>
              <a:t>have the </a:t>
            </a:r>
            <a:r>
              <a:rPr lang="en-US" dirty="0">
                <a:solidFill>
                  <a:schemeClr val="tx1"/>
                </a:solidFill>
              </a:rPr>
              <a:t>same rate </a:t>
            </a:r>
            <a:r>
              <a:rPr lang="en-US" dirty="0" smtClean="0">
                <a:solidFill>
                  <a:schemeClr val="tx1"/>
                </a:solidFill>
              </a:rPr>
              <a:t>of growth.</a:t>
            </a:r>
          </a:p>
          <a:p>
            <a:r>
              <a:rPr lang="en-US" dirty="0">
                <a:solidFill>
                  <a:schemeClr val="tx1"/>
                </a:solidFill>
              </a:rPr>
              <a:t>Beyond some certain point (n</a:t>
            </a:r>
            <a:r>
              <a:rPr lang="en-US" baseline="-25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), and when n becomes very large, f(n) </a:t>
            </a:r>
            <a:r>
              <a:rPr lang="en-US" dirty="0" smtClean="0">
                <a:solidFill>
                  <a:schemeClr val="tx1"/>
                </a:solidFill>
              </a:rPr>
              <a:t>and g(n) will </a:t>
            </a:r>
            <a:r>
              <a:rPr lang="en-US" dirty="0">
                <a:solidFill>
                  <a:schemeClr val="tx1"/>
                </a:solidFill>
              </a:rPr>
              <a:t>always be </a:t>
            </a:r>
            <a:r>
              <a:rPr lang="en-US" dirty="0" smtClean="0">
                <a:solidFill>
                  <a:schemeClr val="tx1"/>
                </a:solidFill>
              </a:rPr>
              <a:t>equivalent in some sense. </a:t>
            </a:r>
            <a:r>
              <a:rPr lang="en-US" dirty="0">
                <a:solidFill>
                  <a:schemeClr val="tx1"/>
                </a:solidFill>
              </a:rPr>
              <a:t>So here f(n) is called </a:t>
            </a:r>
            <a:r>
              <a:rPr lang="en-US" b="1" dirty="0" smtClean="0">
                <a:solidFill>
                  <a:schemeClr val="tx1"/>
                </a:solidFill>
              </a:rPr>
              <a:t>ORDER </a:t>
            </a:r>
            <a:r>
              <a:rPr lang="en-US" b="1" dirty="0">
                <a:solidFill>
                  <a:schemeClr val="tx1"/>
                </a:solidFill>
              </a:rPr>
              <a:t>FUNCTION.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57882" y="40341"/>
            <a:ext cx="2993777" cy="3033646"/>
            <a:chOff x="9157882" y="40341"/>
            <a:chExt cx="2993777" cy="3033646"/>
          </a:xfrm>
        </p:grpSpPr>
        <p:pic>
          <p:nvPicPr>
            <p:cNvPr id="4" name="Picture 21" descr="graph_thet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157882" y="40341"/>
              <a:ext cx="2993777" cy="2756647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9514073" y="2796988"/>
              <a:ext cx="22813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</a:t>
              </a:r>
              <a:r>
                <a:rPr lang="en-US" sz="1200" baseline="-25000" dirty="0" smtClean="0"/>
                <a:t>0</a:t>
              </a:r>
              <a:r>
                <a:rPr lang="en-US" sz="1200" dirty="0" smtClean="0"/>
                <a:t> is minimum possible value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4536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3 Notations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9968" y="1680881"/>
            <a:ext cx="8915400" cy="4687539"/>
          </a:xfrm>
        </p:spPr>
        <p:txBody>
          <a:bodyPr>
            <a:normAutofit lnSpcReduction="10000"/>
          </a:bodyPr>
          <a:lstStyle/>
          <a:p>
            <a:r>
              <a:rPr lang="en-US" sz="2100" b="1" dirty="0"/>
              <a:t>Big-O notation</a:t>
            </a:r>
            <a:endParaRPr lang="en-US" sz="21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dirty="0"/>
              <a:t>O(g(n))= { f(n) | 	there exist positive constants c and n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such </a:t>
            </a:r>
            <a:r>
              <a:rPr lang="en-US" dirty="0"/>
              <a:t>that 0 ≤ f(n) ≤ cg(n)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For </a:t>
            </a:r>
            <a:r>
              <a:rPr lang="en-US" dirty="0"/>
              <a:t>all n ≥ n</a:t>
            </a:r>
            <a:r>
              <a:rPr lang="en-US" baseline="-25000" dirty="0"/>
              <a:t>0</a:t>
            </a:r>
            <a:r>
              <a:rPr lang="en-US" dirty="0"/>
              <a:t> }</a:t>
            </a:r>
          </a:p>
          <a:p>
            <a:r>
              <a:rPr lang="en-US" sz="2100" b="1" dirty="0" smtClean="0"/>
              <a:t>Big-</a:t>
            </a:r>
            <a:r>
              <a:rPr lang="el-GR" sz="2100" b="1" dirty="0"/>
              <a:t>Ω</a:t>
            </a:r>
            <a:r>
              <a:rPr lang="en-US" sz="2100" b="1" dirty="0"/>
              <a:t> </a:t>
            </a:r>
            <a:r>
              <a:rPr lang="en-US" sz="2100" b="1" dirty="0" smtClean="0"/>
              <a:t>notation</a:t>
            </a:r>
            <a:endParaRPr lang="en-US" sz="2100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l-GR" dirty="0" smtClean="0"/>
              <a:t>Ω</a:t>
            </a:r>
            <a:r>
              <a:rPr lang="en-US" dirty="0" smtClean="0"/>
              <a:t>(g(n</a:t>
            </a:r>
            <a:r>
              <a:rPr lang="en-US" dirty="0"/>
              <a:t>))= { f(n) | 	</a:t>
            </a:r>
            <a:r>
              <a:rPr lang="en-US" dirty="0" smtClean="0"/>
              <a:t>	there </a:t>
            </a:r>
            <a:r>
              <a:rPr lang="en-US" dirty="0"/>
              <a:t>exist positive constants c and n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such </a:t>
            </a:r>
            <a:r>
              <a:rPr lang="en-US" dirty="0"/>
              <a:t>that 0 </a:t>
            </a:r>
            <a:r>
              <a:rPr lang="en-US" dirty="0" smtClean="0"/>
              <a:t>≥ f(n</a:t>
            </a:r>
            <a:r>
              <a:rPr lang="en-US" dirty="0"/>
              <a:t>) </a:t>
            </a:r>
            <a:r>
              <a:rPr lang="en-US" dirty="0">
                <a:latin typeface="Century Gothic" panose="020B0502020202020204" pitchFamily="34" charset="0"/>
              </a:rPr>
              <a:t>≥</a:t>
            </a:r>
            <a:r>
              <a:rPr lang="en-US" dirty="0"/>
              <a:t> cg(n)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For </a:t>
            </a:r>
            <a:r>
              <a:rPr lang="en-US" dirty="0"/>
              <a:t>all n ≥ n</a:t>
            </a:r>
            <a:r>
              <a:rPr lang="en-US" baseline="-25000" dirty="0"/>
              <a:t>0</a:t>
            </a:r>
            <a:r>
              <a:rPr lang="en-US" dirty="0"/>
              <a:t> }</a:t>
            </a:r>
          </a:p>
          <a:p>
            <a:r>
              <a:rPr lang="el-GR" sz="2100" b="1" dirty="0"/>
              <a:t>Θ</a:t>
            </a:r>
            <a:r>
              <a:rPr lang="en-US" sz="2100" b="1" dirty="0"/>
              <a:t> notation</a:t>
            </a:r>
            <a:endParaRPr lang="en-US" sz="21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l-GR" sz="2000" dirty="0"/>
              <a:t>Θ</a:t>
            </a:r>
            <a:r>
              <a:rPr lang="en-US" dirty="0"/>
              <a:t>(g(n))= { f(n) | 	there exist positive constants c</a:t>
            </a:r>
            <a:r>
              <a:rPr lang="en-US" baseline="-25000" dirty="0"/>
              <a:t>1</a:t>
            </a:r>
            <a:r>
              <a:rPr lang="en-US" dirty="0"/>
              <a:t>,c</a:t>
            </a:r>
            <a:r>
              <a:rPr lang="en-US" baseline="-25000" dirty="0"/>
              <a:t>2</a:t>
            </a:r>
            <a:r>
              <a:rPr lang="en-US" dirty="0"/>
              <a:t> and n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such </a:t>
            </a:r>
            <a:r>
              <a:rPr lang="en-US" dirty="0"/>
              <a:t>that 0 ≤ c</a:t>
            </a:r>
            <a:r>
              <a:rPr lang="en-US" baseline="-25000" dirty="0"/>
              <a:t>1</a:t>
            </a:r>
            <a:r>
              <a:rPr lang="en-US" dirty="0"/>
              <a:t>g(n) ≤ f(n) ≤ c</a:t>
            </a:r>
            <a:r>
              <a:rPr lang="en-US" baseline="-25000" dirty="0"/>
              <a:t>2</a:t>
            </a:r>
            <a:r>
              <a:rPr lang="en-US" dirty="0"/>
              <a:t>g(n)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smtClean="0"/>
              <a:t>	For </a:t>
            </a:r>
            <a:r>
              <a:rPr lang="en-US" dirty="0"/>
              <a:t>all n ≥ n</a:t>
            </a:r>
            <a:r>
              <a:rPr lang="en-US" baseline="-25000" dirty="0"/>
              <a:t>0</a:t>
            </a:r>
            <a:r>
              <a:rPr lang="en-US" dirty="0"/>
              <a:t> 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1" y="449298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More Notations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631" y="1595718"/>
            <a:ext cx="8915400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There are also small-oh and small-omega (ω) notations representing loose upper and loose lower bounds of a function. </a:t>
            </a:r>
          </a:p>
          <a:p>
            <a:pPr algn="just"/>
            <a:r>
              <a:rPr lang="en-US" dirty="0" smtClean="0"/>
              <a:t>f(x) = o(g(x)) (small-oh) means that the growth rate of f(x) is asymptotically </a:t>
            </a:r>
            <a:r>
              <a:rPr lang="en-US" b="1" dirty="0" smtClean="0"/>
              <a:t>less than</a:t>
            </a:r>
            <a:r>
              <a:rPr lang="en-US" dirty="0" smtClean="0"/>
              <a:t> the growth rate of g(x).</a:t>
            </a:r>
          </a:p>
          <a:p>
            <a:pPr algn="just"/>
            <a:r>
              <a:rPr lang="en-US" dirty="0" smtClean="0"/>
              <a:t>f(x) = ω(g(x)) (small-omega) means that the growth rate of f(x) is asymptotically </a:t>
            </a:r>
            <a:r>
              <a:rPr lang="en-US" b="1" dirty="0" smtClean="0"/>
              <a:t>greater than</a:t>
            </a:r>
            <a:r>
              <a:rPr lang="en-US" dirty="0" smtClean="0"/>
              <a:t> the growth rate of g(x)</a:t>
            </a:r>
          </a:p>
          <a:p>
            <a:pPr algn="just"/>
            <a:r>
              <a:rPr lang="en-US" dirty="0" smtClean="0"/>
              <a:t>f(x) = Θ(g(x)) (theta) means that the growth rate of f(x) is asymptotically </a:t>
            </a:r>
            <a:r>
              <a:rPr lang="en-US" b="1" dirty="0" smtClean="0"/>
              <a:t>equal to</a:t>
            </a:r>
            <a:r>
              <a:rPr lang="en-US" dirty="0" smtClean="0"/>
              <a:t> the growth rate of g(x)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8007</TotalTime>
  <Words>455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Symbol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Theta () notation </vt:lpstr>
      <vt:lpstr>3 Notations</vt:lpstr>
      <vt:lpstr>More Notations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607</cp:revision>
  <dcterms:created xsi:type="dcterms:W3CDTF">2013-04-08T04:26:10Z</dcterms:created>
  <dcterms:modified xsi:type="dcterms:W3CDTF">2013-12-24T00:43:13Z</dcterms:modified>
</cp:coreProperties>
</file>