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1"/>
  </p:notesMasterIdLst>
  <p:sldIdLst>
    <p:sldId id="256" r:id="rId2"/>
    <p:sldId id="261" r:id="rId3"/>
    <p:sldId id="257" r:id="rId4"/>
    <p:sldId id="260" r:id="rId5"/>
    <p:sldId id="262" r:id="rId6"/>
    <p:sldId id="269" r:id="rId7"/>
    <p:sldId id="263" r:id="rId8"/>
    <p:sldId id="271" r:id="rId9"/>
    <p:sldId id="272" r:id="rId10"/>
    <p:sldId id="287" r:id="rId11"/>
    <p:sldId id="276" r:id="rId12"/>
    <p:sldId id="267" r:id="rId13"/>
    <p:sldId id="295" r:id="rId14"/>
    <p:sldId id="301" r:id="rId15"/>
    <p:sldId id="293" r:id="rId16"/>
    <p:sldId id="278" r:id="rId17"/>
    <p:sldId id="292" r:id="rId18"/>
    <p:sldId id="289" r:id="rId19"/>
    <p:sldId id="290" r:id="rId20"/>
    <p:sldId id="291" r:id="rId21"/>
    <p:sldId id="294" r:id="rId22"/>
    <p:sldId id="296" r:id="rId23"/>
    <p:sldId id="297" r:id="rId24"/>
    <p:sldId id="298" r:id="rId25"/>
    <p:sldId id="299" r:id="rId26"/>
    <p:sldId id="300" r:id="rId27"/>
    <p:sldId id="288" r:id="rId28"/>
    <p:sldId id="273" r:id="rId29"/>
    <p:sldId id="286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842" autoAdjust="0"/>
    <p:restoredTop sz="94215" autoAdjust="0"/>
  </p:normalViewPr>
  <p:slideViewPr>
    <p:cSldViewPr>
      <p:cViewPr varScale="1">
        <p:scale>
          <a:sx n="75" d="100"/>
          <a:sy n="75" d="100"/>
        </p:scale>
        <p:origin x="-7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B53F344-E58F-4081-8423-A1F0906C25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063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B94F91A2-FA02-48AA-BF58-CD3D1D9D7676}" type="slidenum">
              <a:rPr lang="en-US" sz="1200" smtClean="0"/>
              <a:pPr eaLnBrk="1" hangingPunct="1"/>
              <a:t>5</a:t>
            </a:fld>
            <a:endParaRPr lang="en-US" sz="1200" smtClean="0"/>
          </a:p>
        </p:txBody>
      </p:sp>
      <p:sp>
        <p:nvSpPr>
          <p:cNvPr id="327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FD84B986-17F3-45DF-A3CF-0FE2DCA9CC19}" type="slidenum">
              <a:rPr lang="en-US" sz="1200" smtClean="0"/>
              <a:pPr eaLnBrk="1" hangingPunct="1"/>
              <a:t>6</a:t>
            </a:fld>
            <a:endParaRPr lang="en-US" sz="1200" smtClean="0"/>
          </a:p>
        </p:txBody>
      </p:sp>
      <p:sp>
        <p:nvSpPr>
          <p:cNvPr id="33795" name="Rectangle 1026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1027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4DB6B775-C98C-4FDA-90B8-B48C95C6909D}" type="slidenum">
              <a:rPr lang="en-US" sz="1200" smtClean="0"/>
              <a:pPr eaLnBrk="1" hangingPunct="1"/>
              <a:t>7</a:t>
            </a:fld>
            <a:endParaRPr lang="en-US" sz="1200" smtClean="0"/>
          </a:p>
        </p:txBody>
      </p:sp>
      <p:sp>
        <p:nvSpPr>
          <p:cNvPr id="3481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54AB8413-A1C0-4D82-96EA-131D6AA535FD}" type="slidenum">
              <a:rPr lang="en-US" sz="1200" smtClean="0"/>
              <a:pPr eaLnBrk="1" hangingPunct="1"/>
              <a:t>8</a:t>
            </a:fld>
            <a:endParaRPr lang="en-US" sz="1200" smtClean="0"/>
          </a:p>
        </p:txBody>
      </p:sp>
      <p:sp>
        <p:nvSpPr>
          <p:cNvPr id="358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91146C72-8C08-4E5F-9265-FD1408DB8AF3}" type="slidenum">
              <a:rPr lang="en-US" sz="1200" smtClean="0"/>
              <a:pPr eaLnBrk="1" hangingPunct="1"/>
              <a:t>9</a:t>
            </a:fld>
            <a:endParaRPr lang="en-US" sz="1200" smtClean="0"/>
          </a:p>
        </p:txBody>
      </p:sp>
      <p:sp>
        <p:nvSpPr>
          <p:cNvPr id="3686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A81761E3-A01D-428A-AD6D-F17063D577AB}" type="slidenum">
              <a:rPr lang="en-US" sz="1200" smtClean="0"/>
              <a:pPr eaLnBrk="1" hangingPunct="1"/>
              <a:t>12</a:t>
            </a:fld>
            <a:endParaRPr lang="en-US" sz="1200" smtClean="0"/>
          </a:p>
        </p:txBody>
      </p:sp>
      <p:sp>
        <p:nvSpPr>
          <p:cNvPr id="3789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B5C405CF-2AD8-4FB0-8809-5A8E25001ABA}" type="slidenum">
              <a:rPr lang="en-US" sz="1200" smtClean="0"/>
              <a:pPr eaLnBrk="1" hangingPunct="1"/>
              <a:t>15</a:t>
            </a:fld>
            <a:endParaRPr lang="en-US" sz="1200" smtClean="0"/>
          </a:p>
        </p:txBody>
      </p:sp>
      <p:sp>
        <p:nvSpPr>
          <p:cNvPr id="3891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E99DDB8B-9CF1-47E3-8C6D-E8A6B046DEC5}" type="slidenum">
              <a:rPr lang="en-US" sz="1200" smtClean="0"/>
              <a:pPr eaLnBrk="1" hangingPunct="1"/>
              <a:t>17</a:t>
            </a:fld>
            <a:endParaRPr lang="en-US" sz="1200" smtClean="0"/>
          </a:p>
        </p:txBody>
      </p:sp>
      <p:sp>
        <p:nvSpPr>
          <p:cNvPr id="3993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25A49058-BF0F-41B8-A3B2-5931AA02938F}" type="slidenum">
              <a:rPr lang="en-US" sz="1200" smtClean="0"/>
              <a:pPr eaLnBrk="1" hangingPunct="1"/>
              <a:t>18</a:t>
            </a:fld>
            <a:endParaRPr lang="en-US" sz="1200" smtClean="0"/>
          </a:p>
        </p:txBody>
      </p:sp>
      <p:sp>
        <p:nvSpPr>
          <p:cNvPr id="409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839C2885-0B99-4FBC-9311-6B552A6C0B0B}" type="slidenum">
              <a:rPr lang="en-US" sz="1200" smtClean="0"/>
              <a:pPr eaLnBrk="1" hangingPunct="1"/>
              <a:t>19</a:t>
            </a:fld>
            <a:endParaRPr lang="en-US" sz="1200" smtClean="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FD117239-9C2B-4B2B-A752-242A17072666}" type="slidenum">
              <a:rPr lang="en-US" sz="1200" smtClean="0"/>
              <a:pPr eaLnBrk="1" hangingPunct="1"/>
              <a:t>21</a:t>
            </a:fld>
            <a:endParaRPr lang="en-US" sz="1200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FB93C-641B-4DB6-8851-6DF6A46156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3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A7483-F669-45AE-8493-71DC4D4757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3507A-D106-40EC-A655-801D34BD31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55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B66F0-B00A-4601-A826-6C3A19B5E8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168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E204B-4C4D-4AEA-9899-B844793DF6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565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8DBF9-8066-448B-8296-4ED5719609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66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8570C-04F7-4F9A-A028-849087E1CF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636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73994-F0FA-4E00-AEB8-1959459DA1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232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5BCBE-14A9-4A6C-B975-5E743772FE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930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842A6-B1DD-45A1-920C-D33CC3E332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03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9B2F0-2097-41B4-8145-7DEE11FDAB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105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08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764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76400"/>
            <a:ext cx="4038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214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214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214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947AB-B605-456E-BB03-053A67AD93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74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B7EEF4-01AE-4EA0-8B2D-0B9AEE5968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2514600" y="3886200"/>
            <a:ext cx="4191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>
                <a:latin typeface="Arial" charset="0"/>
              </a:rPr>
              <a:t>Tahir Nawaz</a:t>
            </a:r>
          </a:p>
        </p:txBody>
      </p:sp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990600" y="2286000"/>
            <a:ext cx="7143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latin typeface="Arial" charset="0"/>
              </a:rPr>
              <a:t>Introduction to .NET Framework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.NET – What Is It?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smtClean="0"/>
              <a:t>Software platform</a:t>
            </a:r>
          </a:p>
          <a:p>
            <a:pPr eaLnBrk="1" hangingPunct="1">
              <a:buClr>
                <a:schemeClr val="tx1"/>
              </a:buClr>
            </a:pPr>
            <a:r>
              <a:rPr lang="en-US" smtClean="0"/>
              <a:t>Language neutral</a:t>
            </a:r>
          </a:p>
          <a:p>
            <a:pPr eaLnBrk="1" hangingPunct="1">
              <a:buClr>
                <a:schemeClr val="tx1"/>
              </a:buClr>
            </a:pPr>
            <a:r>
              <a:rPr lang="en-US" smtClean="0"/>
              <a:t>In other words:</a:t>
            </a:r>
          </a:p>
          <a:p>
            <a:pPr lvl="1" eaLnBrk="1" hangingPunct="1">
              <a:buClr>
                <a:schemeClr val="tx1"/>
              </a:buClr>
              <a:buFontTx/>
              <a:buNone/>
            </a:pPr>
            <a:r>
              <a:rPr lang="en-US" smtClean="0"/>
              <a:t>   .NET is not a language (Runtime and a library for writing and executing written programs in any compliant language)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89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What Is .NET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>
          <a:xfrm>
            <a:off x="762000" y="1295400"/>
            <a:ext cx="7772400" cy="4953000"/>
          </a:xfrm>
        </p:spPr>
        <p:txBody>
          <a:bodyPr/>
          <a:lstStyle/>
          <a:p>
            <a:pPr eaLnBrk="1" hangingPunct="1"/>
            <a:r>
              <a:rPr lang="en-US" smtClean="0"/>
              <a:t>.Net is a new framework for developing web-based and windows-based applications within the Microsoft environment.</a:t>
            </a:r>
          </a:p>
          <a:p>
            <a:pPr eaLnBrk="1" hangingPunct="1"/>
            <a:r>
              <a:rPr lang="en-US" smtClean="0"/>
              <a:t>The framework offers a fundamental shift in Microsoft strategy: it moves application development from client-centric to server-centric.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.NET – What Is It?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2667000" y="4267200"/>
            <a:ext cx="3962400" cy="914400"/>
          </a:xfrm>
          <a:prstGeom prst="rect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800">
                <a:latin typeface="Arial" charset="0"/>
                <a:cs typeface="Arial" charset="0"/>
              </a:rPr>
              <a:t>Operating System + Hardware</a:t>
            </a:r>
          </a:p>
        </p:txBody>
      </p:sp>
      <p:grpSp>
        <p:nvGrpSpPr>
          <p:cNvPr id="6148" name="Group 6"/>
          <p:cNvGrpSpPr>
            <a:grpSpLocks/>
          </p:cNvGrpSpPr>
          <p:nvPr/>
        </p:nvGrpSpPr>
        <p:grpSpPr bwMode="auto">
          <a:xfrm>
            <a:off x="3200400" y="3276600"/>
            <a:ext cx="2895600" cy="1219200"/>
            <a:chOff x="2016" y="2064"/>
            <a:chExt cx="1824" cy="768"/>
          </a:xfrm>
        </p:grpSpPr>
        <p:sp>
          <p:nvSpPr>
            <p:cNvPr id="6152" name="Rectangle 7"/>
            <p:cNvSpPr>
              <a:spLocks noChangeArrowheads="1"/>
            </p:cNvSpPr>
            <p:nvPr/>
          </p:nvSpPr>
          <p:spPr bwMode="auto">
            <a:xfrm>
              <a:off x="2016" y="2064"/>
              <a:ext cx="1824" cy="576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800">
                  <a:latin typeface="Arial" charset="0"/>
                  <a:cs typeface="Arial" charset="0"/>
                </a:rPr>
                <a:t>.NET Framework</a:t>
              </a:r>
            </a:p>
          </p:txBody>
        </p:sp>
        <p:sp>
          <p:nvSpPr>
            <p:cNvPr id="6153" name="AutoShape 8"/>
            <p:cNvSpPr>
              <a:spLocks noChangeArrowheads="1"/>
            </p:cNvSpPr>
            <p:nvPr/>
          </p:nvSpPr>
          <p:spPr bwMode="auto">
            <a:xfrm>
              <a:off x="2832" y="2544"/>
              <a:ext cx="192" cy="288"/>
            </a:xfrm>
            <a:prstGeom prst="downArrow">
              <a:avLst>
                <a:gd name="adj1" fmla="val 50000"/>
                <a:gd name="adj2" fmla="val 37500"/>
              </a:avLst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149" name="Group 9"/>
          <p:cNvGrpSpPr>
            <a:grpSpLocks/>
          </p:cNvGrpSpPr>
          <p:nvPr/>
        </p:nvGrpSpPr>
        <p:grpSpPr bwMode="auto">
          <a:xfrm>
            <a:off x="3733800" y="2286000"/>
            <a:ext cx="1828800" cy="1219200"/>
            <a:chOff x="2352" y="1440"/>
            <a:chExt cx="1152" cy="768"/>
          </a:xfrm>
        </p:grpSpPr>
        <p:sp>
          <p:nvSpPr>
            <p:cNvPr id="6150" name="Rectangle 10"/>
            <p:cNvSpPr>
              <a:spLocks noChangeArrowheads="1"/>
            </p:cNvSpPr>
            <p:nvPr/>
          </p:nvSpPr>
          <p:spPr bwMode="auto">
            <a:xfrm>
              <a:off x="2352" y="1440"/>
              <a:ext cx="1152" cy="576"/>
            </a:xfrm>
            <a:prstGeom prst="rect">
              <a:avLst/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800">
                  <a:latin typeface="Arial" charset="0"/>
                  <a:cs typeface="Arial" charset="0"/>
                </a:rPr>
                <a:t>.NET Application</a:t>
              </a:r>
            </a:p>
          </p:txBody>
        </p:sp>
        <p:sp>
          <p:nvSpPr>
            <p:cNvPr id="6151" name="AutoShape 11"/>
            <p:cNvSpPr>
              <a:spLocks noChangeArrowheads="1"/>
            </p:cNvSpPr>
            <p:nvPr/>
          </p:nvSpPr>
          <p:spPr bwMode="auto">
            <a:xfrm>
              <a:off x="2832" y="1872"/>
              <a:ext cx="192" cy="336"/>
            </a:xfrm>
            <a:prstGeom prst="upDownArrow">
              <a:avLst>
                <a:gd name="adj1" fmla="val 50000"/>
                <a:gd name="adj2" fmla="val 35000"/>
              </a:avLst>
            </a:prstGeom>
            <a:solidFill>
              <a:srgbClr val="CC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1" name="Rectangle 23"/>
          <p:cNvSpPr>
            <a:spLocks noChangeArrowheads="1"/>
          </p:cNvSpPr>
          <p:nvPr/>
        </p:nvSpPr>
        <p:spPr bwMode="auto">
          <a:xfrm>
            <a:off x="457200" y="5029200"/>
            <a:ext cx="5562600" cy="533400"/>
          </a:xfrm>
          <a:prstGeom prst="rect">
            <a:avLst/>
          </a:prstGeom>
          <a:gradFill rotWithShape="0">
            <a:gsLst>
              <a:gs pos="0">
                <a:srgbClr val="895A96"/>
              </a:gs>
              <a:gs pos="100000">
                <a:srgbClr val="895A96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895A9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Base Class Library</a:t>
            </a:r>
          </a:p>
        </p:txBody>
      </p:sp>
      <p:sp>
        <p:nvSpPr>
          <p:cNvPr id="12312" name="Rectangle 24"/>
          <p:cNvSpPr>
            <a:spLocks noChangeArrowheads="1"/>
          </p:cNvSpPr>
          <p:nvPr/>
        </p:nvSpPr>
        <p:spPr bwMode="auto">
          <a:xfrm>
            <a:off x="457200" y="2438400"/>
            <a:ext cx="5562600" cy="609600"/>
          </a:xfrm>
          <a:prstGeom prst="rect">
            <a:avLst/>
          </a:prstGeom>
          <a:solidFill>
            <a:srgbClr val="C0C0C0">
              <a:alpha val="39999"/>
            </a:srgbClr>
          </a:solidFill>
          <a:ln w="12700" algn="ctr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C0C0C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Common Language Specification</a:t>
            </a:r>
          </a:p>
        </p:txBody>
      </p:sp>
      <p:sp>
        <p:nvSpPr>
          <p:cNvPr id="12313" name="Rectangle 25"/>
          <p:cNvSpPr>
            <a:spLocks noChangeArrowheads="1"/>
          </p:cNvSpPr>
          <p:nvPr/>
        </p:nvSpPr>
        <p:spPr bwMode="auto">
          <a:xfrm>
            <a:off x="457200" y="5943600"/>
            <a:ext cx="5562600" cy="685800"/>
          </a:xfrm>
          <a:prstGeom prst="rect">
            <a:avLst/>
          </a:prstGeom>
          <a:gradFill rotWithShape="0">
            <a:gsLst>
              <a:gs pos="0">
                <a:srgbClr val="FF9D67"/>
              </a:gs>
              <a:gs pos="100000">
                <a:srgbClr val="FF9D67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FF9D67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Common Language Runtime</a:t>
            </a:r>
          </a:p>
        </p:txBody>
      </p:sp>
      <p:sp>
        <p:nvSpPr>
          <p:cNvPr id="12314" name="Rectangle 26"/>
          <p:cNvSpPr>
            <a:spLocks noChangeArrowheads="1"/>
          </p:cNvSpPr>
          <p:nvPr/>
        </p:nvSpPr>
        <p:spPr bwMode="auto">
          <a:xfrm>
            <a:off x="457200" y="4343400"/>
            <a:ext cx="5562600" cy="533400"/>
          </a:xfrm>
          <a:prstGeom prst="rect">
            <a:avLst/>
          </a:prstGeom>
          <a:gradFill rotWithShape="0">
            <a:gsLst>
              <a:gs pos="0">
                <a:srgbClr val="895A96"/>
              </a:gs>
              <a:gs pos="100000">
                <a:srgbClr val="895A96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895A9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ADO.NET: Data and XML</a:t>
            </a:r>
          </a:p>
        </p:txBody>
      </p:sp>
      <p:sp>
        <p:nvSpPr>
          <p:cNvPr id="12315" name="Rectangle 27"/>
          <p:cNvSpPr>
            <a:spLocks noChangeArrowheads="1"/>
          </p:cNvSpPr>
          <p:nvPr/>
        </p:nvSpPr>
        <p:spPr bwMode="auto">
          <a:xfrm>
            <a:off x="457200" y="1676400"/>
            <a:ext cx="914400" cy="609600"/>
          </a:xfrm>
          <a:prstGeom prst="rect">
            <a:avLst/>
          </a:prstGeom>
          <a:gradFill rotWithShape="0">
            <a:gsLst>
              <a:gs pos="0">
                <a:srgbClr val="008FF0"/>
              </a:gs>
              <a:gs pos="100000">
                <a:srgbClr val="008FF0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008FF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VB</a:t>
            </a:r>
          </a:p>
        </p:txBody>
      </p:sp>
      <p:sp>
        <p:nvSpPr>
          <p:cNvPr id="12316" name="Rectangle 28"/>
          <p:cNvSpPr>
            <a:spLocks noChangeArrowheads="1"/>
          </p:cNvSpPr>
          <p:nvPr/>
        </p:nvSpPr>
        <p:spPr bwMode="auto">
          <a:xfrm>
            <a:off x="1524000" y="1676400"/>
            <a:ext cx="914400" cy="609600"/>
          </a:xfrm>
          <a:prstGeom prst="rect">
            <a:avLst/>
          </a:prstGeom>
          <a:gradFill rotWithShape="0">
            <a:gsLst>
              <a:gs pos="0">
                <a:srgbClr val="008FF0"/>
              </a:gs>
              <a:gs pos="100000">
                <a:srgbClr val="008FF0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008FF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VC++</a:t>
            </a:r>
          </a:p>
        </p:txBody>
      </p:sp>
      <p:sp>
        <p:nvSpPr>
          <p:cNvPr id="12317" name="Rectangle 29"/>
          <p:cNvSpPr>
            <a:spLocks noChangeArrowheads="1"/>
          </p:cNvSpPr>
          <p:nvPr/>
        </p:nvSpPr>
        <p:spPr bwMode="auto">
          <a:xfrm>
            <a:off x="2590800" y="1676400"/>
            <a:ext cx="914400" cy="609600"/>
          </a:xfrm>
          <a:prstGeom prst="rect">
            <a:avLst/>
          </a:prstGeom>
          <a:gradFill rotWithShape="0">
            <a:gsLst>
              <a:gs pos="0">
                <a:srgbClr val="008FF0"/>
              </a:gs>
              <a:gs pos="100000">
                <a:srgbClr val="008FF0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008FF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VC#</a:t>
            </a:r>
          </a:p>
        </p:txBody>
      </p:sp>
      <p:sp>
        <p:nvSpPr>
          <p:cNvPr id="12318" name="Rectangle 30"/>
          <p:cNvSpPr>
            <a:spLocks noChangeArrowheads="1"/>
          </p:cNvSpPr>
          <p:nvPr/>
        </p:nvSpPr>
        <p:spPr bwMode="auto">
          <a:xfrm>
            <a:off x="6400800" y="1676400"/>
            <a:ext cx="1676400" cy="4953000"/>
          </a:xfrm>
          <a:prstGeom prst="rect">
            <a:avLst/>
          </a:prstGeom>
          <a:gradFill rotWithShape="0">
            <a:gsLst>
              <a:gs pos="0">
                <a:srgbClr val="2AA478"/>
              </a:gs>
              <a:gs pos="100000">
                <a:srgbClr val="2AA478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2AA478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Visual Studio.NET</a:t>
            </a:r>
          </a:p>
        </p:txBody>
      </p:sp>
      <p:sp>
        <p:nvSpPr>
          <p:cNvPr id="12319" name="Rectangle 31"/>
          <p:cNvSpPr>
            <a:spLocks noChangeArrowheads="1"/>
          </p:cNvSpPr>
          <p:nvPr/>
        </p:nvSpPr>
        <p:spPr bwMode="auto">
          <a:xfrm>
            <a:off x="457200" y="3352800"/>
            <a:ext cx="3657600" cy="762000"/>
          </a:xfrm>
          <a:prstGeom prst="rect">
            <a:avLst/>
          </a:prstGeom>
          <a:gradFill rotWithShape="0">
            <a:gsLst>
              <a:gs pos="0">
                <a:srgbClr val="895A96"/>
              </a:gs>
              <a:gs pos="100000">
                <a:srgbClr val="895A96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895A9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ASP.NET: Web Services</a:t>
            </a:r>
          </a:p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and Web Forms</a:t>
            </a:r>
          </a:p>
        </p:txBody>
      </p:sp>
      <p:sp>
        <p:nvSpPr>
          <p:cNvPr id="12320" name="Rectangle 32"/>
          <p:cNvSpPr>
            <a:spLocks noChangeArrowheads="1"/>
          </p:cNvSpPr>
          <p:nvPr/>
        </p:nvSpPr>
        <p:spPr bwMode="auto">
          <a:xfrm>
            <a:off x="3657600" y="1676400"/>
            <a:ext cx="1143000" cy="609600"/>
          </a:xfrm>
          <a:prstGeom prst="rect">
            <a:avLst/>
          </a:prstGeom>
          <a:gradFill rotWithShape="0">
            <a:gsLst>
              <a:gs pos="0">
                <a:srgbClr val="008FF0"/>
              </a:gs>
              <a:gs pos="100000">
                <a:srgbClr val="008FF0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008FF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JScript</a:t>
            </a:r>
          </a:p>
        </p:txBody>
      </p:sp>
      <p:sp>
        <p:nvSpPr>
          <p:cNvPr id="12321" name="Rectangle 33"/>
          <p:cNvSpPr>
            <a:spLocks noChangeArrowheads="1"/>
          </p:cNvSpPr>
          <p:nvPr/>
        </p:nvSpPr>
        <p:spPr bwMode="auto">
          <a:xfrm>
            <a:off x="4953000" y="1676400"/>
            <a:ext cx="1066800" cy="609600"/>
          </a:xfrm>
          <a:prstGeom prst="rect">
            <a:avLst/>
          </a:prstGeom>
          <a:gradFill rotWithShape="0">
            <a:gsLst>
              <a:gs pos="0">
                <a:srgbClr val="008FF0"/>
              </a:gs>
              <a:gs pos="100000">
                <a:srgbClr val="008FF0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008FF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…</a:t>
            </a:r>
          </a:p>
        </p:txBody>
      </p:sp>
      <p:sp>
        <p:nvSpPr>
          <p:cNvPr id="12322" name="Rectangle 34"/>
          <p:cNvSpPr>
            <a:spLocks noChangeArrowheads="1"/>
          </p:cNvSpPr>
          <p:nvPr/>
        </p:nvSpPr>
        <p:spPr bwMode="auto">
          <a:xfrm>
            <a:off x="4267200" y="3352800"/>
            <a:ext cx="1752600" cy="762000"/>
          </a:xfrm>
          <a:prstGeom prst="rect">
            <a:avLst/>
          </a:prstGeom>
          <a:gradFill rotWithShape="0">
            <a:gsLst>
              <a:gs pos="0">
                <a:srgbClr val="895A96"/>
              </a:gs>
              <a:gs pos="100000">
                <a:srgbClr val="895A96">
                  <a:gamma/>
                  <a:shade val="60000"/>
                  <a:invGamma/>
                </a:srgbClr>
              </a:gs>
            </a:gsLst>
            <a:lin ang="5400000" scaled="1"/>
          </a:gradFill>
          <a:ln w="12700"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582600" prstMaterial="legacyMatte">
            <a:bevelT w="13500" h="13500" prst="angle"/>
            <a:bevelB w="13500" h="13500" prst="angle"/>
            <a:extrusionClr>
              <a:srgbClr val="895A96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eaLnBrk="0" hangingPunct="0">
              <a:defRPr/>
            </a:pP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Windows</a:t>
            </a:r>
            <a:b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</a:br>
            <a:r>
              <a:rPr lang="en-US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Forms</a:t>
            </a:r>
          </a:p>
        </p:txBody>
      </p:sp>
      <p:sp>
        <p:nvSpPr>
          <p:cNvPr id="7182" name="Rectangle 49"/>
          <p:cNvSpPr>
            <a:spLocks noGrp="1" noChangeArrowheads="1"/>
          </p:cNvSpPr>
          <p:nvPr>
            <p:ph type="title"/>
          </p:nvPr>
        </p:nvSpPr>
        <p:spPr>
          <a:xfrm>
            <a:off x="381000" y="319088"/>
            <a:ext cx="8570913" cy="625475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en-US" sz="3500" smtClean="0"/>
              <a:t>Framework, Languages, And Tools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382588" y="184150"/>
            <a:ext cx="8532812" cy="1263650"/>
          </a:xfrm>
          <a:noFill/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The .NET Framework</a:t>
            </a:r>
            <a:br>
              <a:rPr lang="en-US" smtClean="0"/>
            </a:br>
            <a:r>
              <a:rPr lang="en-US" sz="3200" u="sng" smtClean="0"/>
              <a:t>.NET Framework Services</a:t>
            </a:r>
          </a:p>
        </p:txBody>
      </p:sp>
      <p:sp>
        <p:nvSpPr>
          <p:cNvPr id="8195" name="Rectangle 5"/>
          <p:cNvSpPr>
            <a:spLocks noGrp="1" noChangeArrowheads="1"/>
          </p:cNvSpPr>
          <p:nvPr>
            <p:ph idx="1"/>
          </p:nvPr>
        </p:nvSpPr>
        <p:spPr>
          <a:xfrm>
            <a:off x="381000" y="1371600"/>
            <a:ext cx="8532813" cy="4906963"/>
          </a:xfrm>
        </p:spPr>
        <p:txBody>
          <a:bodyPr lIns="92075" tIns="46038" rIns="92075" bIns="46038">
            <a:spAutoFit/>
          </a:bodyPr>
          <a:lstStyle/>
          <a:p>
            <a:pPr eaLnBrk="1" hangingPunct="1">
              <a:lnSpc>
                <a:spcPct val="85000"/>
              </a:lnSpc>
            </a:pPr>
            <a:r>
              <a:rPr lang="en-US" smtClean="0"/>
              <a:t>Common Language Runtime</a:t>
            </a:r>
          </a:p>
          <a:p>
            <a:pPr eaLnBrk="1" hangingPunct="1">
              <a:lnSpc>
                <a:spcPct val="85000"/>
              </a:lnSpc>
            </a:pPr>
            <a:r>
              <a:rPr lang="en-US" smtClean="0"/>
              <a:t>Console Applications</a:t>
            </a:r>
          </a:p>
          <a:p>
            <a:pPr eaLnBrk="1" hangingPunct="1">
              <a:lnSpc>
                <a:spcPct val="85000"/>
              </a:lnSpc>
            </a:pPr>
            <a:r>
              <a:rPr lang="en-US" smtClean="0"/>
              <a:t>Windows</a:t>
            </a:r>
            <a:r>
              <a:rPr lang="en-US" baseline="30000" smtClean="0"/>
              <a:t>®</a:t>
            </a:r>
            <a:r>
              <a:rPr lang="en-US" smtClean="0"/>
              <a:t> Forms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mtClean="0"/>
              <a:t>Windows Forms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mtClean="0"/>
              <a:t>Windows Services</a:t>
            </a:r>
          </a:p>
          <a:p>
            <a:pPr eaLnBrk="1" hangingPunct="1">
              <a:lnSpc>
                <a:spcPct val="85000"/>
              </a:lnSpc>
            </a:pPr>
            <a:r>
              <a:rPr lang="en-US" smtClean="0"/>
              <a:t>ASP.NET</a:t>
            </a:r>
          </a:p>
          <a:p>
            <a:pPr lvl="1" eaLnBrk="1" hangingPunct="1">
              <a:lnSpc>
                <a:spcPct val="85000"/>
              </a:lnSpc>
            </a:pPr>
            <a:r>
              <a:rPr lang="en-US" smtClean="0"/>
              <a:t>Web Forms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mtClean="0"/>
              <a:t>Web Services</a:t>
            </a:r>
          </a:p>
          <a:p>
            <a:pPr eaLnBrk="1" hangingPunct="1">
              <a:lnSpc>
                <a:spcPct val="85000"/>
              </a:lnSpc>
            </a:pPr>
            <a:r>
              <a:rPr lang="en-US" smtClean="0"/>
              <a:t>ADO.NET, evolution of ADO</a:t>
            </a:r>
          </a:p>
          <a:p>
            <a:pPr eaLnBrk="1" hangingPunct="1">
              <a:lnSpc>
                <a:spcPct val="85000"/>
              </a:lnSpc>
            </a:pPr>
            <a:r>
              <a:rPr lang="en-US" smtClean="0"/>
              <a:t>Visual Studio.NET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001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Common Language Runtime (CLR)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382000" cy="5105400"/>
          </a:xfrm>
        </p:spPr>
        <p:txBody>
          <a:bodyPr/>
          <a:lstStyle/>
          <a:p>
            <a:pPr marL="0" indent="0" eaLnBrk="1" hangingPunct="1"/>
            <a:r>
              <a:rPr lang="en-US" smtClean="0"/>
              <a:t>CLR works like a virtual machine in executing all languages.  </a:t>
            </a:r>
          </a:p>
          <a:p>
            <a:pPr marL="0" indent="0" eaLnBrk="1" hangingPunct="1"/>
            <a:r>
              <a:rPr lang="en-US" smtClean="0"/>
              <a:t>All .NET languages must obey the rules and standards imposed by CLR. Examples:</a:t>
            </a:r>
          </a:p>
          <a:p>
            <a:pPr marL="457200" lvl="1" indent="-342900" eaLnBrk="1" hangingPunct="1"/>
            <a:r>
              <a:rPr lang="en-US" smtClean="0"/>
              <a:t>Object declaration, creation and use</a:t>
            </a:r>
          </a:p>
          <a:p>
            <a:pPr marL="457200" lvl="1" indent="-342900" eaLnBrk="1" hangingPunct="1"/>
            <a:r>
              <a:rPr lang="en-US" smtClean="0"/>
              <a:t>Data types,language libraries</a:t>
            </a:r>
          </a:p>
          <a:p>
            <a:pPr marL="457200" lvl="1" indent="-342900" eaLnBrk="1" hangingPunct="1"/>
            <a:r>
              <a:rPr lang="en-US" smtClean="0"/>
              <a:t>Error and exception handling</a:t>
            </a:r>
          </a:p>
          <a:p>
            <a:pPr marL="457200" lvl="1" indent="-342900" eaLnBrk="1" hangingPunct="1"/>
            <a:r>
              <a:rPr lang="en-US" smtClean="0"/>
              <a:t>Interactive Development Environment (IDE)</a:t>
            </a:r>
          </a:p>
          <a:p>
            <a:pPr marL="457200" lvl="1" indent="-342900"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8"/>
          <p:cNvSpPr>
            <a:spLocks noGrp="1" noChangeArrowheads="1"/>
          </p:cNvSpPr>
          <p:nvPr>
            <p:ph type="title"/>
          </p:nvPr>
        </p:nvSpPr>
        <p:spPr>
          <a:xfrm>
            <a:off x="382588" y="392113"/>
            <a:ext cx="8532812" cy="1249362"/>
          </a:xfrm>
          <a:noFill/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Common Language Runtime</a:t>
            </a:r>
            <a:br>
              <a:rPr lang="en-US" smtClean="0"/>
            </a:br>
            <a:endParaRPr lang="en-US" sz="3200" smtClean="0">
              <a:solidFill>
                <a:schemeClr val="hlink"/>
              </a:solidFill>
            </a:endParaRPr>
          </a:p>
        </p:txBody>
      </p:sp>
      <p:sp>
        <p:nvSpPr>
          <p:cNvPr id="10243" name="Rectangle 1029"/>
          <p:cNvSpPr>
            <a:spLocks noGrp="1" noChangeArrowheads="1"/>
          </p:cNvSpPr>
          <p:nvPr>
            <p:ph idx="1"/>
          </p:nvPr>
        </p:nvSpPr>
        <p:spPr>
          <a:xfrm>
            <a:off x="381000" y="1524000"/>
            <a:ext cx="8532813" cy="4341813"/>
          </a:xfrm>
        </p:spPr>
        <p:txBody>
          <a:bodyPr lIns="92075" tIns="46038" rIns="92075" bIns="46038">
            <a:spAutoFit/>
          </a:bodyPr>
          <a:lstStyle/>
          <a:p>
            <a:pPr marL="506413" indent="-506413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800" smtClean="0"/>
              <a:t>Development</a:t>
            </a:r>
          </a:p>
          <a:p>
            <a:pPr marL="915988" lvl="1" indent="-40798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400" smtClean="0"/>
              <a:t>Mixed language applications</a:t>
            </a:r>
          </a:p>
          <a:p>
            <a:pPr marL="1595438" lvl="2" indent="-439738" eaLnBrk="1" hangingPunct="1"/>
            <a:r>
              <a:rPr lang="en-US" sz="2000" smtClean="0"/>
              <a:t>Common Language Specification (CLS)</a:t>
            </a:r>
          </a:p>
          <a:p>
            <a:pPr marL="1595438" lvl="2" indent="-439738" eaLnBrk="1" hangingPunct="1"/>
            <a:r>
              <a:rPr lang="en-US" sz="2000" smtClean="0"/>
              <a:t>Common Type System (CTS)</a:t>
            </a:r>
          </a:p>
          <a:p>
            <a:pPr marL="1595438" lvl="2" indent="-43973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000" smtClean="0"/>
              <a:t>Standard class framework</a:t>
            </a:r>
          </a:p>
          <a:p>
            <a:pPr marL="1595438" lvl="2" indent="-43973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000" smtClean="0"/>
              <a:t>Automatic memory management</a:t>
            </a:r>
          </a:p>
          <a:p>
            <a:pPr marL="915988" lvl="1" indent="-40798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400" smtClean="0"/>
              <a:t>Consistent error handling and safer execution</a:t>
            </a:r>
          </a:p>
          <a:p>
            <a:pPr marL="915988" lvl="1" indent="-40798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400" smtClean="0"/>
              <a:t>Potentially multi-platform</a:t>
            </a:r>
          </a:p>
          <a:p>
            <a:pPr marL="506413" indent="-506413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800" smtClean="0"/>
              <a:t>Deployment	</a:t>
            </a:r>
          </a:p>
          <a:p>
            <a:pPr marL="915988" lvl="1" indent="-40798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400" smtClean="0"/>
              <a:t>Removal of registration dependency</a:t>
            </a:r>
          </a:p>
          <a:p>
            <a:pPr marL="915988" lvl="1" indent="-407988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sz="2400" smtClean="0"/>
              <a:t>Safety – fewer versioning problems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382588" y="384175"/>
            <a:ext cx="8532812" cy="1263650"/>
          </a:xfrm>
          <a:noFill/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Common Language Runtime</a:t>
            </a:r>
            <a:br>
              <a:rPr lang="en-US" smtClean="0"/>
            </a:br>
            <a:r>
              <a:rPr lang="en-US" sz="3200" smtClean="0"/>
              <a:t>Multiple Language Support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304800" y="18288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CTS is a rich type system built into the CLR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Implements various types (int, double, etc)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And operations on those types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CLS is a set of specifications that language and library designers need to follow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This will ensure interoperability between languages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Compilation in .NET</a:t>
            </a:r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1524000" y="19050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Code in VB.NET</a:t>
            </a:r>
          </a:p>
        </p:txBody>
      </p:sp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3657600" y="19050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Code in C#</a:t>
            </a:r>
          </a:p>
        </p:txBody>
      </p:sp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5867400" y="19050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Code in another </a:t>
            </a:r>
          </a:p>
          <a:p>
            <a:pPr algn="ctr"/>
            <a:r>
              <a:rPr lang="en-US" sz="1600"/>
              <a:t>.NET Language</a:t>
            </a:r>
          </a:p>
        </p:txBody>
      </p:sp>
      <p:sp>
        <p:nvSpPr>
          <p:cNvPr id="12294" name="AutoShape 11"/>
          <p:cNvSpPr>
            <a:spLocks noChangeArrowheads="1"/>
          </p:cNvSpPr>
          <p:nvPr/>
        </p:nvSpPr>
        <p:spPr bwMode="auto">
          <a:xfrm>
            <a:off x="1524000" y="3276600"/>
            <a:ext cx="1752600" cy="4572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VB.NET compiler</a:t>
            </a:r>
          </a:p>
        </p:txBody>
      </p:sp>
      <p:sp>
        <p:nvSpPr>
          <p:cNvPr id="12295" name="AutoShape 12"/>
          <p:cNvSpPr>
            <a:spLocks noChangeArrowheads="1"/>
          </p:cNvSpPr>
          <p:nvPr/>
        </p:nvSpPr>
        <p:spPr bwMode="auto">
          <a:xfrm>
            <a:off x="3657600" y="3276600"/>
            <a:ext cx="1752600" cy="4572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C# compiler</a:t>
            </a:r>
          </a:p>
        </p:txBody>
      </p:sp>
      <p:sp>
        <p:nvSpPr>
          <p:cNvPr id="12296" name="AutoShape 13"/>
          <p:cNvSpPr>
            <a:spLocks noChangeArrowheads="1"/>
          </p:cNvSpPr>
          <p:nvPr/>
        </p:nvSpPr>
        <p:spPr bwMode="auto">
          <a:xfrm>
            <a:off x="5867400" y="3276600"/>
            <a:ext cx="1676400" cy="4572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Appropriate</a:t>
            </a:r>
          </a:p>
          <a:p>
            <a:pPr algn="ctr"/>
            <a:r>
              <a:rPr lang="en-US" sz="1600"/>
              <a:t>Compiler</a:t>
            </a:r>
          </a:p>
        </p:txBody>
      </p:sp>
      <p:sp>
        <p:nvSpPr>
          <p:cNvPr id="12297" name="Rectangle 14"/>
          <p:cNvSpPr>
            <a:spLocks noChangeArrowheads="1"/>
          </p:cNvSpPr>
          <p:nvPr/>
        </p:nvSpPr>
        <p:spPr bwMode="auto">
          <a:xfrm>
            <a:off x="3733800" y="4343400"/>
            <a:ext cx="16002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IL(Intermediate</a:t>
            </a:r>
          </a:p>
          <a:p>
            <a:pPr algn="ctr"/>
            <a:r>
              <a:rPr lang="en-US" sz="1600"/>
              <a:t>Language) code</a:t>
            </a:r>
          </a:p>
        </p:txBody>
      </p:sp>
      <p:sp>
        <p:nvSpPr>
          <p:cNvPr id="12298" name="Rectangle 15"/>
          <p:cNvSpPr>
            <a:spLocks noChangeArrowheads="1"/>
          </p:cNvSpPr>
          <p:nvPr/>
        </p:nvSpPr>
        <p:spPr bwMode="auto">
          <a:xfrm>
            <a:off x="3733800" y="5410200"/>
            <a:ext cx="16002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600"/>
              <a:t>CLR just-in-time</a:t>
            </a:r>
          </a:p>
          <a:p>
            <a:pPr algn="ctr"/>
            <a:r>
              <a:rPr lang="en-US" sz="1600"/>
              <a:t>execution</a:t>
            </a:r>
          </a:p>
        </p:txBody>
      </p:sp>
      <p:sp>
        <p:nvSpPr>
          <p:cNvPr id="12299" name="Freeform 16"/>
          <p:cNvSpPr>
            <a:spLocks/>
          </p:cNvSpPr>
          <p:nvPr/>
        </p:nvSpPr>
        <p:spPr bwMode="auto">
          <a:xfrm>
            <a:off x="2286000" y="2514600"/>
            <a:ext cx="7938" cy="762000"/>
          </a:xfrm>
          <a:custGeom>
            <a:avLst/>
            <a:gdLst>
              <a:gd name="T0" fmla="*/ 0 w 5"/>
              <a:gd name="T1" fmla="*/ 0 h 480"/>
              <a:gd name="T2" fmla="*/ 2147483647 w 5"/>
              <a:gd name="T3" fmla="*/ 2147483647 h 48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480">
                <a:moveTo>
                  <a:pt x="0" y="0"/>
                </a:moveTo>
                <a:lnTo>
                  <a:pt x="5" y="48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0" name="Freeform 17"/>
          <p:cNvSpPr>
            <a:spLocks/>
          </p:cNvSpPr>
          <p:nvPr/>
        </p:nvSpPr>
        <p:spPr bwMode="auto">
          <a:xfrm>
            <a:off x="4495800" y="2514600"/>
            <a:ext cx="7938" cy="762000"/>
          </a:xfrm>
          <a:custGeom>
            <a:avLst/>
            <a:gdLst>
              <a:gd name="T0" fmla="*/ 0 w 5"/>
              <a:gd name="T1" fmla="*/ 0 h 480"/>
              <a:gd name="T2" fmla="*/ 2147483647 w 5"/>
              <a:gd name="T3" fmla="*/ 2147483647 h 48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480">
                <a:moveTo>
                  <a:pt x="0" y="0"/>
                </a:moveTo>
                <a:lnTo>
                  <a:pt x="5" y="48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1" name="Freeform 18"/>
          <p:cNvSpPr>
            <a:spLocks/>
          </p:cNvSpPr>
          <p:nvPr/>
        </p:nvSpPr>
        <p:spPr bwMode="auto">
          <a:xfrm>
            <a:off x="6705600" y="2514600"/>
            <a:ext cx="7938" cy="762000"/>
          </a:xfrm>
          <a:custGeom>
            <a:avLst/>
            <a:gdLst>
              <a:gd name="T0" fmla="*/ 0 w 5"/>
              <a:gd name="T1" fmla="*/ 0 h 480"/>
              <a:gd name="T2" fmla="*/ 2147483647 w 5"/>
              <a:gd name="T3" fmla="*/ 2147483647 h 48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" h="480">
                <a:moveTo>
                  <a:pt x="0" y="0"/>
                </a:moveTo>
                <a:lnTo>
                  <a:pt x="5" y="48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2" name="Line 19"/>
          <p:cNvSpPr>
            <a:spLocks noChangeShapeType="1"/>
          </p:cNvSpPr>
          <p:nvPr/>
        </p:nvSpPr>
        <p:spPr bwMode="auto">
          <a:xfrm>
            <a:off x="2362200" y="3733800"/>
            <a:ext cx="1371600" cy="609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3" name="Line 20"/>
          <p:cNvSpPr>
            <a:spLocks noChangeShapeType="1"/>
          </p:cNvSpPr>
          <p:nvPr/>
        </p:nvSpPr>
        <p:spPr bwMode="auto">
          <a:xfrm flipH="1">
            <a:off x="5334000" y="3733800"/>
            <a:ext cx="1371600" cy="609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4" name="Line 21"/>
          <p:cNvSpPr>
            <a:spLocks noChangeShapeType="1"/>
          </p:cNvSpPr>
          <p:nvPr/>
        </p:nvSpPr>
        <p:spPr bwMode="auto">
          <a:xfrm>
            <a:off x="4495800" y="3733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305" name="Line 22"/>
          <p:cNvSpPr>
            <a:spLocks noChangeShapeType="1"/>
          </p:cNvSpPr>
          <p:nvPr/>
        </p:nvSpPr>
        <p:spPr bwMode="auto">
          <a:xfrm>
            <a:off x="4495800" y="5029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889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Intermediate Language (IL)</a:t>
            </a:r>
          </a:p>
        </p:txBody>
      </p:sp>
      <p:sp>
        <p:nvSpPr>
          <p:cNvPr id="13315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953000"/>
          </a:xfrm>
        </p:spPr>
        <p:txBody>
          <a:bodyPr/>
          <a:lstStyle/>
          <a:p>
            <a:pPr eaLnBrk="1" hangingPunct="1"/>
            <a:r>
              <a:rPr lang="en-US" sz="2400" smtClean="0"/>
              <a:t>.NET languages are not compiled to machine code.  They are compiled to an Intermediate Language (IL).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CLR accepts the IL code and recompiles it to machine code.  The recompilation is just-in-time (JIT) meaning it is done as soon as a function or subroutine is called.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/>
              <a:t>The JIT code stays in memory for subsequent calls.  In cases where there is not enough memory it is discarded thus making JIT process interpretive</a:t>
            </a:r>
            <a:r>
              <a:rPr lang="en-US" sz="2800" smtClean="0"/>
              <a:t>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393700"/>
            <a:ext cx="8570913" cy="585788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en-US" smtClean="0"/>
              <a:t>Languages</a:t>
            </a:r>
          </a:p>
        </p:txBody>
      </p:sp>
      <p:sp>
        <p:nvSpPr>
          <p:cNvPr id="14339" name="Rectangle 5"/>
          <p:cNvSpPr>
            <a:spLocks noGrp="1" noChangeArrowheads="1"/>
          </p:cNvSpPr>
          <p:nvPr>
            <p:ph idx="1"/>
          </p:nvPr>
        </p:nvSpPr>
        <p:spPr>
          <a:xfrm>
            <a:off x="381000" y="1416050"/>
            <a:ext cx="8415338" cy="2616200"/>
          </a:xfrm>
        </p:spPr>
        <p:txBody>
          <a:bodyPr>
            <a:spAutoFit/>
          </a:bodyPr>
          <a:lstStyle/>
          <a:p>
            <a:pPr marL="542925" indent="-542925" eaLnBrk="1" hangingPunct="1"/>
            <a:r>
              <a:rPr lang="en-US" smtClean="0"/>
              <a:t>Languages provided by MS</a:t>
            </a:r>
          </a:p>
          <a:p>
            <a:pPr marL="1014413" lvl="1" indent="-469900" eaLnBrk="1" hangingPunct="1"/>
            <a:r>
              <a:rPr lang="en-US" smtClean="0"/>
              <a:t>VB, C++, C#, J#, JScript</a:t>
            </a:r>
          </a:p>
          <a:p>
            <a:pPr marL="542925" indent="-542925" eaLnBrk="1" hangingPunct="1"/>
            <a:r>
              <a:rPr lang="en-US" smtClean="0"/>
              <a:t>Third-parties are building</a:t>
            </a:r>
          </a:p>
          <a:p>
            <a:pPr marL="1014413" lvl="1" indent="-469900" eaLnBrk="1" hangingPunct="1"/>
            <a:r>
              <a:rPr lang="en-US" smtClean="0"/>
              <a:t>APL, COBOL, Pascal, Eiffel, Haskell, ML, Oberon, Perl, Python, Scheme, Smalltalk…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Application Types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Console Application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dirty="0" smtClean="0"/>
              <a:t>Has standard streams (out, in, exception)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dirty="0" smtClean="0"/>
              <a:t>No Visual Components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590800"/>
            <a:ext cx="7772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/>
              <a:t>Windows Application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dirty="0"/>
              <a:t>GUI based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dirty="0"/>
              <a:t>No standard streams (out, in, exception)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sz="2400" dirty="0"/>
              <a:t>Main thread is shared by the GUI message pump &amp; your code</a:t>
            </a:r>
          </a:p>
          <a:p>
            <a:endParaRPr lang="en-US" dirty="0"/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886200"/>
            <a:ext cx="7162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110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82588" y="228600"/>
            <a:ext cx="85328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4400"/>
              <a:t>Windows Forms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81000" y="1371600"/>
            <a:ext cx="8532813" cy="432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Framework for Building Rich Clients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RAD (Rapid Application Development)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Rich set of controls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Data aware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ActiveX</a:t>
            </a:r>
            <a:r>
              <a:rPr lang="en-US" sz="2800" baseline="30000"/>
              <a:t>®</a:t>
            </a:r>
            <a:r>
              <a:rPr lang="en-US" sz="2800"/>
              <a:t> Support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Licensing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Accessibility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Printing support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Unicode support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FontTx/>
              <a:buChar char="–"/>
            </a:pPr>
            <a:r>
              <a:rPr lang="en-US" sz="2800"/>
              <a:t>UI inheritance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889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ASP.NET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idx="1"/>
          </p:nvPr>
        </p:nvSpPr>
        <p:spPr>
          <a:xfrm>
            <a:off x="381000" y="1219200"/>
            <a:ext cx="8382000" cy="49530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</a:pPr>
            <a:r>
              <a:rPr lang="en-US" sz="2800" smtClean="0"/>
              <a:t>ASP.NET the platform services that allow to program Web Applications and Web Services in any .NET language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marL="0" indent="0" eaLnBrk="1" hangingPunct="1">
              <a:lnSpc>
                <a:spcPct val="90000"/>
              </a:lnSpc>
            </a:pPr>
            <a:r>
              <a:rPr lang="en-US" sz="2800" smtClean="0"/>
              <a:t>ASP.NET Uses .NET languages to generate HTML pages. HTML page is targeted to the capabilities of the requesting Browser</a:t>
            </a:r>
          </a:p>
          <a:p>
            <a:pPr marL="0" indent="0" eaLnBrk="1" hangingPunct="1">
              <a:lnSpc>
                <a:spcPct val="90000"/>
              </a:lnSpc>
            </a:pPr>
            <a:endParaRPr lang="en-US" sz="2800" smtClean="0"/>
          </a:p>
          <a:p>
            <a:pPr marL="0" indent="0" eaLnBrk="1" hangingPunct="1">
              <a:lnSpc>
                <a:spcPct val="90000"/>
              </a:lnSpc>
            </a:pPr>
            <a:r>
              <a:rPr lang="en-US" sz="2800" smtClean="0"/>
              <a:t>ASP.NET “Program” is compiled into a .NET class and cached the first time it is called.  All subsequent calls use the cached version.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82588" y="228600"/>
            <a:ext cx="85328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4400"/>
              <a:t>ASP.NET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04800" y="1524000"/>
            <a:ext cx="8532813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Logical Evolution of ASP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/>
              <a:t>Supports multiple languages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/>
              <a:t>Improved performance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/>
              <a:t>Control-based, event-driven execution model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/>
              <a:t>More productive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2800"/>
              <a:t>Cleanly encapsulated functionality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>
          <a:xfrm>
            <a:off x="382588" y="471488"/>
            <a:ext cx="8532812" cy="762000"/>
          </a:xfrm>
          <a:noFill/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ASP.NET Web Forms</a:t>
            </a:r>
          </a:p>
        </p:txBody>
      </p:sp>
      <p:sp>
        <p:nvSpPr>
          <p:cNvPr id="19459" name="Rectangle 5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532813" cy="4454525"/>
          </a:xfrm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Allows clean cut code</a:t>
            </a:r>
          </a:p>
          <a:p>
            <a:pPr lvl="1" eaLnBrk="1" hangingPunct="1"/>
            <a:r>
              <a:rPr lang="en-US" smtClean="0"/>
              <a:t>Code-behind Web Forms</a:t>
            </a:r>
          </a:p>
          <a:p>
            <a:pPr eaLnBrk="1" hangingPunct="1"/>
            <a:r>
              <a:rPr lang="en-US" smtClean="0"/>
              <a:t>Easier for tools to generate</a:t>
            </a:r>
          </a:p>
          <a:p>
            <a:pPr eaLnBrk="1" hangingPunct="1"/>
            <a:r>
              <a:rPr lang="en-US" smtClean="0"/>
              <a:t>Code within is compiled then executed </a:t>
            </a:r>
          </a:p>
          <a:p>
            <a:pPr eaLnBrk="1" hangingPunct="1"/>
            <a:r>
              <a:rPr lang="en-US" smtClean="0"/>
              <a:t>Improved handling of state information</a:t>
            </a:r>
          </a:p>
          <a:p>
            <a:pPr eaLnBrk="1" hangingPunct="1"/>
            <a:r>
              <a:rPr lang="en-US" smtClean="0"/>
              <a:t>Support for ASP.NET server controls</a:t>
            </a:r>
          </a:p>
          <a:p>
            <a:pPr lvl="1" eaLnBrk="1" hangingPunct="1"/>
            <a:r>
              <a:rPr lang="en-US" smtClean="0"/>
              <a:t>Data validation</a:t>
            </a:r>
          </a:p>
          <a:p>
            <a:pPr lvl="1" eaLnBrk="1" hangingPunct="1"/>
            <a:r>
              <a:rPr lang="en-US" smtClean="0"/>
              <a:t>Data bound grids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382588" y="471488"/>
            <a:ext cx="8532812" cy="762000"/>
          </a:xfrm>
          <a:noFill/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ASP.NET Web Services</a:t>
            </a:r>
          </a:p>
        </p:txBody>
      </p:sp>
      <p:sp>
        <p:nvSpPr>
          <p:cNvPr id="20483" name="Rectangle 5"/>
          <p:cNvSpPr>
            <a:spLocks noGrp="1" noChangeArrowheads="1"/>
          </p:cNvSpPr>
          <p:nvPr>
            <p:ph idx="1"/>
          </p:nvPr>
        </p:nvSpPr>
        <p:spPr>
          <a:xfrm>
            <a:off x="381000" y="1905000"/>
            <a:ext cx="8532813" cy="1427163"/>
          </a:xfrm>
        </p:spPr>
        <p:txBody>
          <a:bodyPr lIns="92075" tIns="46038" rIns="92075" bIns="46038">
            <a:spAutoFit/>
          </a:bodyPr>
          <a:lstStyle/>
          <a:p>
            <a:pPr eaLnBrk="1" hangingPunct="1"/>
            <a:r>
              <a:rPr lang="en-US" smtClean="0"/>
              <a:t>A technical definition</a:t>
            </a:r>
          </a:p>
          <a:p>
            <a:pPr lvl="1" eaLnBrk="1" hangingPunct="1"/>
            <a:r>
              <a:rPr lang="en-US" smtClean="0"/>
              <a:t>“A programmable application component accessible via standard Web protocols”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81000" y="228600"/>
            <a:ext cx="8458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4400"/>
              <a:t>Web Services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81000" y="1416050"/>
            <a:ext cx="7772400" cy="379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It is just an application…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…that exposes its features and capabilities over the network…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…using XML…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…to allow for the creation of powerful new applications that are more than the sum of their parts…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2588" y="228600"/>
            <a:ext cx="8532812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/>
            <a:r>
              <a:rPr lang="en-US" sz="4400">
                <a:solidFill>
                  <a:schemeClr val="tx2"/>
                </a:solidFill>
              </a:rPr>
              <a:t>ADO.NET</a:t>
            </a:r>
            <a:br>
              <a:rPr lang="en-US" sz="4400">
                <a:solidFill>
                  <a:schemeClr val="tx2"/>
                </a:solidFill>
              </a:rPr>
            </a:br>
            <a:r>
              <a:rPr lang="en-US" sz="4400">
                <a:solidFill>
                  <a:schemeClr val="tx2"/>
                </a:solidFill>
              </a:rPr>
              <a:t>(Data and XML)</a:t>
            </a:r>
            <a:endParaRPr lang="en-US" sz="3200">
              <a:solidFill>
                <a:schemeClr val="hlink"/>
              </a:solidFill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81000" y="1905000"/>
            <a:ext cx="8532813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New objects (e.g., DataSets)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Separates connected / disconnected issues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Language neutral data access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Uses same types as CLR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/>
              <a:t>Great support for XML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ADO .NET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77238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ADO.NET is an improvement to Microsoft </a:t>
            </a:r>
            <a:r>
              <a:rPr lang="en-US" sz="2800" smtClean="0">
                <a:hlinkClick r:id="" action="ppaction://noaction"/>
              </a:rPr>
              <a:t>ADO</a:t>
            </a:r>
            <a:r>
              <a:rPr lang="en-US" sz="2800" smtClean="0"/>
              <a:t> that provides platform interoperability and scalable data access. </a:t>
            </a:r>
          </a:p>
          <a:p>
            <a:pPr eaLnBrk="1" hangingPunct="1">
              <a:lnSpc>
                <a:spcPct val="80000"/>
              </a:lnSpc>
            </a:pPr>
            <a:endParaRPr lang="en-US" sz="2800" smtClean="0"/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Using Extensible Markup Language (XML), ADO.NET can ensure the efficient transfer of data to any application on any platform.</a:t>
            </a:r>
            <a:endParaRPr lang="en-US" sz="2800" b="1" smtClean="0"/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7975600" y="6275388"/>
            <a:ext cx="5794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US"/>
              <a:t>1/2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ADO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Stands for “ActiveX Data Objects”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Microsoft technology for access to remote data via Internet.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ADO .NET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The centerpiece of ADO.NET is the data set.</a:t>
            </a:r>
          </a:p>
          <a:p>
            <a:pPr eaLnBrk="1" hangingPunct="1"/>
            <a:r>
              <a:rPr lang="en-US" sz="2800" smtClean="0"/>
              <a:t> A data set is an in-memory copy of database data. </a:t>
            </a:r>
          </a:p>
          <a:p>
            <a:pPr eaLnBrk="1" hangingPunct="1"/>
            <a:r>
              <a:rPr lang="en-US" sz="2800" smtClean="0"/>
              <a:t>A data set constitutes a "disconnected" view of the database data. </a:t>
            </a:r>
          </a:p>
          <a:p>
            <a:pPr eaLnBrk="1" hangingPunct="1"/>
            <a:r>
              <a:rPr lang="en-US" sz="2800" smtClean="0"/>
              <a:t>It exists in memory without an active connection to a database containing the corresponding tables or views.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ADO .NET</a:t>
            </a:r>
          </a:p>
        </p:txBody>
      </p:sp>
      <p:pic>
        <p:nvPicPr>
          <p:cNvPr id="26627" name="Picture 7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65250"/>
            <a:ext cx="83058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ADO .NET</a:t>
            </a:r>
            <a:br>
              <a:rPr lang="en-US" sz="4000" smtClean="0"/>
            </a:br>
            <a:r>
              <a:rPr lang="en-US" sz="4000" smtClean="0"/>
              <a:t>characteristic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smtClean="0"/>
              <a:t>New data access technology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Designed for disconnected operation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Optimized for data viewing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XML based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Increased flexibility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Increased readability of code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No real change from a developer's perspective. </a:t>
            </a:r>
            <a:endParaRPr lang="en-US" sz="28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Visual Studio.NET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Development tool that contains a rich set of productivity and debugging features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.NET – Hierarchy, Another View</a:t>
            </a:r>
          </a:p>
        </p:txBody>
      </p:sp>
      <p:sp>
        <p:nvSpPr>
          <p:cNvPr id="29699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endParaRPr lang="en-US" smtClean="0"/>
          </a:p>
          <a:p>
            <a:pPr lvl="1" eaLnBrk="1" hangingPunct="1">
              <a:buFontTx/>
              <a:buNone/>
            </a:pPr>
            <a:endParaRPr lang="en-US" smtClean="0"/>
          </a:p>
        </p:txBody>
      </p:sp>
      <p:pic>
        <p:nvPicPr>
          <p:cNvPr id="29700" name="Picture 5" descr="D:\Classes\ACM\Workshops\netpi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00200"/>
            <a:ext cx="4953000" cy="454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3048000" y="4129088"/>
            <a:ext cx="641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US" sz="1800">
                <a:latin typeface="Arial" charset="0"/>
                <a:cs typeface="Arial" charset="0"/>
              </a:rPr>
              <a:t>CLR</a:t>
            </a: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5257800" y="29718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en-US" sz="1800">
                <a:latin typeface="Arial" charset="0"/>
                <a:cs typeface="Arial" charset="0"/>
              </a:rPr>
              <a:t>CLR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93700"/>
            <a:ext cx="8570913" cy="585788"/>
          </a:xfrm>
          <a:noFill/>
        </p:spPr>
        <p:txBody>
          <a:bodyPr>
            <a:spAutoFit/>
          </a:bodyPr>
          <a:lstStyle/>
          <a:p>
            <a:pPr eaLnBrk="1" hangingPunct="1"/>
            <a:r>
              <a:rPr lang="en-US" smtClean="0"/>
              <a:t>Summary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16050"/>
            <a:ext cx="8578850" cy="2117725"/>
          </a:xfrm>
        </p:spPr>
        <p:txBody>
          <a:bodyPr>
            <a:spAutoFit/>
          </a:bodyPr>
          <a:lstStyle/>
          <a:p>
            <a:pPr eaLnBrk="1" hangingPunct="1"/>
            <a:r>
              <a:rPr lang="en-US" smtClean="0"/>
              <a:t>The .NET Framework</a:t>
            </a:r>
          </a:p>
          <a:p>
            <a:pPr lvl="1" eaLnBrk="1" hangingPunct="1"/>
            <a:r>
              <a:rPr lang="en-US" smtClean="0"/>
              <a:t>Dramatically simplifies development and deployment</a:t>
            </a:r>
          </a:p>
          <a:p>
            <a:pPr lvl="1" eaLnBrk="1" hangingPunct="1"/>
            <a:r>
              <a:rPr lang="en-US" smtClean="0"/>
              <a:t>Provides robust and secure execution environment</a:t>
            </a:r>
          </a:p>
          <a:p>
            <a:pPr lvl="1" eaLnBrk="1" hangingPunct="1"/>
            <a:r>
              <a:rPr lang="en-US" smtClean="0"/>
              <a:t>Supports multiple programming languages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1961</TotalTime>
  <Words>929</Words>
  <Application>Microsoft Office PowerPoint</Application>
  <PresentationFormat>On-screen Show (4:3)</PresentationFormat>
  <Paragraphs>188</Paragraphs>
  <Slides>29</Slides>
  <Notes>11</Notes>
  <HiddenSlides>3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Times New Roman</vt:lpstr>
      <vt:lpstr>Arial</vt:lpstr>
      <vt:lpstr>Calibri</vt:lpstr>
      <vt:lpstr>Office Theme</vt:lpstr>
      <vt:lpstr>PowerPoint Presentation</vt:lpstr>
      <vt:lpstr>.NET – What Is It?</vt:lpstr>
      <vt:lpstr>What Is .NET</vt:lpstr>
      <vt:lpstr>.NET – What Is It?</vt:lpstr>
      <vt:lpstr>Framework, Languages, And Tools</vt:lpstr>
      <vt:lpstr>The .NET Framework .NET Framework Services</vt:lpstr>
      <vt:lpstr>Common Language Runtime (CLR)</vt:lpstr>
      <vt:lpstr>Common Language Runtime </vt:lpstr>
      <vt:lpstr>Common Language Runtime Multiple Language Support</vt:lpstr>
      <vt:lpstr>Compilation in .NET</vt:lpstr>
      <vt:lpstr>Intermediate Language (IL)</vt:lpstr>
      <vt:lpstr>Languages</vt:lpstr>
      <vt:lpstr>Application Types</vt:lpstr>
      <vt:lpstr>PowerPoint Presentation</vt:lpstr>
      <vt:lpstr>PowerPoint Presentation</vt:lpstr>
      <vt:lpstr>ASP.NET</vt:lpstr>
      <vt:lpstr>PowerPoint Presentation</vt:lpstr>
      <vt:lpstr>ASP.NET Web Forms</vt:lpstr>
      <vt:lpstr>ASP.NET Web Services</vt:lpstr>
      <vt:lpstr>PowerPoint Presentation</vt:lpstr>
      <vt:lpstr>PowerPoint Presentation</vt:lpstr>
      <vt:lpstr>ADO .NET</vt:lpstr>
      <vt:lpstr>ADO</vt:lpstr>
      <vt:lpstr>ADO .NET</vt:lpstr>
      <vt:lpstr>ADO .NET</vt:lpstr>
      <vt:lpstr>ADO .NET characteristic </vt:lpstr>
      <vt:lpstr>Visual Studio.NET</vt:lpstr>
      <vt:lpstr>.NET – Hierarchy, Another View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.NET Framework</dc:title>
  <dc:creator>Bharat Kolluri</dc:creator>
  <cp:lastModifiedBy>SGD</cp:lastModifiedBy>
  <cp:revision>92</cp:revision>
  <dcterms:created xsi:type="dcterms:W3CDTF">2003-07-30T21:04:55Z</dcterms:created>
  <dcterms:modified xsi:type="dcterms:W3CDTF">2013-11-13T05:14:05Z</dcterms:modified>
</cp:coreProperties>
</file>