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35931B-547A-4A0D-9EED-04B835B2AA1B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0DD24-8B36-4307-B980-3F72D9054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67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A4D8C-5CD3-4F83-BAAF-435C32367833}" type="datetime1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A34D-3914-4DF7-8809-F4577D0ABD00}" type="datetime1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B66A6-D8B9-48C1-9A88-72556F767353}" type="datetime1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C5176-5CF1-4989-869C-D829847A2814}" type="datetime1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27DA1-5080-4697-8310-0BFB256A5E17}" type="datetime1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DF6CB-4BCF-4C87-8B84-3C864F06AAB3}" type="datetime1">
              <a:rPr lang="en-US" smtClean="0"/>
              <a:t>11/19/2013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9A2F1-BC54-4FDD-A509-AFDD0D51AAF1}" type="datetime1">
              <a:rPr lang="en-US" smtClean="0"/>
              <a:t>11/19/2013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F2E4-E18B-428F-9CB1-04277ABE65B6}" type="datetime1">
              <a:rPr lang="en-US" smtClean="0"/>
              <a:t>11/19/2013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EB1B4-610E-430E-8AFC-45333BCE8427}" type="datetime1">
              <a:rPr lang="en-US" smtClean="0"/>
              <a:t>11/19/2013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7FA8C-4634-468D-BE4A-46BD4407A135}" type="datetime1">
              <a:rPr lang="en-US" smtClean="0"/>
              <a:t>11/19/2013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B815-4BAD-4BD0-8309-F1CBE0667062}" type="datetime1">
              <a:rPr lang="en-US" smtClean="0"/>
              <a:t>11/19/2013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E522A-2B79-402B-A8C6-6DD97C53A607}" type="datetime1">
              <a:rPr lang="en-US" smtClean="0"/>
              <a:t>11/19/2013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University of Lahore Sargodha Campus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8740172" y="0"/>
            <a:ext cx="403828" cy="2438400"/>
          </a:xfrm>
          <a:prstGeom prst="rect">
            <a:avLst/>
          </a:prstGeom>
          <a:noFill/>
        </p:spPr>
        <p:txBody>
          <a:bodyPr vert="wordArtVert">
            <a:spAutoFit/>
          </a:bodyPr>
          <a:lstStyle/>
          <a:p>
            <a:pPr>
              <a:defRPr/>
            </a:pPr>
            <a:r>
              <a:rPr lang="en-US" sz="1200" b="1" dirty="0">
                <a:solidFill>
                  <a:srgbClr val="FF0000"/>
                </a:solidFill>
                <a:effectLst>
                  <a:glow rad="165100">
                    <a:schemeClr val="accent6">
                      <a:alpha val="0"/>
                    </a:schemeClr>
                  </a:glow>
                </a:effectLst>
                <a:latin typeface="Calibri" pitchFamily="34" charset="0"/>
              </a:rPr>
              <a:t>CLASS WORK</a:t>
            </a:r>
          </a:p>
        </p:txBody>
      </p:sp>
      <p:grpSp>
        <p:nvGrpSpPr>
          <p:cNvPr id="9" name="Group 8"/>
          <p:cNvGrpSpPr/>
          <p:nvPr userDrawn="1"/>
        </p:nvGrpSpPr>
        <p:grpSpPr>
          <a:xfrm rot="15862846">
            <a:off x="6534513" y="1830901"/>
            <a:ext cx="1125514" cy="1073849"/>
            <a:chOff x="6534513" y="1830901"/>
            <a:chExt cx="1125514" cy="1073849"/>
          </a:xfrm>
          <a:noFill/>
        </p:grpSpPr>
        <p:sp>
          <p:nvSpPr>
            <p:cNvPr id="10" name="TextBox 2"/>
            <p:cNvSpPr txBox="1">
              <a:spLocks noChangeArrowheads="1"/>
            </p:cNvSpPr>
            <p:nvPr/>
          </p:nvSpPr>
          <p:spPr bwMode="auto">
            <a:xfrm rot="19376067">
              <a:off x="6534513" y="1830901"/>
              <a:ext cx="1125514" cy="1073849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  <a:extLst/>
          </p:spPr>
          <p:txBody>
            <a:bodyPr spcFirstLastPara="1">
              <a:prstTxWarp prst="textCircl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3600" dirty="0" smtClean="0">
                  <a:ln>
                    <a:solidFill>
                      <a:schemeClr val="accent2"/>
                    </a:solidFill>
                  </a:ln>
                  <a:solidFill>
                    <a:srgbClr val="A6A6A6"/>
                  </a:solidFill>
                  <a:latin typeface="PMingLiU" pitchFamily="18" charset="-120"/>
                  <a:ea typeface="PMingLiU" pitchFamily="18" charset="-120"/>
                </a:rPr>
                <a:t> Author : T a h i r  N a w a z 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6654114" y="1910625"/>
              <a:ext cx="900545" cy="914400"/>
            </a:xfrm>
            <a:prstGeom prst="ellipse">
              <a:avLst/>
            </a:prstGeom>
            <a:grpFill/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2" name="Group 11"/>
          <p:cNvGrpSpPr/>
          <p:nvPr userDrawn="1"/>
        </p:nvGrpSpPr>
        <p:grpSpPr>
          <a:xfrm rot="15862846">
            <a:off x="1245891" y="4260648"/>
            <a:ext cx="1125514" cy="1073849"/>
            <a:chOff x="6534513" y="1830901"/>
            <a:chExt cx="1125514" cy="1073849"/>
          </a:xfrm>
          <a:noFill/>
        </p:grpSpPr>
        <p:sp>
          <p:nvSpPr>
            <p:cNvPr id="14" name="Oval 13"/>
            <p:cNvSpPr/>
            <p:nvPr/>
          </p:nvSpPr>
          <p:spPr>
            <a:xfrm>
              <a:off x="6654114" y="1910625"/>
              <a:ext cx="900545" cy="914400"/>
            </a:xfrm>
            <a:prstGeom prst="ellipse">
              <a:avLst/>
            </a:prstGeom>
            <a:grpFill/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TextBox 2"/>
            <p:cNvSpPr txBox="1">
              <a:spLocks noChangeArrowheads="1"/>
            </p:cNvSpPr>
            <p:nvPr/>
          </p:nvSpPr>
          <p:spPr bwMode="auto">
            <a:xfrm rot="19376067">
              <a:off x="6534513" y="1830901"/>
              <a:ext cx="1125514" cy="1073849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  <a:extLst/>
          </p:spPr>
          <p:txBody>
            <a:bodyPr spcFirstLastPara="1">
              <a:prstTxWarp prst="textCircl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3600" dirty="0" smtClean="0">
                  <a:ln>
                    <a:solidFill>
                      <a:schemeClr val="accent2"/>
                    </a:solidFill>
                  </a:ln>
                  <a:solidFill>
                    <a:srgbClr val="A6A6A6"/>
                  </a:solidFill>
                  <a:latin typeface="PMingLiU" pitchFamily="18" charset="-120"/>
                  <a:ea typeface="PMingLiU" pitchFamily="18" charset="-120"/>
                </a:rPr>
                <a:t> Author : T a h i r  N a w a z 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Object Oriented Paradigm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OOP’s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The Object-Oriented Approach</a:t>
            </a:r>
          </a:p>
          <a:p>
            <a:pPr lvl="1"/>
            <a:r>
              <a:rPr lang="en-US" dirty="0" smtClean="0"/>
              <a:t>The fundamental idea behind object-oriented languages is to combine into a single unit both </a:t>
            </a:r>
            <a:r>
              <a:rPr lang="en-US" i="1" dirty="0" smtClean="0"/>
              <a:t>data and the functions that operate on that data. Such a unit is called an Object.</a:t>
            </a:r>
          </a:p>
          <a:p>
            <a:r>
              <a:rPr lang="en-US" dirty="0" smtClean="0"/>
              <a:t>An object’s functions, called </a:t>
            </a:r>
            <a:r>
              <a:rPr lang="en-US" i="1" dirty="0" smtClean="0"/>
              <a:t>member functions in C++, typically provide the only way to </a:t>
            </a:r>
            <a:r>
              <a:rPr lang="en-US" dirty="0" smtClean="0"/>
              <a:t>access its data. If you want to read a data item in an object, you call a member function in the object. It will access the data and return the value to you. You can’t access the data directly.</a:t>
            </a:r>
          </a:p>
          <a:p>
            <a:r>
              <a:rPr lang="en-US" dirty="0" smtClean="0"/>
              <a:t>The data is </a:t>
            </a:r>
            <a:r>
              <a:rPr lang="en-US" i="1" dirty="0" smtClean="0"/>
              <a:t>hidden, so it is safe from accidental alteration. Data and its functions are said to be encapsulated into a single entity. Data encapsulation and data hiding are key terms in the </a:t>
            </a:r>
            <a:r>
              <a:rPr lang="en-US" dirty="0" smtClean="0"/>
              <a:t>description of object-oriented languages.</a:t>
            </a:r>
            <a:endParaRPr lang="en-US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14350"/>
            <a:ext cx="8229600" cy="535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86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Reusability</a:t>
            </a:r>
          </a:p>
          <a:p>
            <a:pPr lvl="1"/>
            <a:r>
              <a:rPr lang="en-US" dirty="0" smtClean="0"/>
              <a:t>Once a class has been written, created, and debugged, it can be distributed to other programmers for use in their own programs. </a:t>
            </a:r>
          </a:p>
          <a:p>
            <a:pPr lvl="1"/>
            <a:r>
              <a:rPr lang="en-US" dirty="0" smtClean="0"/>
              <a:t>This is called </a:t>
            </a:r>
            <a:r>
              <a:rPr lang="en-US" i="1" dirty="0" smtClean="0"/>
              <a:t>reusability. It is similar to </a:t>
            </a:r>
            <a:r>
              <a:rPr lang="en-US" dirty="0" smtClean="0"/>
              <a:t>the way a library of functions in a procedural language can be incorporated into different programs.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University of Lahore Sargodha Campus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954-E24D-46DF-8543-A9B2FA1B4169}" type="slidenum">
              <a:rPr lang="en-US"/>
              <a:pPr/>
              <a:t>14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What is Object Oriented Programming?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3505200"/>
            <a:ext cx="3048000" cy="2667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GB" dirty="0">
                <a:solidFill>
                  <a:srgbClr val="FF0000"/>
                </a:solidFill>
              </a:rPr>
              <a:t>An object is like a black box.</a:t>
            </a:r>
          </a:p>
          <a:p>
            <a:pPr>
              <a:buFont typeface="Monotype Sorts" pitchFamily="2" charset="2"/>
              <a:buNone/>
            </a:pPr>
            <a:r>
              <a:rPr lang="en-GB" dirty="0">
                <a:solidFill>
                  <a:srgbClr val="FF0000"/>
                </a:solidFill>
              </a:rPr>
              <a:t> The internal details are hidden.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429000" y="1905000"/>
            <a:ext cx="4953000" cy="4171950"/>
          </a:xfrm>
        </p:spPr>
        <p:txBody>
          <a:bodyPr/>
          <a:lstStyle/>
          <a:p>
            <a:r>
              <a:rPr lang="en-GB"/>
              <a:t>Identifying </a:t>
            </a:r>
            <a:r>
              <a:rPr lang="en-GB" i="1"/>
              <a:t>objects</a:t>
            </a:r>
            <a:r>
              <a:rPr lang="en-GB"/>
              <a:t> and assigning </a:t>
            </a:r>
            <a:r>
              <a:rPr lang="en-GB" i="1"/>
              <a:t>responsibilities</a:t>
            </a:r>
            <a:r>
              <a:rPr lang="en-GB"/>
              <a:t> to these objects.</a:t>
            </a:r>
          </a:p>
          <a:p>
            <a:r>
              <a:rPr lang="en-GB"/>
              <a:t>Objects communicate to other objects by sending </a:t>
            </a:r>
            <a:r>
              <a:rPr lang="en-GB" i="1"/>
              <a:t>messages</a:t>
            </a:r>
            <a:r>
              <a:rPr lang="en-GB"/>
              <a:t>.</a:t>
            </a:r>
          </a:p>
          <a:p>
            <a:r>
              <a:rPr lang="en-GB"/>
              <a:t>Messages are received by the </a:t>
            </a:r>
            <a:r>
              <a:rPr lang="en-GB" i="1"/>
              <a:t>methods</a:t>
            </a:r>
            <a:r>
              <a:rPr lang="en-GB"/>
              <a:t> of an object</a:t>
            </a:r>
          </a:p>
        </p:txBody>
      </p:sp>
      <p:pic>
        <p:nvPicPr>
          <p:cNvPr id="5126" name="Picture 6" descr="U:\objori\Presen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05000"/>
            <a:ext cx="16764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352800" y="1905000"/>
            <a:ext cx="76200" cy="434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University of Lahore Sargodha Campus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83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740C5-4E8B-47FE-A9BC-841DE0CA3320}" type="slidenum">
              <a:rPr lang="en-US"/>
              <a:pPr/>
              <a:t>15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an object?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5950"/>
            <a:ext cx="7924800" cy="4171950"/>
          </a:xfrm>
        </p:spPr>
        <p:txBody>
          <a:bodyPr/>
          <a:lstStyle/>
          <a:p>
            <a:r>
              <a:rPr lang="en-GB" dirty="0"/>
              <a:t>Tangible Things    as a car, printer, ...</a:t>
            </a:r>
          </a:p>
          <a:p>
            <a:r>
              <a:rPr lang="en-GB" dirty="0"/>
              <a:t>Roles                   as employee, boss, ...</a:t>
            </a:r>
          </a:p>
          <a:p>
            <a:r>
              <a:rPr lang="en-GB" dirty="0" smtClean="0"/>
              <a:t>Interactions          </a:t>
            </a:r>
            <a:r>
              <a:rPr lang="en-GB" dirty="0"/>
              <a:t>as contract, sale, ...</a:t>
            </a:r>
          </a:p>
          <a:p>
            <a:r>
              <a:rPr lang="en-GB" dirty="0"/>
              <a:t>Specifications        as colour, shape, …</a:t>
            </a:r>
          </a:p>
          <a:p>
            <a:pPr>
              <a:buFont typeface="Monotype Sorts" pitchFamily="2" charset="2"/>
              <a:buChar char="0"/>
            </a:pPr>
            <a:endParaRPr lang="en-GB" dirty="0"/>
          </a:p>
        </p:txBody>
      </p:sp>
      <p:pic>
        <p:nvPicPr>
          <p:cNvPr id="6151" name="Picture 7" descr="U:\objori\12z-Seri-Aut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724400"/>
            <a:ext cx="2286000" cy="1223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U:\objori\contract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724400"/>
            <a:ext cx="1400175" cy="137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U:\objori\confused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175" y="4419600"/>
            <a:ext cx="134302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68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Oriented Programming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/>
              <a:t>Programmer </a:t>
            </a:r>
            <a:r>
              <a:rPr lang="en-US" dirty="0" smtClean="0"/>
              <a:t>who defines </a:t>
            </a:r>
            <a:r>
              <a:rPr lang="en-US" dirty="0"/>
              <a:t>the attributes and behavior of </a:t>
            </a:r>
            <a:r>
              <a:rPr lang="en-US" dirty="0" smtClean="0"/>
              <a:t>objects</a:t>
            </a:r>
            <a:endParaRPr lang="en-US" dirty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Objects are </a:t>
            </a:r>
            <a:r>
              <a:rPr lang="en-US" dirty="0"/>
              <a:t>modeled </a:t>
            </a:r>
            <a:r>
              <a:rPr lang="en-US" dirty="0" smtClean="0"/>
              <a:t>according to real-world entities</a:t>
            </a:r>
            <a:endParaRPr lang="en-US" dirty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Different approach from structure programming such as </a:t>
            </a:r>
            <a:r>
              <a:rPr lang="en-US" smtClean="0"/>
              <a:t>C language</a:t>
            </a:r>
            <a:endParaRPr lang="en-US" dirty="0"/>
          </a:p>
          <a:p>
            <a:pPr algn="l" rtl="0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238A25-A96D-437D-B488-8F8B721D0E9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University of Lahore Sargodha Campus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1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Oriented Programming</a:t>
            </a: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dirty="0"/>
              <a:t>Object-oriented programming (OOP) 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Encapsulates data (attributes) and functions (behavior) into packages </a:t>
            </a:r>
            <a:r>
              <a:rPr lang="en-US" dirty="0" smtClean="0"/>
              <a:t>named </a:t>
            </a:r>
            <a:r>
              <a:rPr lang="en-US" dirty="0"/>
              <a:t>classes.</a:t>
            </a:r>
          </a:p>
          <a:p>
            <a:pPr algn="l" rtl="0">
              <a:lnSpc>
                <a:spcPct val="90000"/>
              </a:lnSpc>
            </a:pPr>
            <a:endParaRPr lang="en-US" dirty="0" smtClean="0"/>
          </a:p>
          <a:p>
            <a:pPr algn="l" rtl="0">
              <a:lnSpc>
                <a:spcPct val="90000"/>
              </a:lnSpc>
            </a:pPr>
            <a:r>
              <a:rPr lang="en-US" dirty="0" smtClean="0"/>
              <a:t> </a:t>
            </a:r>
            <a:r>
              <a:rPr lang="en-US" dirty="0"/>
              <a:t>Classes are user-defined </a:t>
            </a:r>
            <a:r>
              <a:rPr lang="en-US" dirty="0" smtClean="0"/>
              <a:t>types</a:t>
            </a:r>
            <a:r>
              <a:rPr lang="en-US" dirty="0"/>
              <a:t>.</a:t>
            </a:r>
          </a:p>
          <a:p>
            <a:pPr lvl="1" algn="l" rtl="0">
              <a:lnSpc>
                <a:spcPct val="90000"/>
              </a:lnSpc>
            </a:pPr>
            <a:r>
              <a:rPr lang="en-US" dirty="0" smtClean="0"/>
              <a:t>Data Members</a:t>
            </a:r>
            <a:endParaRPr lang="en-US" dirty="0"/>
          </a:p>
          <a:p>
            <a:pPr lvl="1" algn="l" rtl="0">
              <a:lnSpc>
                <a:spcPct val="90000"/>
              </a:lnSpc>
            </a:pPr>
            <a:r>
              <a:rPr lang="en-US" dirty="0" smtClean="0"/>
              <a:t>Member Functions or Methods)</a:t>
            </a:r>
            <a:endParaRPr lang="en-US" dirty="0"/>
          </a:p>
          <a:p>
            <a:pPr marL="0" indent="0" algn="l" rtl="0">
              <a:lnSpc>
                <a:spcPct val="90000"/>
              </a:lnSpc>
              <a:buNone/>
            </a:pPr>
            <a:endParaRPr lang="en-US" dirty="0"/>
          </a:p>
          <a:p>
            <a:pPr algn="l" rtl="0">
              <a:lnSpc>
                <a:spcPct val="90000"/>
              </a:lnSpc>
            </a:pPr>
            <a:endParaRPr lang="en-US" dirty="0"/>
          </a:p>
          <a:p>
            <a:pPr algn="l" rtl="0">
              <a:lnSpc>
                <a:spcPct val="90000"/>
              </a:lnSpc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238A25-A96D-437D-B488-8F8B721D0E9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University of Lahore Sargodha Campus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16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for OOP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990600" lvl="1" indent="-533400" algn="l" rtl="0">
              <a:buFontTx/>
              <a:buAutoNum type="arabicPeriod"/>
            </a:pPr>
            <a:r>
              <a:rPr lang="en-US" dirty="0"/>
              <a:t>Simplify programming</a:t>
            </a:r>
          </a:p>
          <a:p>
            <a:pPr marL="990600" lvl="1" indent="-533400" algn="l" rtl="0">
              <a:buFontTx/>
              <a:buAutoNum type="arabicPeriod"/>
            </a:pPr>
            <a:r>
              <a:rPr lang="en-US" dirty="0"/>
              <a:t>Interfaces</a:t>
            </a:r>
          </a:p>
          <a:p>
            <a:pPr marL="1371600" lvl="2" indent="-457200" algn="l" rtl="0"/>
            <a:r>
              <a:rPr lang="en-US" sz="2800" dirty="0"/>
              <a:t>Information hiding:</a:t>
            </a:r>
          </a:p>
          <a:p>
            <a:pPr marL="1752600" lvl="3" indent="-381000" algn="l" rtl="0"/>
            <a:r>
              <a:rPr lang="en-US" dirty="0"/>
              <a:t>Implementation details hidden within classes themselves</a:t>
            </a:r>
            <a:endParaRPr lang="en-US" sz="2400" dirty="0"/>
          </a:p>
          <a:p>
            <a:pPr marL="990600" lvl="1" indent="-533400" algn="l" rtl="0">
              <a:buFontTx/>
              <a:buAutoNum type="arabicPeriod"/>
            </a:pPr>
            <a:r>
              <a:rPr lang="en-US" dirty="0"/>
              <a:t>Software reuse</a:t>
            </a:r>
          </a:p>
          <a:p>
            <a:pPr marL="1371600" lvl="2" indent="-457200" algn="l" rtl="0"/>
            <a:r>
              <a:rPr lang="en-US" dirty="0"/>
              <a:t>Class objects included as members of other classes</a:t>
            </a:r>
          </a:p>
          <a:p>
            <a:pPr marL="609600" indent="-609600" algn="l" rtl="0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238A25-A96D-437D-B488-8F8B721D0E9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University of Lahore Sargodha Campus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78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/>
              <a:t>Classes in C++</a:t>
            </a: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/>
              <a:t>A class definition begins with the keyword </a:t>
            </a:r>
            <a:r>
              <a:rPr lang="en-US" i="1" dirty="0"/>
              <a:t>class</a:t>
            </a:r>
            <a:r>
              <a:rPr lang="en-US" dirty="0"/>
              <a:t>.</a:t>
            </a:r>
          </a:p>
          <a:p>
            <a:pPr algn="l" rtl="0"/>
            <a:r>
              <a:rPr lang="en-US" dirty="0"/>
              <a:t>The body of the class is contained within a set of braces, {    } ;  (notice the semi-colon).</a:t>
            </a:r>
          </a:p>
          <a:p>
            <a:pPr algn="l" rtl="0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76400" y="4038600"/>
            <a:ext cx="2133600" cy="198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dirty="0"/>
              <a:t>class </a:t>
            </a:r>
            <a:r>
              <a:rPr lang="en-US" u="sng" dirty="0" err="1"/>
              <a:t>class_name</a:t>
            </a:r>
            <a:endParaRPr lang="en-US" u="sng" dirty="0"/>
          </a:p>
          <a:p>
            <a:pPr algn="l"/>
            <a:r>
              <a:rPr lang="en-US" dirty="0"/>
              <a:t>{</a:t>
            </a:r>
          </a:p>
          <a:p>
            <a:pPr algn="l"/>
            <a:r>
              <a:rPr lang="en-US" dirty="0"/>
              <a:t>	….</a:t>
            </a:r>
          </a:p>
          <a:p>
            <a:pPr algn="l"/>
            <a:r>
              <a:rPr lang="en-US" dirty="0"/>
              <a:t>….</a:t>
            </a:r>
          </a:p>
          <a:p>
            <a:pPr algn="l"/>
            <a:r>
              <a:rPr lang="en-US" dirty="0"/>
              <a:t>….</a:t>
            </a:r>
          </a:p>
          <a:p>
            <a:pPr algn="l"/>
            <a:r>
              <a:rPr lang="en-US" dirty="0"/>
              <a:t>};</a:t>
            </a: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flipH="1" flipV="1">
            <a:off x="2438400" y="5105400"/>
            <a:ext cx="1981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4419600" y="5269468"/>
            <a:ext cx="4419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rtl="0"/>
            <a:r>
              <a:rPr lang="en-US" dirty="0"/>
              <a:t>Class body  (data member </a:t>
            </a:r>
            <a:r>
              <a:rPr lang="en-US" dirty="0" smtClean="0"/>
              <a:t>+Function)</a:t>
            </a:r>
            <a:endParaRPr lang="en-US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H="1" flipV="1">
            <a:off x="3810000" y="4343400"/>
            <a:ext cx="1066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4953000" y="4191000"/>
            <a:ext cx="1981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/>
            <a:r>
              <a:rPr lang="en-US"/>
              <a:t>Any valid identifier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238A25-A96D-437D-B488-8F8B721D0E9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University of Lahore Sargodha Campus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3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7600" b="1" dirty="0" smtClean="0"/>
              <a:t>Problems with Structured Programming</a:t>
            </a:r>
          </a:p>
          <a:p>
            <a:pPr>
              <a:buNone/>
            </a:pPr>
            <a:r>
              <a:rPr lang="en-US" sz="5000" dirty="0" smtClean="0"/>
              <a:t>As programs grow ever larger and more complex, even the structured programming</a:t>
            </a:r>
          </a:p>
          <a:p>
            <a:pPr>
              <a:buNone/>
            </a:pPr>
            <a:r>
              <a:rPr lang="en-US" sz="5000" dirty="0" smtClean="0"/>
              <a:t>approach begins to show signs of strain. </a:t>
            </a:r>
          </a:p>
          <a:p>
            <a:pPr>
              <a:buNone/>
            </a:pPr>
            <a:r>
              <a:rPr lang="en-US" sz="5000" dirty="0" smtClean="0"/>
              <a:t>	The project is too complex,</a:t>
            </a:r>
          </a:p>
          <a:p>
            <a:pPr>
              <a:buNone/>
            </a:pPr>
            <a:r>
              <a:rPr lang="en-US" sz="5000" dirty="0" smtClean="0"/>
              <a:t>		 the schedule slips,</a:t>
            </a:r>
          </a:p>
          <a:p>
            <a:pPr>
              <a:buNone/>
            </a:pPr>
            <a:r>
              <a:rPr lang="en-US" sz="5000" dirty="0" smtClean="0"/>
              <a:t>		 more programmers are required, </a:t>
            </a:r>
          </a:p>
          <a:p>
            <a:pPr>
              <a:buNone/>
            </a:pPr>
            <a:r>
              <a:rPr lang="en-US" sz="5000" dirty="0" smtClean="0"/>
              <a:t>		complexity increases, </a:t>
            </a:r>
          </a:p>
          <a:p>
            <a:pPr>
              <a:buNone/>
            </a:pPr>
            <a:r>
              <a:rPr lang="en-US" sz="5000" dirty="0" smtClean="0"/>
              <a:t>		costs increases like rocket, </a:t>
            </a:r>
          </a:p>
          <a:p>
            <a:pPr>
              <a:buNone/>
            </a:pPr>
            <a:r>
              <a:rPr lang="en-US" sz="5000" dirty="0" smtClean="0"/>
              <a:t>		the schedule slips further, and disaster ensues.</a:t>
            </a:r>
          </a:p>
          <a:p>
            <a:pPr>
              <a:buNone/>
            </a:pPr>
            <a:r>
              <a:rPr lang="en-US" sz="5000" dirty="0" smtClean="0"/>
              <a:t>Analyzing the reasons for these failures reveals that there are weaknesses in the procedural</a:t>
            </a:r>
          </a:p>
          <a:p>
            <a:pPr>
              <a:buNone/>
            </a:pPr>
            <a:r>
              <a:rPr lang="en-US" sz="5000" dirty="0" smtClean="0"/>
              <a:t>paradigm itself.</a:t>
            </a:r>
          </a:p>
          <a:p>
            <a:pPr>
              <a:buNone/>
            </a:pPr>
            <a:r>
              <a:rPr lang="en-US" sz="5000" dirty="0" smtClean="0"/>
              <a:t> No matter how well the structured programming approach is implemented,</a:t>
            </a:r>
          </a:p>
          <a:p>
            <a:pPr>
              <a:buNone/>
            </a:pPr>
            <a:r>
              <a:rPr lang="en-US" sz="5000" dirty="0" smtClean="0"/>
              <a:t>large programs become excessively complex.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C++</a:t>
            </a:r>
            <a:endParaRPr lang="en-US" dirty="0"/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dirty="0"/>
              <a:t>Within the body, the keywords </a:t>
            </a:r>
            <a:r>
              <a:rPr lang="en-US" i="1" dirty="0"/>
              <a:t>private:</a:t>
            </a:r>
            <a:r>
              <a:rPr lang="en-US" dirty="0"/>
              <a:t> and </a:t>
            </a:r>
            <a:r>
              <a:rPr lang="en-US" i="1" dirty="0"/>
              <a:t>public:</a:t>
            </a:r>
            <a:r>
              <a:rPr lang="en-US" dirty="0"/>
              <a:t> specify the access level of the members of the class.</a:t>
            </a:r>
          </a:p>
          <a:p>
            <a:pPr lvl="1" algn="l" rtl="0">
              <a:lnSpc>
                <a:spcPct val="90000"/>
              </a:lnSpc>
            </a:pPr>
            <a:r>
              <a:rPr lang="en-US" dirty="0" smtClean="0"/>
              <a:t>Default is private</a:t>
            </a:r>
            <a:endParaRPr lang="en-US" dirty="0"/>
          </a:p>
          <a:p>
            <a:pPr lvl="1" algn="l" rtl="0">
              <a:lnSpc>
                <a:spcPct val="90000"/>
              </a:lnSpc>
              <a:buFontTx/>
              <a:buNone/>
            </a:pPr>
            <a:endParaRPr lang="en-US" dirty="0"/>
          </a:p>
          <a:p>
            <a:pPr algn="l" rtl="0">
              <a:lnSpc>
                <a:spcPct val="90000"/>
              </a:lnSpc>
            </a:pPr>
            <a:r>
              <a:rPr lang="en-US" dirty="0"/>
              <a:t>Usually, the data members of a class are declared in the </a:t>
            </a:r>
            <a:r>
              <a:rPr lang="en-US" i="1" dirty="0"/>
              <a:t>private:</a:t>
            </a:r>
            <a:r>
              <a:rPr lang="en-US" dirty="0"/>
              <a:t> section of the class and the member functions are in </a:t>
            </a:r>
            <a:r>
              <a:rPr lang="en-US" i="1" dirty="0"/>
              <a:t>public:</a:t>
            </a:r>
            <a:r>
              <a:rPr lang="en-US" dirty="0"/>
              <a:t> </a:t>
            </a:r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238A25-A96D-437D-B488-8F8B721D0E9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University of Lahore Sargodha Campus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/>
              <a:t>Classes in C++</a:t>
            </a: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2133600" y="2209800"/>
            <a:ext cx="297180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dirty="0"/>
              <a:t>class </a:t>
            </a:r>
            <a:r>
              <a:rPr lang="en-US" u="sng" dirty="0" err="1"/>
              <a:t>class_name</a:t>
            </a:r>
            <a:endParaRPr lang="en-US" u="sng" dirty="0"/>
          </a:p>
          <a:p>
            <a:pPr algn="l"/>
            <a:r>
              <a:rPr lang="en-US" dirty="0"/>
              <a:t>{</a:t>
            </a:r>
          </a:p>
          <a:p>
            <a:pPr algn="l"/>
            <a:r>
              <a:rPr lang="en-US" dirty="0"/>
              <a:t>     private:</a:t>
            </a:r>
          </a:p>
          <a:p>
            <a:pPr algn="l" rtl="0"/>
            <a:r>
              <a:rPr lang="en-US" dirty="0"/>
              <a:t>	…</a:t>
            </a:r>
          </a:p>
          <a:p>
            <a:pPr algn="l" rtl="0"/>
            <a:r>
              <a:rPr lang="en-US" dirty="0"/>
              <a:t>	…</a:t>
            </a:r>
          </a:p>
          <a:p>
            <a:pPr algn="l" rtl="0"/>
            <a:r>
              <a:rPr lang="en-US" dirty="0"/>
              <a:t>	…</a:t>
            </a:r>
          </a:p>
          <a:p>
            <a:pPr algn="l" rtl="0"/>
            <a:r>
              <a:rPr lang="en-US" dirty="0"/>
              <a:t>     public:</a:t>
            </a:r>
          </a:p>
          <a:p>
            <a:pPr algn="l" rtl="0"/>
            <a:r>
              <a:rPr lang="en-US" dirty="0"/>
              <a:t>	…</a:t>
            </a:r>
          </a:p>
          <a:p>
            <a:pPr algn="l" rtl="0"/>
            <a:r>
              <a:rPr lang="en-US" dirty="0"/>
              <a:t>	…</a:t>
            </a:r>
          </a:p>
          <a:p>
            <a:pPr algn="l" rtl="0"/>
            <a:r>
              <a:rPr lang="en-US" dirty="0"/>
              <a:t>	…</a:t>
            </a:r>
          </a:p>
          <a:p>
            <a:pPr algn="l"/>
            <a:r>
              <a:rPr lang="en-US" dirty="0"/>
              <a:t>};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H="1">
            <a:off x="3429000" y="2971800"/>
            <a:ext cx="2057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562600" y="4191000"/>
            <a:ext cx="3048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/>
            <a:r>
              <a:rPr lang="en-US"/>
              <a:t>Public members or methods</a:t>
            </a:r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 flipH="1">
            <a:off x="3581400" y="4267200"/>
            <a:ext cx="1905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562600" y="2743200"/>
            <a:ext cx="3048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/>
            <a:r>
              <a:rPr lang="en-US"/>
              <a:t>private members or methods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238A25-A96D-437D-B488-8F8B721D0E9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University of Lahore Sargodha Campus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7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What are the reasons for these problems with procedural languages? </a:t>
            </a:r>
          </a:p>
          <a:p>
            <a:pPr>
              <a:buNone/>
            </a:pPr>
            <a:r>
              <a:rPr lang="en-US" dirty="0" smtClean="0"/>
              <a:t>	There are two related problems.</a:t>
            </a:r>
          </a:p>
          <a:p>
            <a:pPr>
              <a:buNone/>
            </a:pPr>
            <a:r>
              <a:rPr lang="en-US" dirty="0" smtClean="0"/>
              <a:t>		 First, functions have unrestricted access to global 	 data. </a:t>
            </a:r>
          </a:p>
          <a:p>
            <a:pPr>
              <a:buNone/>
            </a:pPr>
            <a:r>
              <a:rPr lang="en-US" dirty="0" smtClean="0"/>
              <a:t>		Second, unrelated functions and data, the basis of 	the procedural paradigm, provide a poor model of 	the real world.</a:t>
            </a:r>
          </a:p>
          <a:p>
            <a:pPr>
              <a:buNone/>
            </a:pPr>
            <a:r>
              <a:rPr lang="en-US" dirty="0" smtClean="0"/>
              <a:t>	e.g. these problems in the context of an inventory program.</a:t>
            </a:r>
          </a:p>
          <a:p>
            <a:pPr>
              <a:buNone/>
            </a:pPr>
            <a:r>
              <a:rPr lang="en-US" dirty="0" smtClean="0"/>
              <a:t>		 One important global data item in such a program is the collection of items in the inventory. Various functions access this data to input a new item, display an item, modify an item, and so on.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3600" b="1" dirty="0" smtClean="0"/>
              <a:t>Unrestricted Access</a:t>
            </a:r>
          </a:p>
          <a:p>
            <a:r>
              <a:rPr lang="en-US" dirty="0" smtClean="0"/>
              <a:t>In a procedural program, for e.g. one written in C Language</a:t>
            </a:r>
          </a:p>
          <a:p>
            <a:pPr lvl="1"/>
            <a:r>
              <a:rPr lang="en-US" dirty="0" smtClean="0"/>
              <a:t> </a:t>
            </a:r>
            <a:r>
              <a:rPr lang="en-US" sz="3100" dirty="0" smtClean="0"/>
              <a:t>There are two kinds of data.</a:t>
            </a:r>
          </a:p>
          <a:p>
            <a:r>
              <a:rPr lang="en-US" i="1" dirty="0" smtClean="0"/>
              <a:t>Local data is hidden inside a function, and is used exclusively by the function.</a:t>
            </a:r>
          </a:p>
          <a:p>
            <a:pPr lvl="1"/>
            <a:r>
              <a:rPr lang="en-US" sz="3100" i="1" dirty="0" smtClean="0"/>
              <a:t> In the </a:t>
            </a:r>
            <a:r>
              <a:rPr lang="en-US" sz="3100" dirty="0" smtClean="0"/>
              <a:t>inventory program a display function might use local data to remember which item it was displaying. Local data is closely related to its function and is safe from modification by other functions.</a:t>
            </a:r>
          </a:p>
          <a:p>
            <a:r>
              <a:rPr lang="en-US" dirty="0" smtClean="0"/>
              <a:t>However, when two or more functions must access the same data—and this is true of the most important data in a program—then the data must be made </a:t>
            </a:r>
            <a:r>
              <a:rPr lang="en-US" i="1" dirty="0" smtClean="0"/>
              <a:t>global, as our collection of inventory </a:t>
            </a:r>
            <a:r>
              <a:rPr lang="en-US" dirty="0" smtClean="0"/>
              <a:t>items is. </a:t>
            </a:r>
          </a:p>
          <a:p>
            <a:r>
              <a:rPr lang="en-US" dirty="0" smtClean="0"/>
              <a:t>Global data can be accessed by </a:t>
            </a:r>
            <a:r>
              <a:rPr lang="en-US" i="1" dirty="0" smtClean="0"/>
              <a:t>any function in the program. </a:t>
            </a:r>
            <a:r>
              <a:rPr lang="en-US" dirty="0" smtClean="0"/>
              <a:t>The arrangement of local and global variables in a procedural program is shown.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57200"/>
            <a:ext cx="8153400" cy="5638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75438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a large program, there are many functions and many global data items. </a:t>
            </a:r>
          </a:p>
          <a:p>
            <a:r>
              <a:rPr lang="en-US" dirty="0" smtClean="0"/>
              <a:t>The problem with the procedural paradigm is that this leads to an even larger number of potential connections between functions and data, as shown</a:t>
            </a:r>
          </a:p>
          <a:p>
            <a:r>
              <a:rPr lang="en-US" dirty="0" smtClean="0"/>
              <a:t>This large number of connections causes problems in several ways.</a:t>
            </a:r>
          </a:p>
          <a:p>
            <a:r>
              <a:rPr lang="en-US" dirty="0" smtClean="0"/>
              <a:t> First, it makes a program’s structure difficult to conceptualize. Second, it makes the program difficult to modify. </a:t>
            </a:r>
          </a:p>
          <a:p>
            <a:r>
              <a:rPr lang="en-US" dirty="0" smtClean="0"/>
              <a:t>A change made in a global data item may necessitate rewriting all the functions that access that item.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r>
              <a:rPr lang="en-US" dirty="0" smtClean="0"/>
              <a:t>e.g. </a:t>
            </a:r>
          </a:p>
          <a:p>
            <a:pPr lvl="1"/>
            <a:r>
              <a:rPr lang="en-US" dirty="0" smtClean="0"/>
              <a:t>in our inventory program, someone may decide that the product codes for the inventory items should be changed from 5 digits to 12 digits. </a:t>
            </a:r>
          </a:p>
          <a:p>
            <a:endParaRPr lang="en-US" dirty="0" smtClean="0"/>
          </a:p>
          <a:p>
            <a:r>
              <a:rPr lang="en-US" dirty="0" smtClean="0"/>
              <a:t>This cause the need to change from a short to a long data type.</a:t>
            </a:r>
          </a:p>
          <a:p>
            <a:pPr lvl="1"/>
            <a:r>
              <a:rPr lang="en-US" dirty="0" smtClean="0"/>
              <a:t>Now all the functions that operate on the data must be modified to deal with a long instead of a short.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"/>
            <a:ext cx="8458200" cy="571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55000" lnSpcReduction="20000"/>
          </a:bodyPr>
          <a:lstStyle/>
          <a:p>
            <a:r>
              <a:rPr lang="en-US" sz="4200" b="1" dirty="0" smtClean="0"/>
              <a:t>Real-World Modeling</a:t>
            </a:r>
          </a:p>
          <a:p>
            <a:pPr lvl="1"/>
            <a:r>
              <a:rPr lang="en-US" sz="3800" dirty="0" smtClean="0"/>
              <a:t>The second—and more important—problem with the procedural paradigm is that its arrangement of separate data and functions does a poor job of modeling things in the real world. </a:t>
            </a:r>
          </a:p>
          <a:p>
            <a:pPr lvl="1"/>
            <a:r>
              <a:rPr lang="en-US" sz="3800" dirty="0" smtClean="0"/>
              <a:t>In the physical world we deal with objects such as people and cars. Such objects aren’t like data and they aren’t like functions. Complex real-world objects have both </a:t>
            </a:r>
            <a:r>
              <a:rPr lang="en-US" sz="3800" i="1" dirty="0" smtClean="0"/>
              <a:t>attributes and behavior.</a:t>
            </a:r>
          </a:p>
          <a:p>
            <a:r>
              <a:rPr lang="en-US" sz="4200" b="1" dirty="0" smtClean="0"/>
              <a:t>Attributes</a:t>
            </a:r>
          </a:p>
          <a:p>
            <a:pPr lvl="1"/>
            <a:r>
              <a:rPr lang="en-US" sz="3800" dirty="0" smtClean="0"/>
              <a:t>Examples of attributes (sometimes called </a:t>
            </a:r>
            <a:r>
              <a:rPr lang="en-US" sz="3800" i="1" dirty="0" smtClean="0"/>
              <a:t>characteristics) are, for people, eye color </a:t>
            </a:r>
            <a:r>
              <a:rPr lang="en-US" sz="3800" dirty="0" smtClean="0"/>
              <a:t>and job title; and, for vehicles etc As it turns out, attributes in the real world are equivalent to data in a program: they have a certain specific values, such as blue or four.</a:t>
            </a:r>
          </a:p>
          <a:p>
            <a:r>
              <a:rPr lang="en-US" sz="4200" b="1" dirty="0" smtClean="0"/>
              <a:t>Behavior</a:t>
            </a:r>
          </a:p>
          <a:p>
            <a:pPr lvl="1"/>
            <a:r>
              <a:rPr lang="en-US" sz="3600" dirty="0" smtClean="0"/>
              <a:t>Behavior is something a real-world object does in response to some stimulus. If anyone ask his boss for a raise, He/she will generally say yes/no.</a:t>
            </a:r>
          </a:p>
          <a:p>
            <a:pPr lvl="1"/>
            <a:r>
              <a:rPr lang="en-US" sz="3600" dirty="0" smtClean="0"/>
              <a:t>If you apply the brakes in a car, it will generally stop. Saying something and stopping are examples of behavior.</a:t>
            </a:r>
          </a:p>
          <a:p>
            <a:pPr lvl="1"/>
            <a:r>
              <a:rPr lang="en-US" sz="3600" dirty="0" smtClean="0"/>
              <a:t>Behavior is like a function: you call a function to do something and it does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Lahore Sargodha Campus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1131</Words>
  <Application>Microsoft Office PowerPoint</Application>
  <PresentationFormat>On-screen Show (4:3)</PresentationFormat>
  <Paragraphs>156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Object Oriented Paradigm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is Object Oriented Programming?</vt:lpstr>
      <vt:lpstr>What is an object?</vt:lpstr>
      <vt:lpstr>Object Oriented Programming</vt:lpstr>
      <vt:lpstr>Object Oriented Programming</vt:lpstr>
      <vt:lpstr>Reasons for OOP</vt:lpstr>
      <vt:lpstr>Classes in C++</vt:lpstr>
      <vt:lpstr>Classes C++</vt:lpstr>
      <vt:lpstr>Classes in C++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SGD</cp:lastModifiedBy>
  <cp:revision>25</cp:revision>
  <dcterms:created xsi:type="dcterms:W3CDTF">2006-08-16T00:00:00Z</dcterms:created>
  <dcterms:modified xsi:type="dcterms:W3CDTF">2013-11-19T03:35:34Z</dcterms:modified>
</cp:coreProperties>
</file>