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7"/>
  </p:notesMasterIdLst>
  <p:sldIdLst>
    <p:sldId id="256" r:id="rId2"/>
    <p:sldId id="260" r:id="rId3"/>
    <p:sldId id="285" r:id="rId4"/>
    <p:sldId id="280" r:id="rId5"/>
    <p:sldId id="281" r:id="rId6"/>
    <p:sldId id="272" r:id="rId7"/>
    <p:sldId id="273" r:id="rId8"/>
    <p:sldId id="274" r:id="rId9"/>
    <p:sldId id="282" r:id="rId10"/>
    <p:sldId id="283" r:id="rId11"/>
    <p:sldId id="284" r:id="rId12"/>
    <p:sldId id="263" r:id="rId13"/>
    <p:sldId id="265" r:id="rId14"/>
    <p:sldId id="270" r:id="rId15"/>
    <p:sldId id="26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1" autoAdjust="0"/>
    <p:restoredTop sz="82669" autoAdjust="0"/>
  </p:normalViewPr>
  <p:slideViewPr>
    <p:cSldViewPr>
      <p:cViewPr varScale="1">
        <p:scale>
          <a:sx n="60" d="100"/>
          <a:sy n="60" d="100"/>
        </p:scale>
        <p:origin x="-7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893D35-87E1-42F9-946B-CCF45DB3F61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0BA9113-A75F-4074-9DCB-3B0EB5BB2411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System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Drivers, operating system components, compilers, editors, etc.</a:t>
            </a:r>
          </a:p>
          <a:p>
            <a:pPr eaLnBrk="1" hangingPunct="1"/>
            <a:r>
              <a:rPr lang="en-US" smtClean="0">
                <a:latin typeface="Arial" charset="0"/>
              </a:rPr>
              <a:t>Application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Stand-alone software for specific business need, transaction processing system</a:t>
            </a:r>
          </a:p>
          <a:p>
            <a:pPr eaLnBrk="1" hangingPunct="1"/>
            <a:r>
              <a:rPr lang="en-US" smtClean="0">
                <a:latin typeface="Arial" charset="0"/>
              </a:rPr>
              <a:t>Scientific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Stress analysis software, simulation software</a:t>
            </a:r>
          </a:p>
          <a:p>
            <a:pPr eaLnBrk="1" hangingPunct="1"/>
            <a:r>
              <a:rPr lang="en-US" smtClean="0">
                <a:latin typeface="Arial" charset="0"/>
              </a:rPr>
              <a:t>Embedded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Reside within a product or system, keypad control for microwave, dashboard display, digital systems for auto fuel control.</a:t>
            </a:r>
          </a:p>
          <a:p>
            <a:pPr eaLnBrk="1" hangingPunct="1"/>
            <a:r>
              <a:rPr lang="en-US" smtClean="0">
                <a:latin typeface="Arial" charset="0"/>
              </a:rPr>
              <a:t>Product-line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Word-processing, spread sheets, database management</a:t>
            </a:r>
          </a:p>
          <a:p>
            <a:pPr eaLnBrk="1" hangingPunct="1"/>
            <a:r>
              <a:rPr lang="en-US" smtClean="0">
                <a:latin typeface="Arial" charset="0"/>
              </a:rPr>
              <a:t>Artificial Intelligence software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Game playing, expert systems</a:t>
            </a:r>
          </a:p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mtClean="0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3 w 1000"/>
                <a:gd name="T1" fmla="*/ 761 h 1000"/>
                <a:gd name="T2" fmla="*/ 0 w 1000"/>
                <a:gd name="T3" fmla="*/ 761 h 1000"/>
                <a:gd name="T4" fmla="*/ 0 w 1000"/>
                <a:gd name="T5" fmla="*/ 0 h 1000"/>
                <a:gd name="T6" fmla="*/ 3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4 w 1000"/>
                <a:gd name="T3" fmla="*/ 0 h 1000"/>
                <a:gd name="T4" fmla="*/ 4 w 1000"/>
                <a:gd name="T5" fmla="*/ 645 h 1000"/>
                <a:gd name="T6" fmla="*/ 0 w 1000"/>
                <a:gd name="T7" fmla="*/ 645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0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80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A584157D-3554-4E86-A56F-F78DB4C1C9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B6867-BA3B-4328-AC2D-94A6B26CE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D8636-E374-415B-A1E9-44879A275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CF883-0A6A-4691-8B47-916C7954FF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E7BBA-5F05-4458-AC33-F47B97A1DE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534BDB-0FE7-4178-A9CC-723BFCEF8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524BB-1CFF-478E-815B-F4BB0865EF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281DC-B0B6-4FFC-8E4A-8A5C86AB5C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A9970-DA51-42E7-B432-D02A354C9C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2E70AF-34D7-46EF-84E9-5CF6070A84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9DE642-F1BB-4520-A787-2E2773C8A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 smtClean="0">
              <a:latin typeface="Times New Roman" panose="02020603050405020304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 smtClean="0">
              <a:latin typeface="Times New Roman" panose="02020603050405020304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FB1BDDC1-2306-45B4-9854-AA60B39F3B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3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2147483646 w 1000"/>
              <a:gd name="T1" fmla="*/ 2147483646 h 1000"/>
              <a:gd name="T2" fmla="*/ 0 w 1000"/>
              <a:gd name="T3" fmla="*/ 2147483646 h 1000"/>
              <a:gd name="T4" fmla="*/ 0 w 1000"/>
              <a:gd name="T5" fmla="*/ 0 h 1000"/>
              <a:gd name="T6" fmla="*/ 2147483646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Project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Management? </a:t>
            </a:r>
            <a:r>
              <a:rPr lang="en-US" sz="3600" smtClean="0"/>
              <a:t>(Contd.)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Components of Management:</a:t>
            </a:r>
          </a:p>
          <a:p>
            <a:pPr lvl="1" eaLnBrk="1" hangingPunct="1"/>
            <a:r>
              <a:rPr lang="en-US" smtClean="0"/>
              <a:t>Planning</a:t>
            </a:r>
          </a:p>
          <a:p>
            <a:pPr lvl="1" eaLnBrk="1" hangingPunct="1"/>
            <a:r>
              <a:rPr lang="en-US" smtClean="0"/>
              <a:t>Organizing</a:t>
            </a:r>
          </a:p>
          <a:p>
            <a:pPr lvl="1" eaLnBrk="1" hangingPunct="1"/>
            <a:r>
              <a:rPr lang="en-US" smtClean="0"/>
              <a:t>Staffing</a:t>
            </a:r>
          </a:p>
          <a:p>
            <a:pPr lvl="1" eaLnBrk="1" hangingPunct="1"/>
            <a:r>
              <a:rPr lang="en-US" smtClean="0"/>
              <a:t>Directing (Leading)</a:t>
            </a:r>
          </a:p>
          <a:p>
            <a:pPr lvl="1" eaLnBrk="1" hangingPunct="1"/>
            <a:r>
              <a:rPr lang="en-US" smtClean="0"/>
              <a:t>Controlling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158038" cy="1412875"/>
          </a:xfrm>
        </p:spPr>
        <p:txBody>
          <a:bodyPr/>
          <a:lstStyle/>
          <a:p>
            <a:pPr eaLnBrk="1" hangingPunct="1"/>
            <a:r>
              <a:rPr lang="en-US" smtClean="0"/>
              <a:t>What is Management?</a:t>
            </a:r>
            <a:r>
              <a:rPr lang="en-US" sz="3600" smtClean="0"/>
              <a:t> (Contd.)</a:t>
            </a:r>
            <a:endParaRPr lang="en-US" sz="32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828800"/>
            <a:ext cx="7661275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Planning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Pre-determining course of action to achieve the objectives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Organizing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Establishing relationship among work units and granting responsibility and authority to obtain the objectives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Staffing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Selecting and training people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Directing (Leading)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Creating an atmosphere that will assist &amp; motivate people to achieve the desired end results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Controlling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Establishing, measuring, and evaluating performance of activities towards planned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450137" cy="1350962"/>
          </a:xfrm>
        </p:spPr>
        <p:txBody>
          <a:bodyPr/>
          <a:lstStyle/>
          <a:p>
            <a:pPr eaLnBrk="1" hangingPunct="1"/>
            <a:r>
              <a:rPr lang="en-US" smtClean="0"/>
              <a:t>What is Project Management 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42275" cy="4114800"/>
          </a:xfrm>
        </p:spPr>
        <p:txBody>
          <a:bodyPr/>
          <a:lstStyle/>
          <a:p>
            <a:pPr eaLnBrk="1" hangingPunct="1"/>
            <a:r>
              <a:rPr lang="en-US" sz="3000" smtClean="0"/>
              <a:t>It is the discipline of planning, organizing, and managing resources to bring about the successful completion of specific project goals and objectives</a:t>
            </a:r>
          </a:p>
          <a:p>
            <a:pPr lvl="1" algn="ctr" eaLnBrk="1" hangingPunct="1">
              <a:buFont typeface="Wingdings" pitchFamily="2" charset="2"/>
              <a:buNone/>
            </a:pPr>
            <a:endParaRPr lang="en-US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Project Management (Contd.)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828800"/>
            <a:ext cx="7661275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Following are related to Project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Professional Organizations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Project Management Institute (PMI) (pmi.org)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Software Engineering Institute (SEI)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IEEE Software Engineering Group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Certifications </a:t>
            </a:r>
            <a:r>
              <a:rPr lang="en-US" sz="2000" smtClean="0"/>
              <a:t>(offered by PMI)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PMP (Project Management Professional)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CAPM (Certified Associate in Project Management)</a:t>
            </a:r>
            <a:r>
              <a:rPr lang="en-US" sz="2000" smtClean="0"/>
              <a:t> </a:t>
            </a:r>
            <a:endParaRPr 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PMBOK</a:t>
            </a:r>
            <a:r>
              <a:rPr lang="en-US" sz="2000" smtClean="0"/>
              <a:t> – Project Management Body of Knowledge, published by PMI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smtClean="0"/>
              <a:t>Tools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MS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Project Management</a:t>
            </a:r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>
            <p:ph idx="1"/>
          </p:nvPr>
        </p:nvGraphicFramePr>
        <p:xfrm>
          <a:off x="2732088" y="1990725"/>
          <a:ext cx="4094162" cy="4094163"/>
        </p:xfrm>
        <a:graphic>
          <a:graphicData uri="http://schemas.openxmlformats.org/presentationml/2006/ole">
            <p:oleObj spid="_x0000_s18435" name="VISIO" r:id="rId3" imgW="4088978" imgH="4093535" progId="Visio.Drawing.6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Project Management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sub-discipline of project management in which software projects are planned, monitored and controlled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Project Management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Metrics for Process and Projects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Estimation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Project Scheduling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Risk Management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Quality Management </a:t>
            </a:r>
            <a:r>
              <a:rPr lang="en-US" sz="1800" smtClean="0"/>
              <a:t>(selected topics)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 Change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</a:t>
            </a:r>
            <a:r>
              <a:rPr lang="en-US" sz="3600" smtClean="0"/>
              <a:t>Software   Project   Management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 flipV="1">
            <a:off x="3276600" y="2438400"/>
            <a:ext cx="304800" cy="2133600"/>
          </a:xfrm>
          <a:prstGeom prst="lightningBol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AutoShape 7"/>
          <p:cNvSpPr>
            <a:spLocks noChangeArrowheads="1"/>
          </p:cNvSpPr>
          <p:nvPr/>
        </p:nvSpPr>
        <p:spPr bwMode="auto">
          <a:xfrm flipV="1">
            <a:off x="5181600" y="2362200"/>
            <a:ext cx="304800" cy="2209800"/>
          </a:xfrm>
          <a:prstGeom prst="lightningBol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Software?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Software can be considered a product of engineering just like an airplane, automobile, television, or an other object that requires a high degree of skill to turn a raw material into a usable product.</a:t>
            </a:r>
          </a:p>
          <a:p>
            <a:pPr eaLnBrk="1" hangingPunct="1"/>
            <a:r>
              <a:rPr lang="en-US" smtClean="0"/>
              <a:t>But software is developed or engineered, not manufactured!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Software? (Contd.)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Software can be of different types:</a:t>
            </a:r>
          </a:p>
          <a:p>
            <a:pPr lvl="1" eaLnBrk="1" hangingPunct="1"/>
            <a:r>
              <a:rPr lang="en-US" sz="2400" smtClean="0"/>
              <a:t>System software</a:t>
            </a:r>
          </a:p>
          <a:p>
            <a:pPr lvl="1" eaLnBrk="1" hangingPunct="1"/>
            <a:r>
              <a:rPr lang="en-US" sz="2400" smtClean="0"/>
              <a:t>Application software</a:t>
            </a:r>
          </a:p>
          <a:p>
            <a:pPr lvl="1" eaLnBrk="1" hangingPunct="1"/>
            <a:r>
              <a:rPr lang="en-US" sz="2400" smtClean="0"/>
              <a:t>Engg./Scientific software</a:t>
            </a:r>
          </a:p>
          <a:p>
            <a:pPr lvl="1" eaLnBrk="1" hangingPunct="1"/>
            <a:r>
              <a:rPr lang="en-US" sz="2400" smtClean="0"/>
              <a:t>Embedded software</a:t>
            </a:r>
          </a:p>
          <a:p>
            <a:pPr lvl="1" eaLnBrk="1" hangingPunct="1"/>
            <a:r>
              <a:rPr lang="en-US" sz="2400" smtClean="0"/>
              <a:t>Product-line software</a:t>
            </a:r>
          </a:p>
          <a:p>
            <a:pPr lvl="1" eaLnBrk="1" hangingPunct="1"/>
            <a:r>
              <a:rPr lang="en-US" sz="2400" smtClean="0"/>
              <a:t>Web-applications</a:t>
            </a:r>
          </a:p>
          <a:p>
            <a:pPr lvl="1" eaLnBrk="1" hangingPunct="1"/>
            <a:r>
              <a:rPr lang="en-US" sz="2400" smtClean="0"/>
              <a:t>Artificial Intelligence software</a:t>
            </a:r>
          </a:p>
          <a:p>
            <a:pPr lvl="1" eaLnBrk="1" hangingPunct="1"/>
            <a:r>
              <a:rPr lang="en-US" sz="2400" smtClean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Project ?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PMI</a:t>
            </a:r>
            <a:r>
              <a:rPr lang="en-US" sz="2400" smtClean="0"/>
              <a:t>*</a:t>
            </a:r>
            <a:r>
              <a:rPr lang="en-US" smtClean="0"/>
              <a:t> definition</a:t>
            </a:r>
          </a:p>
          <a:p>
            <a:pPr lvl="1" eaLnBrk="1" hangingPunct="1"/>
            <a:r>
              <a:rPr lang="en-US" smtClean="0"/>
              <a:t>It is a temporary attempt (having specific start and completion dates) undertaken to create a unique product or service </a:t>
            </a:r>
          </a:p>
          <a:p>
            <a:pPr lvl="2"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600" smtClean="0"/>
              <a:t>	* Project Management Institute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Project ? </a:t>
            </a:r>
            <a:r>
              <a:rPr lang="en-US" sz="2800" smtClean="0"/>
              <a:t>(Elaboration)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828800"/>
            <a:ext cx="7661275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Temporary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It means that every project has a definite </a:t>
            </a:r>
            <a:r>
              <a:rPr lang="en-US" sz="2400" i="1" smtClean="0"/>
              <a:t>beginning</a:t>
            </a:r>
            <a:r>
              <a:rPr lang="en-US" sz="2400" smtClean="0"/>
              <a:t> and definite </a:t>
            </a:r>
            <a:r>
              <a:rPr lang="en-US" sz="2400" i="1" smtClean="0"/>
              <a:t>end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End is reached when project’s objectives have been achieved OR it is clear that objective will not be met. The project is terminated in such a situation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term temporary does not apply to a project’s product or service (which is a lasting result)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Unique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It means that the product or service is different in some distinguishing way from all similar products or services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Project ? (Contd.)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828800"/>
            <a:ext cx="7661275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Projects may involve a single person or thousands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Projects may be completed in hours, several months or years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Examples of projects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Developing a new product or service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Designing a new vehicle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Constructing a building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Running a campaign for political office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Implementing a new business procedure or process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And so on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Management?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4343400"/>
          </a:xfrm>
        </p:spPr>
        <p:txBody>
          <a:bodyPr/>
          <a:lstStyle/>
          <a:p>
            <a:pPr eaLnBrk="1" hangingPunct="1"/>
            <a:r>
              <a:rPr lang="en-US" sz="2800" smtClean="0"/>
              <a:t>It is a set of activities and tasks undertaken by one or more persons for the purpose of planning &amp; controlling the activities of others in order to achieve an objective or complete an activity that could not be achieved by others acting independently.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12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2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677</TotalTime>
  <Words>621</Words>
  <Application>Microsoft Office PowerPoint</Application>
  <PresentationFormat>On-screen Show (4:3)</PresentationFormat>
  <Paragraphs>103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Wingdings</vt:lpstr>
      <vt:lpstr>Times New Roman</vt:lpstr>
      <vt:lpstr>Axis</vt:lpstr>
      <vt:lpstr>Microsoft Visio Drawing</vt:lpstr>
      <vt:lpstr>Software Project Management</vt:lpstr>
      <vt:lpstr>Contents</vt:lpstr>
      <vt:lpstr>Introduction</vt:lpstr>
      <vt:lpstr>What is Software?</vt:lpstr>
      <vt:lpstr>What is Software? (Contd.)</vt:lpstr>
      <vt:lpstr>What is a Project ? </vt:lpstr>
      <vt:lpstr>What is a Project ? (Elaboration)</vt:lpstr>
      <vt:lpstr>What is a Project ? (Contd.)</vt:lpstr>
      <vt:lpstr>What is Management?</vt:lpstr>
      <vt:lpstr>What is Management? (Contd.)</vt:lpstr>
      <vt:lpstr>What is Management? (Contd.)</vt:lpstr>
      <vt:lpstr>What is Project Management ?</vt:lpstr>
      <vt:lpstr>Project Management (Contd.)</vt:lpstr>
      <vt:lpstr>Software Project Management</vt:lpstr>
      <vt:lpstr>Software Project Management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Project Management</dc:title>
  <dc:creator>User</dc:creator>
  <cp:lastModifiedBy>Fahim khan</cp:lastModifiedBy>
  <cp:revision>38</cp:revision>
  <dcterms:created xsi:type="dcterms:W3CDTF">2008-09-02T05:48:24Z</dcterms:created>
  <dcterms:modified xsi:type="dcterms:W3CDTF">2014-02-19T08:48:27Z</dcterms:modified>
</cp:coreProperties>
</file>