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6" r:id="rId18"/>
    <p:sldId id="273" r:id="rId19"/>
    <p:sldId id="277" r:id="rId20"/>
    <p:sldId id="274" r:id="rId21"/>
    <p:sldId id="278"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C996B7-308B-4B25-AFE7-D7D2AC89AD7D}" type="datetimeFigureOut">
              <a:rPr lang="en-US" smtClean="0"/>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996B7-308B-4B25-AFE7-D7D2AC89AD7D}" type="datetimeFigureOut">
              <a:rPr lang="en-US" smtClean="0"/>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996B7-308B-4B25-AFE7-D7D2AC89AD7D}" type="datetimeFigureOut">
              <a:rPr lang="en-US" smtClean="0"/>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C996B7-308B-4B25-AFE7-D7D2AC89AD7D}" type="datetimeFigureOut">
              <a:rPr lang="en-US" smtClean="0"/>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C996B7-308B-4B25-AFE7-D7D2AC89AD7D}" type="datetimeFigureOut">
              <a:rPr lang="en-US" smtClean="0"/>
              <a:t>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C996B7-308B-4B25-AFE7-D7D2AC89AD7D}" type="datetimeFigureOut">
              <a:rPr lang="en-US" smtClean="0"/>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C996B7-308B-4B25-AFE7-D7D2AC89AD7D}" type="datetimeFigureOut">
              <a:rPr lang="en-US" smtClean="0"/>
              <a:t>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C996B7-308B-4B25-AFE7-D7D2AC89AD7D}" type="datetimeFigureOut">
              <a:rPr lang="en-US" smtClean="0"/>
              <a:t>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996B7-308B-4B25-AFE7-D7D2AC89AD7D}" type="datetimeFigureOut">
              <a:rPr lang="en-US" smtClean="0"/>
              <a:t>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996B7-308B-4B25-AFE7-D7D2AC89AD7D}" type="datetimeFigureOut">
              <a:rPr lang="en-US" smtClean="0"/>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C996B7-308B-4B25-AFE7-D7D2AC89AD7D}" type="datetimeFigureOut">
              <a:rPr lang="en-US" smtClean="0"/>
              <a:t>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C935B-B090-4169-8D1C-A7915BAE06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C996B7-308B-4B25-AFE7-D7D2AC89AD7D}" type="datetimeFigureOut">
              <a:rPr lang="en-US" smtClean="0"/>
              <a:t>1/22/2014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C935B-B090-4169-8D1C-A7915BAE06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r>
              <a:rPr lang="en-US" dirty="0" smtClean="0"/>
              <a:t>Case Study: Safe Home Security System</a:t>
            </a:r>
            <a:endParaRPr lang="en-US" dirty="0"/>
          </a:p>
        </p:txBody>
      </p:sp>
      <p:sp>
        <p:nvSpPr>
          <p:cNvPr id="3" name="Subtitle 2"/>
          <p:cNvSpPr>
            <a:spLocks noGrp="1"/>
          </p:cNvSpPr>
          <p:nvPr>
            <p:ph type="subTitle" idx="1"/>
          </p:nvPr>
        </p:nvSpPr>
        <p:spPr>
          <a:xfrm>
            <a:off x="1371600" y="3886200"/>
            <a:ext cx="6400800" cy="2362200"/>
          </a:xfrm>
        </p:spPr>
        <p:txBody>
          <a:bodyPr>
            <a:normAutofit fontScale="92500" lnSpcReduction="20000"/>
          </a:bodyPr>
          <a:lstStyle/>
          <a:p>
            <a:r>
              <a:rPr lang="en-US" dirty="0" smtClean="0"/>
              <a:t>Lecture Number 19 and 20.</a:t>
            </a:r>
          </a:p>
          <a:p>
            <a:endParaRPr lang="en-US" dirty="0"/>
          </a:p>
          <a:p>
            <a:r>
              <a:rPr lang="en-US" dirty="0" smtClean="0"/>
              <a:t>Presented By:</a:t>
            </a:r>
          </a:p>
          <a:p>
            <a:r>
              <a:rPr lang="en-US" dirty="0" smtClean="0"/>
              <a:t>Fahim khan</a:t>
            </a:r>
          </a:p>
          <a:p>
            <a:r>
              <a:rPr lang="en-US" dirty="0" smtClean="0"/>
              <a:t>Assistant Professor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Hardware description</a:t>
            </a:r>
            <a:endParaRPr lang="en-US" dirty="0"/>
          </a:p>
        </p:txBody>
      </p:sp>
      <p:pic>
        <p:nvPicPr>
          <p:cNvPr id="4" name="Content Placeholder 3" descr="diagram 4.png"/>
          <p:cNvPicPr>
            <a:picLocks noGrp="1" noChangeAspect="1"/>
          </p:cNvPicPr>
          <p:nvPr>
            <p:ph idx="1"/>
          </p:nvPr>
        </p:nvPicPr>
        <p:blipFill>
          <a:blip r:embed="rId2" cstate="print"/>
          <a:stretch>
            <a:fillRect/>
          </a:stretch>
        </p:blipFill>
        <p:spPr>
          <a:xfrm>
            <a:off x="228600" y="1295400"/>
            <a:ext cx="8686800" cy="51816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Control Software Classes </a:t>
            </a:r>
            <a:endParaRPr lang="en-US" dirty="0"/>
          </a:p>
        </p:txBody>
      </p:sp>
      <p:sp>
        <p:nvSpPr>
          <p:cNvPr id="3" name="Content Placeholder 2"/>
          <p:cNvSpPr>
            <a:spLocks noGrp="1"/>
          </p:cNvSpPr>
          <p:nvPr>
            <p:ph idx="1"/>
          </p:nvPr>
        </p:nvSpPr>
        <p:spPr>
          <a:xfrm>
            <a:off x="228600" y="1219200"/>
            <a:ext cx="8686800" cy="5486400"/>
          </a:xfrm>
        </p:spPr>
        <p:txBody>
          <a:bodyPr/>
          <a:lstStyle/>
          <a:p>
            <a:pPr algn="just"/>
            <a:r>
              <a:rPr lang="en-US" dirty="0" smtClean="0"/>
              <a:t>Figure 5 shows the core class diagram of the Control Software component. The classes in this diagram are described below.</a:t>
            </a:r>
          </a:p>
          <a:p>
            <a:pPr algn="just"/>
            <a:r>
              <a:rPr lang="en-US" dirty="0" err="1" smtClean="0"/>
              <a:t>SafeHomeSystem</a:t>
            </a:r>
            <a:r>
              <a:rPr lang="en-US" dirty="0" smtClean="0"/>
              <a:t>: The core singleton class (only one instance exists)</a:t>
            </a:r>
          </a:p>
          <a:p>
            <a:pPr algn="just"/>
            <a:r>
              <a:rPr lang="en-US" b="1" dirty="0" err="1" smtClean="0"/>
              <a:t>userid</a:t>
            </a:r>
            <a:r>
              <a:rPr lang="en-US" dirty="0" smtClean="0"/>
              <a:t>: Entered when logging into the system through a web browser.</a:t>
            </a:r>
          </a:p>
          <a:p>
            <a:pPr algn="just"/>
            <a:r>
              <a:rPr lang="en-US" b="1" dirty="0" err="1" smtClean="0"/>
              <a:t>streetAddress</a:t>
            </a:r>
            <a:r>
              <a:rPr lang="en-US" dirty="0" smtClean="0"/>
              <a:t>: Street address of the home. Used when communicating with the monitoring company to identify the property.</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1600200"/>
            <a:ext cx="8534400" cy="4953000"/>
          </a:xfrm>
        </p:spPr>
        <p:txBody>
          <a:bodyPr>
            <a:normAutofit lnSpcReduction="10000"/>
          </a:bodyPr>
          <a:lstStyle/>
          <a:p>
            <a:r>
              <a:rPr lang="en-US" b="1" dirty="0" err="1" smtClean="0"/>
              <a:t>activationState</a:t>
            </a:r>
            <a:r>
              <a:rPr lang="en-US" dirty="0" smtClean="0"/>
              <a:t>: The state of the system as a whole.</a:t>
            </a:r>
          </a:p>
          <a:p>
            <a:r>
              <a:rPr lang="en-US" b="1" dirty="0" err="1" smtClean="0"/>
              <a:t>masterPassword</a:t>
            </a:r>
            <a:r>
              <a:rPr lang="en-US" dirty="0" smtClean="0"/>
              <a:t>: A password that must be entered.</a:t>
            </a:r>
          </a:p>
          <a:p>
            <a:r>
              <a:rPr lang="en-US" b="1" dirty="0" smtClean="0"/>
              <a:t>Configuration:</a:t>
            </a:r>
          </a:p>
          <a:p>
            <a:r>
              <a:rPr lang="en-US" dirty="0" smtClean="0"/>
              <a:t>A setup of the system with various Devices (in zones), </a:t>
            </a:r>
            <a:r>
              <a:rPr lang="en-US" dirty="0" err="1" smtClean="0"/>
              <a:t>FloorPlans</a:t>
            </a:r>
            <a:r>
              <a:rPr lang="en-US" dirty="0" smtClean="0"/>
              <a:t>, and </a:t>
            </a:r>
            <a:r>
              <a:rPr lang="en-US" dirty="0" err="1" smtClean="0"/>
              <a:t>ActivationCodes</a:t>
            </a:r>
            <a:r>
              <a:rPr lang="en-US" dirty="0" smtClean="0"/>
              <a:t>.</a:t>
            </a:r>
          </a:p>
          <a:p>
            <a:r>
              <a:rPr lang="en-US" dirty="0" smtClean="0"/>
              <a:t>There will always be at least one configuration – a configuration named ‘default’ is created when the system starts.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04800" y="1600200"/>
            <a:ext cx="8534400" cy="4953000"/>
          </a:xfrm>
        </p:spPr>
        <p:txBody>
          <a:bodyPr>
            <a:normAutofit fontScale="92500" lnSpcReduction="10000"/>
          </a:bodyPr>
          <a:lstStyle/>
          <a:p>
            <a:pPr algn="just"/>
            <a:r>
              <a:rPr lang="en-US" b="1" dirty="0" err="1" smtClean="0"/>
              <a:t>ConfigurationName</a:t>
            </a:r>
            <a:r>
              <a:rPr lang="en-US" dirty="0" smtClean="0"/>
              <a:t>: A name given to the configuration by the person setting up the configuration. Can be changed at any time.</a:t>
            </a:r>
          </a:p>
          <a:p>
            <a:pPr algn="just"/>
            <a:r>
              <a:rPr lang="en-US" b="1" dirty="0" err="1" smtClean="0"/>
              <a:t>ActivationCode</a:t>
            </a:r>
            <a:r>
              <a:rPr lang="en-US" dirty="0" smtClean="0"/>
              <a:t>: Contains a simple integer identifying a code that is typed to arm or disarm the system (Specify Activation </a:t>
            </a:r>
            <a:r>
              <a:rPr lang="en-US" dirty="0" err="1" smtClean="0"/>
              <a:t>Codeuse</a:t>
            </a:r>
            <a:r>
              <a:rPr lang="en-US" dirty="0" smtClean="0"/>
              <a:t> case). Different people can be given different codes, e.g. to allow a cleaner to enter temporarily (Add Activation Code use case). A future extension of the system would be to identify the time period during which certain codes are active.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39200" cy="6248400"/>
          </a:xfrm>
        </p:spPr>
        <p:txBody>
          <a:bodyPr>
            <a:normAutofit/>
          </a:bodyPr>
          <a:lstStyle/>
          <a:p>
            <a:r>
              <a:rPr lang="en-US" b="1" dirty="0" err="1" smtClean="0"/>
              <a:t>DeviceType</a:t>
            </a:r>
            <a:r>
              <a:rPr lang="en-US" dirty="0" smtClean="0"/>
              <a:t>: Maintains information about each type of device that may be installed in the system. Each Device has a </a:t>
            </a:r>
            <a:r>
              <a:rPr lang="en-US" dirty="0" err="1" smtClean="0"/>
              <a:t>DeviceType</a:t>
            </a:r>
            <a:r>
              <a:rPr lang="en-US" dirty="0" smtClean="0"/>
              <a:t> – information that is common to all devices of the same type is kept here.</a:t>
            </a:r>
          </a:p>
          <a:p>
            <a:pPr algn="just"/>
            <a:r>
              <a:rPr lang="en-US" b="1" dirty="0" smtClean="0"/>
              <a:t>Device</a:t>
            </a:r>
            <a:r>
              <a:rPr lang="en-US" dirty="0" smtClean="0"/>
              <a:t>: A representation of particular piece of hardware installed in the system. A device is installed by telling the user interface </a:t>
            </a:r>
            <a:r>
              <a:rPr lang="en-US" dirty="0" err="1" smtClean="0"/>
              <a:t>thatit</a:t>
            </a:r>
            <a:r>
              <a:rPr lang="en-US" dirty="0" smtClean="0"/>
              <a:t> exists (specifying its serial number) and then powering it up (the Add Device use case).</a:t>
            </a:r>
          </a:p>
          <a:p>
            <a:pPr algn="just"/>
            <a:r>
              <a:rPr lang="en-US" dirty="0" err="1" smtClean="0"/>
              <a:t>serialNumber</a:t>
            </a:r>
            <a:r>
              <a:rPr lang="en-US" dirty="0" smtClean="0"/>
              <a:t>, label and </a:t>
            </a:r>
            <a:r>
              <a:rPr lang="en-US" dirty="0" err="1" smtClean="0"/>
              <a:t>isOn</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763000" cy="6172200"/>
          </a:xfrm>
        </p:spPr>
        <p:txBody>
          <a:bodyPr>
            <a:normAutofit lnSpcReduction="10000"/>
          </a:bodyPr>
          <a:lstStyle/>
          <a:p>
            <a:pPr algn="just">
              <a:spcAft>
                <a:spcPts val="600"/>
              </a:spcAft>
            </a:pPr>
            <a:r>
              <a:rPr lang="en-US" b="1" dirty="0" smtClean="0"/>
              <a:t>Sensor</a:t>
            </a:r>
            <a:r>
              <a:rPr lang="en-US" dirty="0" smtClean="0"/>
              <a:t>: Represents a device that should trigger a reaction by the system if some condition becomes true (a door is open, CO is detected, water is detected, motion is detected, fire is detected).</a:t>
            </a:r>
          </a:p>
          <a:p>
            <a:pPr algn="just">
              <a:spcAft>
                <a:spcPts val="600"/>
              </a:spcAft>
            </a:pPr>
            <a:r>
              <a:rPr lang="en-US" b="1" dirty="0" err="1" smtClean="0"/>
              <a:t>detectingAnomaly</a:t>
            </a:r>
            <a:r>
              <a:rPr lang="en-US" dirty="0" smtClean="0"/>
              <a:t>: True if the sensor is detecting the undesirable state it is designed to detect.</a:t>
            </a:r>
          </a:p>
          <a:p>
            <a:pPr algn="just">
              <a:spcAft>
                <a:spcPts val="600"/>
              </a:spcAft>
            </a:pPr>
            <a:r>
              <a:rPr lang="en-US" b="1" dirty="0" err="1" smtClean="0"/>
              <a:t>AlarmSignaler</a:t>
            </a:r>
            <a:r>
              <a:rPr lang="en-US" dirty="0" smtClean="0"/>
              <a:t>: Represents a device that will sound an alarm. There can be several subclasses.</a:t>
            </a:r>
          </a:p>
          <a:p>
            <a:pPr algn="just"/>
            <a:r>
              <a:rPr lang="en-US" b="1" dirty="0" smtClean="0"/>
              <a:t>Camera</a:t>
            </a:r>
            <a:r>
              <a:rPr lang="en-US" dirty="0" smtClean="0"/>
              <a:t>: Represents a camera that can send images to the system, and can be panned and zoomed.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lstStyle/>
          <a:p>
            <a:r>
              <a:rPr lang="en-US" dirty="0" smtClean="0"/>
              <a:t>Activity and state diagrams</a:t>
            </a:r>
            <a:endParaRPr lang="en-US" dirty="0"/>
          </a:p>
        </p:txBody>
      </p:sp>
      <p:sp>
        <p:nvSpPr>
          <p:cNvPr id="3" name="Content Placeholder 2"/>
          <p:cNvSpPr>
            <a:spLocks noGrp="1"/>
          </p:cNvSpPr>
          <p:nvPr>
            <p:ph idx="1"/>
          </p:nvPr>
        </p:nvSpPr>
        <p:spPr>
          <a:xfrm>
            <a:off x="228600" y="990600"/>
            <a:ext cx="8763000" cy="5410200"/>
          </a:xfrm>
        </p:spPr>
        <p:txBody>
          <a:bodyPr/>
          <a:lstStyle/>
          <a:p>
            <a:r>
              <a:rPr lang="en-US" dirty="0" smtClean="0"/>
              <a:t>In this section we will describe aspects the </a:t>
            </a:r>
            <a:r>
              <a:rPr lang="en-US" dirty="0" err="1" smtClean="0"/>
              <a:t>SafeHome</a:t>
            </a:r>
            <a:r>
              <a:rPr lang="en-US" dirty="0" smtClean="0"/>
              <a:t> system’s behavior.</a:t>
            </a:r>
          </a:p>
          <a:p>
            <a:r>
              <a:rPr lang="en-US" dirty="0" smtClean="0"/>
              <a:t>When the </a:t>
            </a:r>
            <a:r>
              <a:rPr lang="en-US" dirty="0" err="1" smtClean="0"/>
              <a:t>SafeHome</a:t>
            </a:r>
            <a:r>
              <a:rPr lang="en-US" dirty="0" smtClean="0"/>
              <a:t> central processor is running, it must be able to do two things at once: Perform its main security monitoring functions and respond to configuration changes.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lstStyle/>
          <a:p>
            <a:r>
              <a:rPr lang="en-US" dirty="0" smtClean="0"/>
              <a:t>Activity and state diagrams</a:t>
            </a:r>
            <a:endParaRPr lang="en-US" dirty="0"/>
          </a:p>
        </p:txBody>
      </p:sp>
      <p:sp>
        <p:nvSpPr>
          <p:cNvPr id="3" name="Content Placeholder 2"/>
          <p:cNvSpPr>
            <a:spLocks noGrp="1"/>
          </p:cNvSpPr>
          <p:nvPr>
            <p:ph idx="1"/>
          </p:nvPr>
        </p:nvSpPr>
        <p:spPr>
          <a:xfrm>
            <a:off x="228600" y="990600"/>
            <a:ext cx="8763000" cy="5562600"/>
          </a:xfrm>
        </p:spPr>
        <p:txBody>
          <a:bodyPr/>
          <a:lstStyle/>
          <a:p>
            <a:pPr>
              <a:buNone/>
            </a:pPr>
            <a:endParaRPr lang="en-US" dirty="0"/>
          </a:p>
        </p:txBody>
      </p:sp>
      <p:pic>
        <p:nvPicPr>
          <p:cNvPr id="4" name="Picture 3" descr="diagram 5.png"/>
          <p:cNvPicPr>
            <a:picLocks noChangeAspect="1"/>
          </p:cNvPicPr>
          <p:nvPr/>
        </p:nvPicPr>
        <p:blipFill>
          <a:blip r:embed="rId2" cstate="print"/>
          <a:stretch>
            <a:fillRect/>
          </a:stretch>
        </p:blipFill>
        <p:spPr>
          <a:xfrm>
            <a:off x="990600" y="990600"/>
            <a:ext cx="7315200" cy="54864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143000"/>
          </a:xfrm>
        </p:spPr>
        <p:txBody>
          <a:bodyPr/>
          <a:lstStyle/>
          <a:p>
            <a:r>
              <a:rPr lang="en-US" dirty="0" smtClean="0"/>
              <a:t>Behavioral diagram</a:t>
            </a:r>
            <a:endParaRPr lang="en-US" dirty="0"/>
          </a:p>
        </p:txBody>
      </p:sp>
      <p:sp>
        <p:nvSpPr>
          <p:cNvPr id="3" name="Content Placeholder 2"/>
          <p:cNvSpPr>
            <a:spLocks noGrp="1"/>
          </p:cNvSpPr>
          <p:nvPr>
            <p:ph idx="1"/>
          </p:nvPr>
        </p:nvSpPr>
        <p:spPr>
          <a:xfrm>
            <a:off x="228600" y="838200"/>
            <a:ext cx="8763000" cy="5562600"/>
          </a:xfrm>
        </p:spPr>
        <p:txBody>
          <a:bodyPr/>
          <a:lstStyle/>
          <a:p>
            <a:pPr algn="just"/>
            <a:r>
              <a:rPr lang="en-US" dirty="0" smtClean="0"/>
              <a:t>There are three possible values for its </a:t>
            </a:r>
            <a:r>
              <a:rPr lang="en-US" dirty="0" err="1" smtClean="0"/>
              <a:t>activationState</a:t>
            </a:r>
            <a:r>
              <a:rPr lang="en-US" dirty="0" smtClean="0"/>
              <a:t> attribute: </a:t>
            </a:r>
            <a:r>
              <a:rPr lang="en-US" dirty="0" err="1" smtClean="0"/>
              <a:t>CheckingSystem</a:t>
            </a:r>
            <a:r>
              <a:rPr lang="en-US" dirty="0" smtClean="0"/>
              <a:t>, Disarmed and Armed; the latter two are </a:t>
            </a:r>
            <a:r>
              <a:rPr lang="en-US" dirty="0" err="1" smtClean="0"/>
              <a:t>substates</a:t>
            </a:r>
            <a:r>
              <a:rPr lang="en-US" dirty="0" smtClean="0"/>
              <a:t> of </a:t>
            </a:r>
            <a:r>
              <a:rPr lang="en-US" dirty="0" err="1" smtClean="0"/>
              <a:t>NormalOperation</a:t>
            </a:r>
            <a:r>
              <a:rPr lang="en-US" dirty="0" smtClean="0"/>
              <a:t> – in which the system spends most of its time.</a:t>
            </a:r>
            <a:endParaRPr lang="en-US" dirty="0"/>
          </a:p>
        </p:txBody>
      </p:sp>
      <p:pic>
        <p:nvPicPr>
          <p:cNvPr id="5" name="Picture 4" descr="diagram 6.png"/>
          <p:cNvPicPr>
            <a:picLocks noChangeAspect="1"/>
          </p:cNvPicPr>
          <p:nvPr/>
        </p:nvPicPr>
        <p:blipFill>
          <a:blip r:embed="rId2" cstate="print"/>
          <a:stretch>
            <a:fillRect/>
          </a:stretch>
        </p:blipFill>
        <p:spPr>
          <a:xfrm>
            <a:off x="228600" y="3581400"/>
            <a:ext cx="8839200" cy="32004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State Diagram of the Armed State</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algn="just">
              <a:spcAft>
                <a:spcPts val="1200"/>
              </a:spcAft>
            </a:pPr>
            <a:r>
              <a:rPr lang="en-US" dirty="0" smtClean="0"/>
              <a:t>In this state the system has to respond to sensors by triggering alarms. It starts off in the No Sensors Triggered sub state of the Nothing Unusual sub state. Everything is normal while it is in this sub state.</a:t>
            </a:r>
          </a:p>
          <a:p>
            <a:pPr algn="just"/>
            <a:r>
              <a:rPr lang="en-US" dirty="0" smtClean="0"/>
              <a:t>If a motion detector detects motion, no alarm is immediately sounded: The system requires more than a short period of motion to sound an alarm; the motion could be caused by the homeowner coming home and going through the process of deactivating the system at a control panel.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Introduction</a:t>
            </a:r>
            <a:endParaRPr lang="en-US" dirty="0"/>
          </a:p>
        </p:txBody>
      </p:sp>
      <p:sp>
        <p:nvSpPr>
          <p:cNvPr id="3" name="Content Placeholder 2"/>
          <p:cNvSpPr>
            <a:spLocks noGrp="1"/>
          </p:cNvSpPr>
          <p:nvPr>
            <p:ph idx="1"/>
          </p:nvPr>
        </p:nvSpPr>
        <p:spPr>
          <a:xfrm>
            <a:off x="304800" y="1295400"/>
            <a:ext cx="8610600" cy="5105400"/>
          </a:xfrm>
        </p:spPr>
        <p:txBody>
          <a:bodyPr/>
          <a:lstStyle/>
          <a:p>
            <a:pPr algn="just"/>
            <a:r>
              <a:rPr lang="en-US" dirty="0" smtClean="0"/>
              <a:t>This document describes the design of the Safe-Home system.</a:t>
            </a:r>
          </a:p>
          <a:p>
            <a:pPr algn="just"/>
            <a:r>
              <a:rPr lang="en-US" dirty="0" smtClean="0"/>
              <a:t>Many parts of the Safe-Home design, and the process used to develop it.</a:t>
            </a:r>
          </a:p>
          <a:p>
            <a:pPr algn="just"/>
            <a:r>
              <a:rPr lang="en-US" dirty="0" smtClean="0"/>
              <a:t>A software model can be produced at many different levels of abstraction. The model presented here is at an intermediate level: It includes diagrams relating the important hardware units, classes, and states.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lstStyle/>
          <a:p>
            <a:r>
              <a:rPr lang="en-US" dirty="0" smtClean="0"/>
              <a:t>State Diagram of the Armed State</a:t>
            </a:r>
            <a:endParaRPr lang="en-US" dirty="0"/>
          </a:p>
        </p:txBody>
      </p:sp>
      <p:sp>
        <p:nvSpPr>
          <p:cNvPr id="3" name="Content Placeholder 2"/>
          <p:cNvSpPr>
            <a:spLocks noGrp="1"/>
          </p:cNvSpPr>
          <p:nvPr>
            <p:ph idx="1"/>
          </p:nvPr>
        </p:nvSpPr>
        <p:spPr>
          <a:xfrm>
            <a:off x="228600" y="990600"/>
            <a:ext cx="8763000" cy="5410200"/>
          </a:xfrm>
        </p:spPr>
        <p:txBody>
          <a:bodyPr/>
          <a:lstStyle/>
          <a:p>
            <a:endParaRPr lang="en-US" dirty="0"/>
          </a:p>
        </p:txBody>
      </p:sp>
      <p:pic>
        <p:nvPicPr>
          <p:cNvPr id="6" name="Picture 5" descr="diagram 7.png"/>
          <p:cNvPicPr>
            <a:picLocks noChangeAspect="1"/>
          </p:cNvPicPr>
          <p:nvPr/>
        </p:nvPicPr>
        <p:blipFill>
          <a:blip r:embed="rId2" cstate="print"/>
          <a:stretch>
            <a:fillRect/>
          </a:stretch>
        </p:blipFill>
        <p:spPr>
          <a:xfrm>
            <a:off x="0" y="1066800"/>
            <a:ext cx="9144000" cy="563935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lstStyle/>
          <a:p>
            <a:r>
              <a:rPr lang="en-US" dirty="0" smtClean="0"/>
              <a:t>State Diagram of the Armed State</a:t>
            </a:r>
            <a:endParaRPr lang="en-US" dirty="0"/>
          </a:p>
        </p:txBody>
      </p:sp>
      <p:sp>
        <p:nvSpPr>
          <p:cNvPr id="3" name="Content Placeholder 2"/>
          <p:cNvSpPr>
            <a:spLocks noGrp="1"/>
          </p:cNvSpPr>
          <p:nvPr>
            <p:ph idx="1"/>
          </p:nvPr>
        </p:nvSpPr>
        <p:spPr>
          <a:xfrm>
            <a:off x="228600" y="1524000"/>
            <a:ext cx="8763000" cy="4876800"/>
          </a:xfrm>
        </p:spPr>
        <p:txBody>
          <a:bodyPr/>
          <a:lstStyle/>
          <a:p>
            <a:r>
              <a:rPr lang="en-US" dirty="0"/>
              <a:t>T</a:t>
            </a:r>
            <a:r>
              <a:rPr lang="en-US" dirty="0" smtClean="0"/>
              <a:t>he user interface of a model of control panel that is used to arm or disarm the system.</a:t>
            </a:r>
          </a:p>
          <a:p>
            <a:pPr algn="just"/>
            <a:r>
              <a:rPr lang="en-US" dirty="0" smtClean="0"/>
              <a:t>there may be a web based interface that would allow remote arming of the system, or an interface that could be controlled by the monitoring company. No matter what user interface is used, it must at some point trigger the successful Activation and successful Deactivation transitions.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r>
              <a:rPr lang="en-US" dirty="0" smtClean="0"/>
              <a:t>Behavior of the Control Panel user interface.</a:t>
            </a:r>
            <a:endParaRPr lang="en-US" dirty="0"/>
          </a:p>
        </p:txBody>
      </p:sp>
      <p:pic>
        <p:nvPicPr>
          <p:cNvPr id="5" name="Content Placeholder 4" descr="diagram 8.png"/>
          <p:cNvPicPr>
            <a:picLocks noGrp="1" noChangeAspect="1"/>
          </p:cNvPicPr>
          <p:nvPr>
            <p:ph idx="1"/>
          </p:nvPr>
        </p:nvPicPr>
        <p:blipFill>
          <a:blip r:embed="rId2" cstate="print"/>
          <a:stretch>
            <a:fillRect/>
          </a:stretch>
        </p:blipFill>
        <p:spPr>
          <a:xfrm>
            <a:off x="228600" y="1066800"/>
            <a:ext cx="8610599" cy="57912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Key actors and use cases </a:t>
            </a:r>
            <a:endParaRPr lang="en-US" dirty="0"/>
          </a:p>
        </p:txBody>
      </p:sp>
      <p:sp>
        <p:nvSpPr>
          <p:cNvPr id="3" name="Content Placeholder 2"/>
          <p:cNvSpPr>
            <a:spLocks noGrp="1"/>
          </p:cNvSpPr>
          <p:nvPr>
            <p:ph idx="1"/>
          </p:nvPr>
        </p:nvSpPr>
        <p:spPr>
          <a:xfrm>
            <a:off x="228600" y="1295400"/>
            <a:ext cx="8610600" cy="5257800"/>
          </a:xfrm>
        </p:spPr>
        <p:txBody>
          <a:bodyPr>
            <a:normAutofit/>
          </a:bodyPr>
          <a:lstStyle/>
          <a:p>
            <a:pPr algn="just"/>
            <a:r>
              <a:rPr lang="en-US" dirty="0" smtClean="0"/>
              <a:t>As a first step in development, however, we will identify the use cases that should be available in the first few releases – these will provide very basic security functionality.</a:t>
            </a:r>
          </a:p>
          <a:p>
            <a:pPr algn="just"/>
            <a:r>
              <a:rPr lang="en-US" dirty="0" smtClean="0"/>
              <a:t>There are two main actors (roles played by users of the system): </a:t>
            </a:r>
            <a:r>
              <a:rPr lang="en-US" dirty="0" err="1" smtClean="0"/>
              <a:t>HouseholdUser</a:t>
            </a:r>
            <a:r>
              <a:rPr lang="en-US" dirty="0" smtClean="0"/>
              <a:t> and </a:t>
            </a:r>
            <a:r>
              <a:rPr lang="en-US" dirty="0" err="1" smtClean="0"/>
              <a:t>ConfigurationManager</a:t>
            </a:r>
            <a:r>
              <a:rPr lang="en-US" dirty="0" smtClean="0"/>
              <a:t>.</a:t>
            </a:r>
          </a:p>
          <a:p>
            <a:pPr algn="just"/>
            <a:r>
              <a:rPr lang="en-US" dirty="0" smtClean="0"/>
              <a:t>The latter is a sub-actor of the former since </a:t>
            </a:r>
            <a:r>
              <a:rPr lang="en-US" dirty="0" err="1" smtClean="0"/>
              <a:t>ConfigurationManagers</a:t>
            </a:r>
            <a:r>
              <a:rPr lang="en-US" dirty="0" smtClean="0"/>
              <a:t> can do everything that </a:t>
            </a:r>
            <a:r>
              <a:rPr lang="en-US" dirty="0" err="1" smtClean="0"/>
              <a:t>HouseholdUsers</a:t>
            </a:r>
            <a:r>
              <a:rPr lang="en-US" dirty="0" smtClean="0"/>
              <a:t> can.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Key actors and use cases </a:t>
            </a:r>
            <a:endParaRPr lang="en-US" dirty="0"/>
          </a:p>
        </p:txBody>
      </p:sp>
      <p:sp>
        <p:nvSpPr>
          <p:cNvPr id="3" name="Content Placeholder 2"/>
          <p:cNvSpPr>
            <a:spLocks noGrp="1"/>
          </p:cNvSpPr>
          <p:nvPr>
            <p:ph idx="1"/>
          </p:nvPr>
        </p:nvSpPr>
        <p:spPr>
          <a:xfrm>
            <a:off x="228600" y="1295400"/>
            <a:ext cx="8610600" cy="5257800"/>
          </a:xfrm>
        </p:spPr>
        <p:txBody>
          <a:bodyPr>
            <a:normAutofit/>
          </a:bodyPr>
          <a:lstStyle/>
          <a:p>
            <a:pPr algn="just"/>
            <a:r>
              <a:rPr lang="en-US" dirty="0" smtClean="0"/>
              <a:t>The Arm System and Disarm System use cases both require the actor to specify an activation code.</a:t>
            </a:r>
          </a:p>
          <a:p>
            <a:pPr algn="just"/>
            <a:r>
              <a:rPr lang="en-US" dirty="0" smtClean="0"/>
              <a:t>The latter is shown as an inclusion use case. The use cases performed by the Configuration manager require a more sophisticated Log-In use case to be performed. </a:t>
            </a:r>
          </a:p>
          <a:p>
            <a:pPr algn="just"/>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Key actors and use cases </a:t>
            </a:r>
            <a:endParaRPr lang="en-US" dirty="0"/>
          </a:p>
        </p:txBody>
      </p:sp>
      <p:pic>
        <p:nvPicPr>
          <p:cNvPr id="4" name="Content Placeholder 3" descr="diagram 1.png"/>
          <p:cNvPicPr>
            <a:picLocks noGrp="1" noChangeAspect="1"/>
          </p:cNvPicPr>
          <p:nvPr>
            <p:ph idx="1"/>
          </p:nvPr>
        </p:nvPicPr>
        <p:blipFill>
          <a:blip r:embed="rId2" cstate="print"/>
          <a:stretch>
            <a:fillRect/>
          </a:stretch>
        </p:blipFill>
        <p:spPr>
          <a:xfrm>
            <a:off x="209318" y="1106395"/>
            <a:ext cx="8706082" cy="5599205"/>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Key actors and use cases </a:t>
            </a:r>
            <a:endParaRPr lang="en-US" dirty="0"/>
          </a:p>
        </p:txBody>
      </p:sp>
      <p:sp>
        <p:nvSpPr>
          <p:cNvPr id="3" name="Content Placeholder 2"/>
          <p:cNvSpPr>
            <a:spLocks noGrp="1"/>
          </p:cNvSpPr>
          <p:nvPr>
            <p:ph idx="1"/>
          </p:nvPr>
        </p:nvSpPr>
        <p:spPr>
          <a:xfrm>
            <a:off x="228600" y="1447800"/>
            <a:ext cx="8686800" cy="5105400"/>
          </a:xfrm>
        </p:spPr>
        <p:txBody>
          <a:bodyPr/>
          <a:lstStyle/>
          <a:p>
            <a:pPr algn="just"/>
            <a:r>
              <a:rPr lang="en-US" dirty="0" smtClean="0"/>
              <a:t>Some additional use cases that will need to be implemented in order to provide the functionality of changing configurations of the system. For simplicity we have not shown the fact that each of these also includes the Log-In use case.</a:t>
            </a:r>
          </a:p>
          <a:p>
            <a:pPr algn="just"/>
            <a:r>
              <a:rPr lang="en-US" dirty="0" smtClean="0"/>
              <a:t>There will also be a set of use cases for designing a room layout. These are not included for the time being.</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Key actors and use cases </a:t>
            </a:r>
            <a:endParaRPr lang="en-US" dirty="0"/>
          </a:p>
        </p:txBody>
      </p:sp>
      <p:pic>
        <p:nvPicPr>
          <p:cNvPr id="4" name="Content Placeholder 3" descr="diagram 2.png"/>
          <p:cNvPicPr>
            <a:picLocks noGrp="1" noChangeAspect="1"/>
          </p:cNvPicPr>
          <p:nvPr>
            <p:ph idx="1"/>
          </p:nvPr>
        </p:nvPicPr>
        <p:blipFill>
          <a:blip r:embed="rId2" cstate="print"/>
          <a:stretch>
            <a:fillRect/>
          </a:stretch>
        </p:blipFill>
        <p:spPr>
          <a:xfrm>
            <a:off x="304800" y="1295400"/>
            <a:ext cx="8610600" cy="53340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Safe Home Architectural Model </a:t>
            </a:r>
            <a:endParaRPr lang="en-US" dirty="0"/>
          </a:p>
        </p:txBody>
      </p:sp>
      <p:sp>
        <p:nvSpPr>
          <p:cNvPr id="3" name="Content Placeholder 2"/>
          <p:cNvSpPr>
            <a:spLocks noGrp="1"/>
          </p:cNvSpPr>
          <p:nvPr>
            <p:ph idx="1"/>
          </p:nvPr>
        </p:nvSpPr>
        <p:spPr>
          <a:xfrm>
            <a:off x="228600" y="1447800"/>
            <a:ext cx="8686800" cy="5105400"/>
          </a:xfrm>
        </p:spPr>
        <p:txBody>
          <a:bodyPr/>
          <a:lstStyle/>
          <a:p>
            <a:pPr algn="just"/>
            <a:r>
              <a:rPr lang="en-US" dirty="0" smtClean="0"/>
              <a:t>The </a:t>
            </a:r>
            <a:r>
              <a:rPr lang="en-US" dirty="0" err="1" smtClean="0"/>
              <a:t>SafeHome</a:t>
            </a:r>
            <a:r>
              <a:rPr lang="en-US" dirty="0" smtClean="0"/>
              <a:t> model is arranged into a hierarchy of packages to help organize it.</a:t>
            </a:r>
          </a:p>
          <a:p>
            <a:pPr algn="just"/>
            <a:r>
              <a:rPr lang="en-US" dirty="0" smtClean="0"/>
              <a:t>Each of the elements in the remaining sections of this document is arranged into one of the packages shown.</a:t>
            </a:r>
          </a:p>
          <a:p>
            <a:pPr algn="just"/>
            <a:r>
              <a:rPr lang="en-US" dirty="0" smtClean="0"/>
              <a:t>There is also a conceptual outer package, simply called </a:t>
            </a:r>
            <a:r>
              <a:rPr lang="en-US" dirty="0" err="1" smtClean="0"/>
              <a:t>SafeHome</a:t>
            </a:r>
            <a:r>
              <a:rPr lang="en-US" dirty="0" smtClean="0"/>
              <a:t>, that includes all of them.</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Safe Home Architectural Model </a:t>
            </a:r>
            <a:endParaRPr lang="en-US" dirty="0"/>
          </a:p>
        </p:txBody>
      </p:sp>
      <p:pic>
        <p:nvPicPr>
          <p:cNvPr id="4" name="Content Placeholder 3" descr="diagram3.png"/>
          <p:cNvPicPr>
            <a:picLocks noGrp="1" noChangeAspect="1"/>
          </p:cNvPicPr>
          <p:nvPr>
            <p:ph idx="1"/>
          </p:nvPr>
        </p:nvPicPr>
        <p:blipFill>
          <a:blip r:embed="rId2" cstate="print"/>
          <a:stretch>
            <a:fillRect/>
          </a:stretch>
        </p:blipFill>
        <p:spPr>
          <a:xfrm>
            <a:off x="214670" y="1447800"/>
            <a:ext cx="8776930" cy="5029200"/>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1031</Words>
  <Application>Microsoft Office PowerPoint</Application>
  <PresentationFormat>On-screen Show (4:3)</PresentationFormat>
  <Paragraphs>61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Case Study: Safe Home Security System</vt:lpstr>
      <vt:lpstr>Introduction</vt:lpstr>
      <vt:lpstr>Key actors and use cases </vt:lpstr>
      <vt:lpstr>Key actors and use cases </vt:lpstr>
      <vt:lpstr>Key actors and use cases </vt:lpstr>
      <vt:lpstr>Key actors and use cases </vt:lpstr>
      <vt:lpstr>Key actors and use cases </vt:lpstr>
      <vt:lpstr>Safe Home Architectural Model </vt:lpstr>
      <vt:lpstr>Safe Home Architectural Model </vt:lpstr>
      <vt:lpstr>Hardware description</vt:lpstr>
      <vt:lpstr>Control Software Classes </vt:lpstr>
      <vt:lpstr>Slide 12</vt:lpstr>
      <vt:lpstr>Slide 13</vt:lpstr>
      <vt:lpstr>Slide 14</vt:lpstr>
      <vt:lpstr>Slide 15</vt:lpstr>
      <vt:lpstr>Activity and state diagrams</vt:lpstr>
      <vt:lpstr>Activity and state diagrams</vt:lpstr>
      <vt:lpstr>Behavioral diagram</vt:lpstr>
      <vt:lpstr>State Diagram of the Armed State</vt:lpstr>
      <vt:lpstr>State Diagram of the Armed State</vt:lpstr>
      <vt:lpstr>State Diagram of the Armed State</vt:lpstr>
      <vt:lpstr>Behavior of the Control Panel user interface.</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Safe Home Security System</dc:title>
  <dc:creator>Fahim khan</dc:creator>
  <cp:lastModifiedBy>Fahim khan</cp:lastModifiedBy>
  <cp:revision>35</cp:revision>
  <dcterms:created xsi:type="dcterms:W3CDTF">2014-01-22T06:57:59Z</dcterms:created>
  <dcterms:modified xsi:type="dcterms:W3CDTF">2014-01-22T09:08:45Z</dcterms:modified>
</cp:coreProperties>
</file>