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6"/>
  </p:notesMasterIdLst>
  <p:sldIdLst>
    <p:sldId id="256" r:id="rId2"/>
    <p:sldId id="325" r:id="rId3"/>
    <p:sldId id="326" r:id="rId4"/>
    <p:sldId id="302" r:id="rId5"/>
    <p:sldId id="321" r:id="rId6"/>
    <p:sldId id="304" r:id="rId7"/>
    <p:sldId id="305" r:id="rId8"/>
    <p:sldId id="306" r:id="rId9"/>
    <p:sldId id="307" r:id="rId10"/>
    <p:sldId id="308" r:id="rId11"/>
    <p:sldId id="309" r:id="rId12"/>
    <p:sldId id="310" r:id="rId13"/>
    <p:sldId id="311" r:id="rId14"/>
    <p:sldId id="313" r:id="rId15"/>
    <p:sldId id="315" r:id="rId16"/>
    <p:sldId id="316" r:id="rId17"/>
    <p:sldId id="314" r:id="rId18"/>
    <p:sldId id="317" r:id="rId19"/>
    <p:sldId id="322" r:id="rId20"/>
    <p:sldId id="318" r:id="rId21"/>
    <p:sldId id="324" r:id="rId22"/>
    <p:sldId id="319" r:id="rId23"/>
    <p:sldId id="320" r:id="rId24"/>
    <p:sldId id="32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664" autoAdjust="0"/>
  </p:normalViewPr>
  <p:slideViewPr>
    <p:cSldViewPr snapToGrid="0">
      <p:cViewPr varScale="1">
        <p:scale>
          <a:sx n="66" d="100"/>
          <a:sy n="66" d="100"/>
        </p:scale>
        <p:origin x="-87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1C1BE5-A0F2-4C45-834A-338E64796D05}" type="datetimeFigureOut">
              <a:rPr lang="en-US" smtClean="0"/>
              <a:pPr/>
              <a:t>12/18/2013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1C7E02-F2A8-4A6A-B1D0-D7275265D3B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1C7E02-F2A8-4A6A-B1D0-D7275265D3B7}"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ECF66D-CC2A-40EF-985C-A3A64A827B03}" type="datetime1">
              <a:rPr lang="en-US" smtClean="0"/>
              <a:pPr/>
              <a:t>12/18/2013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EA5815-5689-4654-A355-56C9B82BEFF9}" type="datetime1">
              <a:rPr lang="en-US" smtClean="0"/>
              <a:pPr/>
              <a:t>12/18/2013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5"/>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5"/>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CBCA0-555A-4CE5-BA9A-C1C735E70FBA}" type="datetime1">
              <a:rPr lang="en-US" smtClean="0"/>
              <a:pPr/>
              <a:t>12/18/2013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08C69E-EA08-452C-B0FC-6BADE47B0486}" type="datetime1">
              <a:rPr lang="en-US" smtClean="0"/>
              <a:pPr/>
              <a:t>12/18/2013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DF68A0-FB69-430F-AA0E-D415E89174BB}" type="datetime1">
              <a:rPr lang="en-US" smtClean="0"/>
              <a:pPr/>
              <a:t>12/18/2013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7885CD-C712-42C1-9337-F3DAC44B5E71}" type="datetime1">
              <a:rPr lang="en-US" smtClean="0"/>
              <a:pPr/>
              <a:t>12/18/2013</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593E7C-F523-4C5A-9C61-E8ABA0B76E51}" type="datetime1">
              <a:rPr lang="en-US" smtClean="0"/>
              <a:pPr/>
              <a:t>12/18/2013</a:t>
            </a:fld>
            <a:endParaRPr lang="en-US"/>
          </a:p>
        </p:txBody>
      </p:sp>
      <p:sp>
        <p:nvSpPr>
          <p:cNvPr id="8" name="Footer Placeholder 7"/>
          <p:cNvSpPr>
            <a:spLocks noGrp="1"/>
          </p:cNvSpPr>
          <p:nvPr>
            <p:ph type="ftr" sz="quarter" idx="11"/>
          </p:nvPr>
        </p:nvSpPr>
        <p:spPr/>
        <p:txBody>
          <a:bodyPr/>
          <a:lstStyle/>
          <a:p>
            <a:r>
              <a:rPr lang="en-US" smtClean="0"/>
              <a:t>fahim.khan@iiu.edu.pk</a:t>
            </a:r>
            <a:endParaRPr lang="en-US"/>
          </a:p>
        </p:txBody>
      </p:sp>
      <p:sp>
        <p:nvSpPr>
          <p:cNvPr id="9" name="Slide Number Placeholder 8"/>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39AA77-B04A-458D-B8C5-47B9B851155F}" type="datetime1">
              <a:rPr lang="en-US" smtClean="0"/>
              <a:pPr/>
              <a:t>12/18/2013</a:t>
            </a:fld>
            <a:endParaRPr lang="en-US"/>
          </a:p>
        </p:txBody>
      </p:sp>
      <p:sp>
        <p:nvSpPr>
          <p:cNvPr id="4" name="Footer Placeholder 3"/>
          <p:cNvSpPr>
            <a:spLocks noGrp="1"/>
          </p:cNvSpPr>
          <p:nvPr>
            <p:ph type="ftr" sz="quarter" idx="11"/>
          </p:nvPr>
        </p:nvSpPr>
        <p:spPr/>
        <p:txBody>
          <a:bodyPr/>
          <a:lstStyle/>
          <a:p>
            <a:r>
              <a:rPr lang="en-US" smtClean="0"/>
              <a:t>fahim.khan@iiu.edu.pk</a:t>
            </a:r>
            <a:endParaRPr lang="en-US"/>
          </a:p>
        </p:txBody>
      </p:sp>
      <p:sp>
        <p:nvSpPr>
          <p:cNvPr id="5" name="Slide Number Placeholder 4"/>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FAF2D-635C-4F17-9F9E-CAB10C9E23E9}" type="datetime1">
              <a:rPr lang="en-US" smtClean="0"/>
              <a:pPr/>
              <a:t>12/18/2013</a:t>
            </a:fld>
            <a:endParaRPr lang="en-US"/>
          </a:p>
        </p:txBody>
      </p:sp>
      <p:sp>
        <p:nvSpPr>
          <p:cNvPr id="3" name="Footer Placeholder 2"/>
          <p:cNvSpPr>
            <a:spLocks noGrp="1"/>
          </p:cNvSpPr>
          <p:nvPr>
            <p:ph type="ftr" sz="quarter" idx="11"/>
          </p:nvPr>
        </p:nvSpPr>
        <p:spPr/>
        <p:txBody>
          <a:bodyPr/>
          <a:lstStyle/>
          <a:p>
            <a:r>
              <a:rPr lang="en-US" smtClean="0"/>
              <a:t>fahim.khan@iiu.edu.pk</a:t>
            </a:r>
            <a:endParaRPr lang="en-US"/>
          </a:p>
        </p:txBody>
      </p:sp>
      <p:sp>
        <p:nvSpPr>
          <p:cNvPr id="4" name="Slide Number Placeholder 3"/>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28AAF8-4C9A-4B8A-B766-BEC45A59CF3B}" type="datetime1">
              <a:rPr lang="en-US" smtClean="0"/>
              <a:pPr/>
              <a:t>12/18/2013</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7AF6E7-0D05-4945-9325-ECBDB58EDCE0}" type="datetime1">
              <a:rPr lang="en-US" smtClean="0"/>
              <a:pPr/>
              <a:t>12/18/2013</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0932B9-39FA-4743-9B31-EBF270BDEE87}" type="datetime1">
              <a:rPr lang="en-US" smtClean="0"/>
              <a:pPr/>
              <a:t>12/18/2013</a:t>
            </a:fld>
            <a:endParaRPr lang="en-US"/>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fahim.khan@iiu.edu.pk</a:t>
            </a:r>
            <a:endParaRPr lang="en-US"/>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19A6-884F-4506-9188-4D93BBF21F0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2514" y="275771"/>
            <a:ext cx="11074400" cy="2569029"/>
          </a:xfrm>
        </p:spPr>
        <p:txBody>
          <a:bodyPr>
            <a:noAutofit/>
          </a:bodyPr>
          <a:lstStyle/>
          <a:p>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dirty="0" smtClean="0">
                <a:latin typeface="Times New Roman" pitchFamily="18" charset="0"/>
                <a:cs typeface="Times New Roman" pitchFamily="18" charset="0"/>
              </a:rPr>
              <a:t>Software Engineering</a:t>
            </a:r>
            <a:br>
              <a:rPr lang="en-US" dirty="0" smtClean="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smtClean="0">
                <a:latin typeface="Times New Roman" pitchFamily="18" charset="0"/>
                <a:cs typeface="Times New Roman" pitchFamily="18" charset="0"/>
              </a:rPr>
              <a:t>Lecture 7</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t/>
            </a:r>
            <a:br>
              <a:rPr lang="en-US" sz="4000" dirty="0" smtClean="0"/>
            </a:br>
            <a:r>
              <a:rPr lang="en-US" sz="4000" dirty="0" smtClean="0"/>
              <a:t/>
            </a:r>
            <a:br>
              <a:rPr lang="en-US" sz="4000" dirty="0" smtClean="0"/>
            </a:br>
            <a:r>
              <a:rPr lang="en-US" sz="4000" dirty="0" smtClean="0">
                <a:solidFill>
                  <a:schemeClr val="bg1"/>
                </a:solidFill>
              </a:rPr>
              <a:t>Lecture # 7</a:t>
            </a:r>
            <a:endParaRPr lang="en-US" sz="4000" dirty="0">
              <a:solidFill>
                <a:schemeClr val="bg1"/>
              </a:solidFill>
            </a:endParaRPr>
          </a:p>
        </p:txBody>
      </p:sp>
      <p:sp>
        <p:nvSpPr>
          <p:cNvPr id="3" name="Subtitle 2"/>
          <p:cNvSpPr>
            <a:spLocks noGrp="1"/>
          </p:cNvSpPr>
          <p:nvPr>
            <p:ph type="subTitle" idx="1"/>
          </p:nvPr>
        </p:nvSpPr>
        <p:spPr>
          <a:xfrm>
            <a:off x="1828800" y="2772227"/>
            <a:ext cx="8534400" cy="3280228"/>
          </a:xfrm>
        </p:spPr>
        <p:txBody>
          <a:bodyPr>
            <a:normAutofit/>
          </a:bodyPr>
          <a:lstStyle/>
          <a:p>
            <a:r>
              <a:rPr lang="en-US" sz="3600" dirty="0" smtClean="0">
                <a:solidFill>
                  <a:schemeClr val="tx1"/>
                </a:solidFill>
                <a:latin typeface="Times New Roman" pitchFamily="18" charset="0"/>
                <a:cs typeface="Times New Roman" pitchFamily="18" charset="0"/>
              </a:rPr>
              <a:t>Agile Software Development</a:t>
            </a:r>
          </a:p>
          <a:p>
            <a:endParaRPr lang="en-US" sz="3600" dirty="0" smtClean="0">
              <a:solidFill>
                <a:schemeClr val="tx1"/>
              </a:solidFill>
              <a:latin typeface="Times New Roman" pitchFamily="18" charset="0"/>
              <a:cs typeface="Times New Roman" pitchFamily="18" charset="0"/>
            </a:endParaRPr>
          </a:p>
          <a:p>
            <a:r>
              <a:rPr lang="en-US" sz="3600" dirty="0" smtClean="0">
                <a:solidFill>
                  <a:schemeClr val="tx1"/>
                </a:solidFill>
                <a:latin typeface="Times New Roman" pitchFamily="18" charset="0"/>
                <a:cs typeface="Times New Roman" pitchFamily="18" charset="0"/>
              </a:rPr>
              <a:t>Fahim Khan</a:t>
            </a:r>
          </a:p>
          <a:p>
            <a:r>
              <a:rPr lang="en-US" sz="3600" dirty="0" smtClean="0">
                <a:solidFill>
                  <a:schemeClr val="tx1"/>
                </a:solidFill>
                <a:latin typeface="Times New Roman" pitchFamily="18" charset="0"/>
                <a:cs typeface="Times New Roman" pitchFamily="18" charset="0"/>
              </a:rPr>
              <a:t>Assistant Professor of Computer Science</a:t>
            </a:r>
          </a:p>
          <a:p>
            <a:r>
              <a:rPr lang="en-US" sz="3600" dirty="0" smtClean="0">
                <a:solidFill>
                  <a:schemeClr val="tx1"/>
                </a:solidFill>
                <a:latin typeface="Times New Roman" pitchFamily="18" charset="0"/>
                <a:cs typeface="Times New Roman" pitchFamily="18" charset="0"/>
              </a:rPr>
              <a:t>UOL, Sargodha</a:t>
            </a:r>
            <a:endParaRPr lang="en-US" sz="3600"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fahim.khan@iiu.edu.pk</a:t>
            </a:r>
            <a:endParaRPr lang="en-US"/>
          </a:p>
        </p:txBody>
      </p:sp>
    </p:spTree>
    <p:extLst>
      <p:ext uri="{BB962C8B-B14F-4D97-AF65-F5344CB8AC3E}">
        <p14:creationId xmlns="" xmlns:p14="http://schemas.microsoft.com/office/powerpoint/2010/main" val="1032314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609600" y="202069"/>
            <a:ext cx="10972800" cy="1143000"/>
          </a:xfrm>
        </p:spPr>
        <p:txBody>
          <a:bodyPr/>
          <a:lstStyle/>
          <a:p>
            <a:pPr eaLnBrk="1" hangingPunct="1"/>
            <a:r>
              <a:rPr lang="en-US" altLang="en-US" dirty="0" smtClean="0">
                <a:latin typeface="Times New Roman" pitchFamily="18" charset="0"/>
                <a:cs typeface="Times New Roman" pitchFamily="18" charset="0"/>
              </a:rPr>
              <a:t>Plan-driven and agile specification</a:t>
            </a:r>
            <a:r>
              <a:rPr lang="en-GB" altLang="en-US" dirty="0" smtClean="0">
                <a:latin typeface="Times New Roman" pitchFamily="18" charset="0"/>
                <a:cs typeface="Times New Roman" pitchFamily="18" charset="0"/>
              </a:rPr>
              <a:t> </a:t>
            </a:r>
            <a:endParaRPr lang="en-US" altLang="en-US" dirty="0" smtClean="0">
              <a:latin typeface="Times New Roman" pitchFamily="18" charset="0"/>
              <a:cs typeface="Times New Roman" pitchFamily="18" charset="0"/>
            </a:endParaRPr>
          </a:p>
        </p:txBody>
      </p:sp>
      <p:pic>
        <p:nvPicPr>
          <p:cNvPr id="12291" name="Picture 3" descr="3.2 PlanBasedAgile.eps"/>
          <p:cNvPicPr>
            <a:picLocks noChangeAspect="1"/>
          </p:cNvPicPr>
          <p:nvPr/>
        </p:nvPicPr>
        <p:blipFill>
          <a:blip r:embed="rId2" cstate="print"/>
          <a:srcRect/>
          <a:stretch>
            <a:fillRect/>
          </a:stretch>
        </p:blipFill>
        <p:spPr bwMode="auto">
          <a:xfrm>
            <a:off x="2313518" y="1785939"/>
            <a:ext cx="7641167" cy="43576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5956"/>
            <a:ext cx="10972800" cy="1143000"/>
          </a:xfrm>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Technical, human, organizational issues</a:t>
            </a:r>
            <a:endParaRPr lang="en-US" dirty="0">
              <a:latin typeface="Times New Roman" pitchFamily="18" charset="0"/>
              <a:cs typeface="Times New Roman" pitchFamily="18" charset="0"/>
            </a:endParaRPr>
          </a:p>
        </p:txBody>
      </p:sp>
      <p:sp>
        <p:nvSpPr>
          <p:cNvPr id="13315" name="Content Placeholder 2"/>
          <p:cNvSpPr>
            <a:spLocks noGrp="1"/>
          </p:cNvSpPr>
          <p:nvPr>
            <p:ph idx="1"/>
          </p:nvPr>
        </p:nvSpPr>
        <p:spPr>
          <a:xfrm>
            <a:off x="609600" y="1480455"/>
            <a:ext cx="11226800" cy="4732794"/>
          </a:xfrm>
        </p:spPr>
        <p:txBody>
          <a:bodyPr/>
          <a:lstStyle/>
          <a:p>
            <a:pPr algn="just" eaLnBrk="1" hangingPunct="1">
              <a:lnSpc>
                <a:spcPct val="80000"/>
              </a:lnSpc>
              <a:spcAft>
                <a:spcPts val="1800"/>
              </a:spcAft>
            </a:pPr>
            <a:r>
              <a:rPr lang="en-US" altLang="en-US" sz="2700" dirty="0" smtClean="0">
                <a:latin typeface="Times New Roman" pitchFamily="18" charset="0"/>
                <a:cs typeface="Times New Roman" pitchFamily="18" charset="0"/>
              </a:rPr>
              <a:t>Most projects include elements of plan-driven and agile processes. Deciding on the balance depends on:</a:t>
            </a:r>
          </a:p>
          <a:p>
            <a:pPr lvl="1" algn="just" eaLnBrk="1" hangingPunct="1">
              <a:lnSpc>
                <a:spcPct val="80000"/>
              </a:lnSpc>
              <a:spcAft>
                <a:spcPts val="1200"/>
              </a:spcAft>
            </a:pPr>
            <a:r>
              <a:rPr lang="en-GB" altLang="en-US" sz="2400" dirty="0" smtClean="0">
                <a:latin typeface="Times New Roman" pitchFamily="18" charset="0"/>
                <a:cs typeface="Times New Roman" pitchFamily="18" charset="0"/>
              </a:rPr>
              <a:t>Is it important to have a very detailed specification and design before moving to implementation? If so, you probably need to use a plan-driven approach.</a:t>
            </a:r>
          </a:p>
          <a:p>
            <a:pPr lvl="1" algn="just" eaLnBrk="1" hangingPunct="1">
              <a:lnSpc>
                <a:spcPct val="80000"/>
              </a:lnSpc>
              <a:spcAft>
                <a:spcPts val="1200"/>
              </a:spcAft>
            </a:pPr>
            <a:r>
              <a:rPr lang="en-GB" altLang="en-US" sz="2400" dirty="0" smtClean="0">
                <a:latin typeface="Times New Roman" pitchFamily="18" charset="0"/>
                <a:cs typeface="Times New Roman" pitchFamily="18" charset="0"/>
              </a:rPr>
              <a:t>Is an incremental delivery strategy, where you deliver the software to customers and get rapid feedback from them, realistic? If so, consider using agile methods.</a:t>
            </a:r>
          </a:p>
          <a:p>
            <a:pPr lvl="1" algn="just" eaLnBrk="1" hangingPunct="1">
              <a:lnSpc>
                <a:spcPct val="80000"/>
              </a:lnSpc>
              <a:spcAft>
                <a:spcPts val="1200"/>
              </a:spcAft>
            </a:pPr>
            <a:r>
              <a:rPr lang="en-GB" altLang="en-US" sz="2400" dirty="0" smtClean="0">
                <a:latin typeface="Times New Roman" pitchFamily="18" charset="0"/>
                <a:cs typeface="Times New Roman" pitchFamily="18" charset="0"/>
              </a:rPr>
              <a:t>How large is the system that is being developed? Agile methods are most effective when the system can be developed with a small co-located team who can communicate informally.</a:t>
            </a:r>
          </a:p>
          <a:p>
            <a:pPr lvl="1" algn="just" eaLnBrk="1" hangingPunct="1">
              <a:lnSpc>
                <a:spcPct val="80000"/>
              </a:lnSpc>
            </a:pPr>
            <a:r>
              <a:rPr lang="en-GB" altLang="en-US" sz="2400" dirty="0" smtClean="0">
                <a:latin typeface="Times New Roman" pitchFamily="18" charset="0"/>
                <a:cs typeface="Times New Roman" pitchFamily="18" charset="0"/>
              </a:rPr>
              <a:t> This may not be possible for large systems that require larger development teams so a plan-driven approach may have to be used.</a:t>
            </a:r>
            <a:r>
              <a:rPr lang="en-GB" altLang="en-US" sz="2400" dirty="0" smtClean="0"/>
              <a:t> </a:t>
            </a:r>
            <a:endParaRPr lang="en-US" altLang="en-US" sz="24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900"/>
            <a:ext cx="10972800" cy="1143000"/>
          </a:xfrm>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Technical, human, organizational issues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106725"/>
            <a:ext cx="11294533" cy="5366646"/>
          </a:xfrm>
        </p:spPr>
        <p:txBody>
          <a:bodyPr rtlCol="0">
            <a:normAutofit fontScale="92500"/>
          </a:bodyPr>
          <a:lstStyle/>
          <a:p>
            <a:pPr lvl="1" eaLnBrk="1" fontAlgn="auto" hangingPunct="1">
              <a:spcAft>
                <a:spcPts val="600"/>
              </a:spcAft>
              <a:buFont typeface="Arial"/>
              <a:buChar char="–"/>
              <a:defRPr/>
            </a:pPr>
            <a:r>
              <a:rPr lang="en-GB" dirty="0" smtClean="0">
                <a:ea typeface="+mn-ea"/>
              </a:rPr>
              <a:t>What type of system is being developed? </a:t>
            </a:r>
          </a:p>
          <a:p>
            <a:pPr lvl="2" eaLnBrk="1" fontAlgn="auto" hangingPunct="1">
              <a:spcAft>
                <a:spcPts val="600"/>
              </a:spcAft>
              <a:buFont typeface="Arial"/>
              <a:buChar char="•"/>
              <a:defRPr/>
            </a:pPr>
            <a:r>
              <a:rPr lang="en-GB" dirty="0" smtClean="0">
                <a:ea typeface="+mn-ea"/>
              </a:rPr>
              <a:t>Plan-driven approaches may be required for systems that require a lot of analysis before implementation (e.g. real-time system with complex timing requirements).</a:t>
            </a:r>
          </a:p>
          <a:p>
            <a:pPr lvl="1" eaLnBrk="1" fontAlgn="auto" hangingPunct="1">
              <a:spcAft>
                <a:spcPts val="0"/>
              </a:spcAft>
              <a:buFont typeface="Arial"/>
              <a:buChar char="–"/>
              <a:defRPr/>
            </a:pPr>
            <a:r>
              <a:rPr lang="en-GB" dirty="0" smtClean="0">
                <a:ea typeface="+mn-ea"/>
              </a:rPr>
              <a:t>What is the expected system lifetime? </a:t>
            </a:r>
          </a:p>
          <a:p>
            <a:pPr lvl="2" eaLnBrk="1" fontAlgn="auto" hangingPunct="1">
              <a:spcAft>
                <a:spcPts val="600"/>
              </a:spcAft>
              <a:buFont typeface="Arial"/>
              <a:buChar char="•"/>
              <a:defRPr/>
            </a:pPr>
            <a:r>
              <a:rPr lang="en-GB" dirty="0" smtClean="0">
                <a:ea typeface="+mn-ea"/>
              </a:rPr>
              <a:t>Long-lifetime systems may require more design documentation to communicate the original intentions of the system developers to the support team. </a:t>
            </a:r>
          </a:p>
          <a:p>
            <a:pPr lvl="1" eaLnBrk="1" fontAlgn="auto" hangingPunct="1">
              <a:spcAft>
                <a:spcPts val="600"/>
              </a:spcAft>
              <a:buFont typeface="Arial"/>
              <a:buChar char="–"/>
              <a:defRPr/>
            </a:pPr>
            <a:r>
              <a:rPr lang="en-GB" dirty="0" smtClean="0">
                <a:ea typeface="+mn-ea"/>
              </a:rPr>
              <a:t>What technologies are available to support system development? </a:t>
            </a:r>
          </a:p>
          <a:p>
            <a:pPr lvl="2" eaLnBrk="1" fontAlgn="auto" hangingPunct="1">
              <a:spcAft>
                <a:spcPts val="600"/>
              </a:spcAft>
              <a:buFont typeface="Arial"/>
              <a:buChar char="•"/>
              <a:defRPr/>
            </a:pPr>
            <a:r>
              <a:rPr lang="en-GB" dirty="0" smtClean="0">
                <a:ea typeface="+mn-ea"/>
              </a:rPr>
              <a:t>Agile methods rely on good tools to keep track of an evolving design</a:t>
            </a:r>
          </a:p>
          <a:p>
            <a:pPr lvl="1" eaLnBrk="1" fontAlgn="auto" hangingPunct="1">
              <a:spcAft>
                <a:spcPts val="600"/>
              </a:spcAft>
              <a:buFont typeface="Arial"/>
              <a:buChar char="–"/>
              <a:defRPr/>
            </a:pPr>
            <a:r>
              <a:rPr lang="en-GB" dirty="0" smtClean="0">
                <a:ea typeface="+mn-ea"/>
              </a:rPr>
              <a:t>How is the development team organized? </a:t>
            </a:r>
          </a:p>
          <a:p>
            <a:pPr lvl="2" eaLnBrk="1" fontAlgn="auto" hangingPunct="1">
              <a:spcAft>
                <a:spcPts val="0"/>
              </a:spcAft>
              <a:buFont typeface="Arial"/>
              <a:buChar char="•"/>
              <a:defRPr/>
            </a:pPr>
            <a:r>
              <a:rPr lang="en-GB" dirty="0" smtClean="0">
                <a:ea typeface="+mn-ea"/>
              </a:rPr>
              <a:t>If the development team is distributed or if part of the development is being outsourced, then you may need to develop design documents to communicate across the development teams. </a:t>
            </a:r>
          </a:p>
          <a:p>
            <a:pPr lvl="1" eaLnBrk="1" fontAlgn="auto" hangingPunct="1">
              <a:spcAft>
                <a:spcPts val="0"/>
              </a:spcAft>
              <a:buFont typeface="Arial"/>
              <a:buChar char="–"/>
              <a:defRPr/>
            </a:pPr>
            <a:endParaRPr lang="en-US" dirty="0">
              <a:ea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386"/>
            <a:ext cx="10972800" cy="1143000"/>
          </a:xfrm>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Technical, human, organizational issues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422400"/>
            <a:ext cx="10972800" cy="5138057"/>
          </a:xfrm>
        </p:spPr>
        <p:txBody>
          <a:bodyPr rtlCol="0">
            <a:normAutofit fontScale="92500"/>
          </a:bodyPr>
          <a:lstStyle/>
          <a:p>
            <a:pPr lvl="1" algn="just" eaLnBrk="1" fontAlgn="auto" hangingPunct="1">
              <a:spcAft>
                <a:spcPts val="600"/>
              </a:spcAft>
              <a:buFont typeface="Arial"/>
              <a:buChar char="–"/>
              <a:defRPr/>
            </a:pPr>
            <a:r>
              <a:rPr lang="en-GB" dirty="0" smtClean="0">
                <a:latin typeface="Times New Roman" pitchFamily="18" charset="0"/>
                <a:cs typeface="Times New Roman" pitchFamily="18" charset="0"/>
              </a:rPr>
              <a:t>Are there cultural or organizational issues that may affect the system development? </a:t>
            </a:r>
          </a:p>
          <a:p>
            <a:pPr lvl="2" algn="just" eaLnBrk="1" fontAlgn="auto" hangingPunct="1">
              <a:spcAft>
                <a:spcPts val="600"/>
              </a:spcAft>
              <a:buFont typeface="Arial"/>
              <a:buChar char="•"/>
              <a:defRPr/>
            </a:pPr>
            <a:r>
              <a:rPr lang="en-GB" dirty="0" smtClean="0">
                <a:latin typeface="Times New Roman" pitchFamily="18" charset="0"/>
                <a:cs typeface="Times New Roman" pitchFamily="18" charset="0"/>
              </a:rPr>
              <a:t>Traditional engineering organizations have a culture of plan-based development, as this is the norm in engineering.</a:t>
            </a:r>
          </a:p>
          <a:p>
            <a:pPr lvl="1" algn="just" eaLnBrk="1" fontAlgn="auto" hangingPunct="1">
              <a:spcAft>
                <a:spcPts val="600"/>
              </a:spcAft>
              <a:buFont typeface="Arial"/>
              <a:buChar char="–"/>
              <a:defRPr/>
            </a:pPr>
            <a:r>
              <a:rPr lang="en-GB" dirty="0" smtClean="0">
                <a:latin typeface="Times New Roman" pitchFamily="18" charset="0"/>
                <a:cs typeface="Times New Roman" pitchFamily="18" charset="0"/>
              </a:rPr>
              <a:t>How good are the designers and programmers in the development team?</a:t>
            </a:r>
          </a:p>
          <a:p>
            <a:pPr lvl="2" algn="just" eaLnBrk="1" fontAlgn="auto" hangingPunct="1">
              <a:spcAft>
                <a:spcPts val="600"/>
              </a:spcAft>
              <a:buFont typeface="Arial"/>
              <a:buChar char="•"/>
              <a:defRPr/>
            </a:pPr>
            <a:r>
              <a:rPr lang="en-GB" dirty="0" smtClean="0">
                <a:latin typeface="Times New Roman" pitchFamily="18" charset="0"/>
                <a:cs typeface="Times New Roman" pitchFamily="18" charset="0"/>
              </a:rPr>
              <a:t> It is sometimes argued that agile methods require higher skill levels than plan-based approaches in which programmers simply translate a detailed design into code.</a:t>
            </a:r>
          </a:p>
          <a:p>
            <a:pPr lvl="1" algn="just" eaLnBrk="1" fontAlgn="auto" hangingPunct="1">
              <a:spcAft>
                <a:spcPts val="600"/>
              </a:spcAft>
              <a:buFont typeface="Arial"/>
              <a:buChar char="–"/>
              <a:defRPr/>
            </a:pPr>
            <a:r>
              <a:rPr lang="en-GB" dirty="0" smtClean="0">
                <a:latin typeface="Times New Roman" pitchFamily="18" charset="0"/>
                <a:cs typeface="Times New Roman" pitchFamily="18" charset="0"/>
              </a:rPr>
              <a:t>Is the system subject to external regulation? </a:t>
            </a:r>
          </a:p>
          <a:p>
            <a:pPr lvl="2" algn="just" eaLnBrk="1" fontAlgn="auto" hangingPunct="1">
              <a:spcAft>
                <a:spcPts val="0"/>
              </a:spcAft>
              <a:buFont typeface="Arial"/>
              <a:buChar char="•"/>
              <a:defRPr/>
            </a:pPr>
            <a:r>
              <a:rPr lang="en-GB" dirty="0" smtClean="0">
                <a:latin typeface="Times New Roman" pitchFamily="18" charset="0"/>
                <a:cs typeface="Times New Roman" pitchFamily="18" charset="0"/>
              </a:rPr>
              <a:t>If a system has to be approved by an external regulator (e.g. the FAA approve software that is critical to the operation of an aircraft) then you will probably be required to produce detailed documentation as part of the system safety case</a:t>
            </a:r>
            <a:r>
              <a:rPr lang="en-GB" dirty="0" smtClean="0">
                <a:ea typeface="+mn-ea"/>
              </a:rPr>
              <a:t>.</a:t>
            </a:r>
            <a:endParaRPr lang="en-US" dirty="0">
              <a:ea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642"/>
            <a:ext cx="10972800" cy="1143000"/>
          </a:xfrm>
        </p:spPr>
        <p:txBody>
          <a:bodyPr/>
          <a:lstStyle/>
          <a:p>
            <a:pPr eaLnBrk="1" hangingPunct="1"/>
            <a:r>
              <a:rPr lang="en-US" altLang="en-US" dirty="0" smtClean="0">
                <a:latin typeface="Times New Roman" pitchFamily="18" charset="0"/>
                <a:cs typeface="Times New Roman" pitchFamily="18" charset="0"/>
              </a:rPr>
              <a:t>Extreme programming</a:t>
            </a:r>
          </a:p>
        </p:txBody>
      </p:sp>
      <p:sp>
        <p:nvSpPr>
          <p:cNvPr id="16387" name="Rectangle 3"/>
          <p:cNvSpPr>
            <a:spLocks noGrp="1" noChangeArrowheads="1"/>
          </p:cNvSpPr>
          <p:nvPr>
            <p:ph type="body" idx="1"/>
          </p:nvPr>
        </p:nvSpPr>
        <p:spPr>
          <a:xfrm>
            <a:off x="261257" y="1088570"/>
            <a:ext cx="11567886" cy="5769429"/>
          </a:xfrm>
        </p:spPr>
        <p:txBody>
          <a:bodyPr>
            <a:normAutofit/>
          </a:bodyPr>
          <a:lstStyle/>
          <a:p>
            <a:pPr algn="just" eaLnBrk="1" hangingPunct="1">
              <a:lnSpc>
                <a:spcPct val="90000"/>
              </a:lnSpc>
              <a:spcBef>
                <a:spcPts val="0"/>
              </a:spcBef>
              <a:spcAft>
                <a:spcPts val="1200"/>
              </a:spcAft>
            </a:pPr>
            <a:r>
              <a:rPr lang="en-US" altLang="en-US" sz="2600" dirty="0" smtClean="0">
                <a:latin typeface="Times New Roman" pitchFamily="18" charset="0"/>
                <a:cs typeface="Times New Roman" pitchFamily="18" charset="0"/>
              </a:rPr>
              <a:t>Perhaps the best-known and most widely used agile method.</a:t>
            </a:r>
          </a:p>
          <a:p>
            <a:pPr eaLnBrk="1" hangingPunct="1">
              <a:lnSpc>
                <a:spcPct val="90000"/>
              </a:lnSpc>
              <a:spcBef>
                <a:spcPts val="0"/>
              </a:spcBef>
              <a:spcAft>
                <a:spcPts val="1200"/>
              </a:spcAft>
            </a:pPr>
            <a:r>
              <a:rPr lang="en-US" altLang="en-US" sz="2600" dirty="0" smtClean="0">
                <a:latin typeface="Times New Roman" pitchFamily="18" charset="0"/>
                <a:cs typeface="Times New Roman" pitchFamily="18" charset="0"/>
              </a:rPr>
              <a:t>The ideas and methods associated with extreme programming occurred during 1980’s.</a:t>
            </a:r>
          </a:p>
          <a:p>
            <a:pPr algn="just" eaLnBrk="1" hangingPunct="1">
              <a:lnSpc>
                <a:spcPct val="90000"/>
              </a:lnSpc>
              <a:spcBef>
                <a:spcPts val="0"/>
              </a:spcBef>
              <a:spcAft>
                <a:spcPts val="1200"/>
              </a:spcAft>
            </a:pPr>
            <a:r>
              <a:rPr lang="en-US" altLang="en-US" sz="2600" dirty="0" smtClean="0">
                <a:latin typeface="Times New Roman" pitchFamily="18" charset="0"/>
                <a:cs typeface="Times New Roman" pitchFamily="18" charset="0"/>
              </a:rPr>
              <a:t>Extreme Programming (XP) takes an ‘extreme’ approach to iterative development.</a:t>
            </a:r>
            <a:r>
              <a:rPr lang="en-US" altLang="en-US" sz="2400" dirty="0" smtClean="0">
                <a:latin typeface="Times New Roman" pitchFamily="18" charset="0"/>
                <a:cs typeface="Times New Roman" pitchFamily="18" charset="0"/>
              </a:rPr>
              <a:t> </a:t>
            </a:r>
          </a:p>
          <a:p>
            <a:pPr lvl="1" algn="just" eaLnBrk="1" hangingPunct="1">
              <a:lnSpc>
                <a:spcPct val="90000"/>
              </a:lnSpc>
              <a:spcAft>
                <a:spcPts val="600"/>
              </a:spcAft>
            </a:pPr>
            <a:r>
              <a:rPr lang="en-US" altLang="en-US" sz="2200" dirty="0" smtClean="0">
                <a:latin typeface="Times New Roman" pitchFamily="18" charset="0"/>
                <a:cs typeface="Times New Roman" pitchFamily="18" charset="0"/>
              </a:rPr>
              <a:t>New versions may be built several times per day;</a:t>
            </a:r>
          </a:p>
          <a:p>
            <a:pPr lvl="1" algn="just" eaLnBrk="1" hangingPunct="1">
              <a:lnSpc>
                <a:spcPct val="90000"/>
              </a:lnSpc>
              <a:spcAft>
                <a:spcPts val="600"/>
              </a:spcAft>
            </a:pPr>
            <a:r>
              <a:rPr lang="en-US" altLang="en-US" sz="2200" dirty="0" smtClean="0">
                <a:latin typeface="Times New Roman" pitchFamily="18" charset="0"/>
                <a:cs typeface="Times New Roman" pitchFamily="18" charset="0"/>
              </a:rPr>
              <a:t>Increments are delivered to customers every 2 weeks;</a:t>
            </a:r>
          </a:p>
          <a:p>
            <a:pPr lvl="1" algn="just" eaLnBrk="1" hangingPunct="1">
              <a:lnSpc>
                <a:spcPct val="90000"/>
              </a:lnSpc>
              <a:spcBef>
                <a:spcPts val="0"/>
              </a:spcBef>
              <a:spcAft>
                <a:spcPts val="1200"/>
              </a:spcAft>
            </a:pPr>
            <a:r>
              <a:rPr lang="en-US" altLang="en-US" sz="2200" dirty="0" smtClean="0">
                <a:latin typeface="Times New Roman" pitchFamily="18" charset="0"/>
                <a:cs typeface="Times New Roman" pitchFamily="18" charset="0"/>
              </a:rPr>
              <a:t>All tests must be run for every build and the build is only accepted if tests run successfully.</a:t>
            </a:r>
          </a:p>
          <a:p>
            <a:pPr algn="just">
              <a:lnSpc>
                <a:spcPct val="90000"/>
              </a:lnSpc>
              <a:spcBef>
                <a:spcPts val="0"/>
              </a:spcBef>
              <a:spcAft>
                <a:spcPts val="1200"/>
              </a:spcAft>
            </a:pPr>
            <a:r>
              <a:rPr lang="en-US" altLang="en-US" sz="2600" b="1" dirty="0" smtClean="0">
                <a:latin typeface="Times New Roman" pitchFamily="18" charset="0"/>
                <a:cs typeface="Times New Roman" pitchFamily="18" charset="0"/>
              </a:rPr>
              <a:t>XP  Values</a:t>
            </a:r>
            <a:r>
              <a:rPr lang="en-US" altLang="en-US" sz="2600" dirty="0" smtClean="0">
                <a:latin typeface="Times New Roman" pitchFamily="18" charset="0"/>
                <a:cs typeface="Times New Roman" pitchFamily="18" charset="0"/>
              </a:rPr>
              <a:t>: - Beck et al, defines five values which establish a foundation for all work performed as a part of XP.</a:t>
            </a:r>
          </a:p>
          <a:p>
            <a:pPr algn="just">
              <a:lnSpc>
                <a:spcPct val="90000"/>
              </a:lnSpc>
              <a:spcBef>
                <a:spcPts val="0"/>
              </a:spcBef>
              <a:spcAft>
                <a:spcPts val="1200"/>
              </a:spcAft>
              <a:buNone/>
            </a:pPr>
            <a:r>
              <a:rPr lang="en-US" altLang="en-US" sz="2600" dirty="0" smtClean="0">
                <a:latin typeface="Times New Roman" pitchFamily="18" charset="0"/>
                <a:cs typeface="Times New Roman" pitchFamily="18" charset="0"/>
              </a:rPr>
              <a:t>	- Communication:- </a:t>
            </a:r>
            <a:r>
              <a:rPr lang="en-US" altLang="en-US" sz="2000" dirty="0" smtClean="0">
                <a:latin typeface="Times New Roman" pitchFamily="18" charset="0"/>
                <a:cs typeface="Times New Roman" pitchFamily="18" charset="0"/>
              </a:rPr>
              <a:t>Informal (verbal) collaboration (i.e., communication) b/w customers and developers.</a:t>
            </a:r>
          </a:p>
          <a:p>
            <a:pPr algn="just">
              <a:lnSpc>
                <a:spcPct val="90000"/>
              </a:lnSpc>
              <a:spcBef>
                <a:spcPts val="0"/>
              </a:spcBef>
              <a:buNone/>
            </a:pPr>
            <a:r>
              <a:rPr lang="en-US" altLang="en-US" sz="2000" dirty="0" smtClean="0">
                <a:latin typeface="Times New Roman" pitchFamily="18" charset="0"/>
                <a:cs typeface="Times New Roman" pitchFamily="18" charset="0"/>
              </a:rPr>
              <a:t>	</a:t>
            </a:r>
            <a:r>
              <a:rPr lang="en-US" altLang="en-US" sz="2600" dirty="0" smtClean="0">
                <a:latin typeface="Times New Roman" pitchFamily="18" charset="0"/>
                <a:cs typeface="Times New Roman" pitchFamily="18" charset="0"/>
              </a:rPr>
              <a:t>- Simplicity :- </a:t>
            </a:r>
            <a:r>
              <a:rPr lang="en-US" altLang="en-US" sz="2000" dirty="0" smtClean="0">
                <a:latin typeface="Times New Roman" pitchFamily="18" charset="0"/>
                <a:cs typeface="Times New Roman" pitchFamily="18" charset="0"/>
              </a:rPr>
              <a:t>restrict developers to design only for immediate needs, rather than consider future needs,</a:t>
            </a:r>
            <a:endParaRPr lang="en-US" altLang="en-US" sz="2600" dirty="0" smtClean="0">
              <a:latin typeface="Times New Roman" pitchFamily="18" charset="0"/>
              <a:cs typeface="Times New Roman" pitchFamily="18" charset="0"/>
            </a:endParaRPr>
          </a:p>
          <a:p>
            <a:pPr algn="just">
              <a:lnSpc>
                <a:spcPct val="90000"/>
              </a:lnSpc>
              <a:spcBef>
                <a:spcPts val="0"/>
              </a:spcBef>
              <a:buNone/>
            </a:pPr>
            <a:r>
              <a:rPr lang="en-US" altLang="en-US" sz="2600" dirty="0" smtClean="0">
                <a:latin typeface="Times New Roman" pitchFamily="18" charset="0"/>
                <a:cs typeface="Times New Roman" pitchFamily="18" charset="0"/>
              </a:rPr>
              <a:t>			      </a:t>
            </a:r>
            <a:r>
              <a:rPr lang="en-US" altLang="en-US" sz="2000" dirty="0" smtClean="0">
                <a:latin typeface="Times New Roman" pitchFamily="18" charset="0"/>
                <a:cs typeface="Times New Roman" pitchFamily="18" charset="0"/>
              </a:rPr>
              <a:t>create a simple design which can be implemented easily.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09600" y="-1128"/>
            <a:ext cx="10972800" cy="1143000"/>
          </a:xfrm>
        </p:spPr>
        <p:txBody>
          <a:bodyPr/>
          <a:lstStyle/>
          <a:p>
            <a:pPr eaLnBrk="1" hangingPunct="1"/>
            <a:r>
              <a:rPr lang="en-US" altLang="en-US" dirty="0" smtClean="0">
                <a:latin typeface="Times New Roman" pitchFamily="18" charset="0"/>
                <a:cs typeface="Times New Roman" pitchFamily="18" charset="0"/>
              </a:rPr>
              <a:t>XP and agile principles</a:t>
            </a:r>
          </a:p>
        </p:txBody>
      </p:sp>
      <p:sp>
        <p:nvSpPr>
          <p:cNvPr id="17411" name="Rectangle 3"/>
          <p:cNvSpPr>
            <a:spLocks noGrp="1" noChangeArrowheads="1"/>
          </p:cNvSpPr>
          <p:nvPr>
            <p:ph type="body" idx="1"/>
          </p:nvPr>
        </p:nvSpPr>
        <p:spPr>
          <a:xfrm>
            <a:off x="217713" y="1175657"/>
            <a:ext cx="11640457" cy="5297713"/>
          </a:xfrm>
        </p:spPr>
        <p:txBody>
          <a:bodyPr>
            <a:normAutofit/>
          </a:bodyPr>
          <a:lstStyle/>
          <a:p>
            <a:pPr algn="just" eaLnBrk="1" hangingPunct="1">
              <a:spcBef>
                <a:spcPts val="0"/>
              </a:spcBef>
              <a:spcAft>
                <a:spcPts val="1200"/>
              </a:spcAft>
            </a:pPr>
            <a:r>
              <a:rPr lang="en-US" altLang="en-US" sz="2800" dirty="0" smtClean="0">
                <a:latin typeface="Times New Roman" pitchFamily="18" charset="0"/>
                <a:cs typeface="Times New Roman" pitchFamily="18" charset="0"/>
              </a:rPr>
              <a:t>Incremental development is supported through small, frequent system releases.</a:t>
            </a:r>
          </a:p>
          <a:p>
            <a:pPr algn="just" eaLnBrk="1" hangingPunct="1">
              <a:spcBef>
                <a:spcPts val="0"/>
              </a:spcBef>
              <a:spcAft>
                <a:spcPts val="1200"/>
              </a:spcAft>
            </a:pPr>
            <a:r>
              <a:rPr lang="en-US" altLang="en-US" sz="2800" dirty="0" smtClean="0">
                <a:latin typeface="Times New Roman" pitchFamily="18" charset="0"/>
                <a:cs typeface="Times New Roman" pitchFamily="18" charset="0"/>
              </a:rPr>
              <a:t>Customer involvement means full-time customer engagement with the team.</a:t>
            </a:r>
          </a:p>
          <a:p>
            <a:pPr algn="just" eaLnBrk="1" hangingPunct="1">
              <a:spcBef>
                <a:spcPts val="0"/>
              </a:spcBef>
              <a:spcAft>
                <a:spcPts val="1800"/>
              </a:spcAft>
            </a:pPr>
            <a:r>
              <a:rPr lang="en-US" altLang="en-US" sz="2800" dirty="0" smtClean="0">
                <a:latin typeface="Times New Roman" pitchFamily="18" charset="0"/>
                <a:cs typeface="Times New Roman" pitchFamily="18" charset="0"/>
              </a:rPr>
              <a:t>People not process through pair programming, collective ownership and a process that avoids long working hours.</a:t>
            </a:r>
          </a:p>
          <a:p>
            <a:pPr algn="just" eaLnBrk="1" hangingPunct="1">
              <a:spcBef>
                <a:spcPts val="0"/>
              </a:spcBef>
              <a:spcAft>
                <a:spcPts val="1200"/>
              </a:spcAft>
            </a:pPr>
            <a:r>
              <a:rPr lang="en-US" altLang="en-US" sz="2800" dirty="0" smtClean="0">
                <a:latin typeface="Times New Roman" pitchFamily="18" charset="0"/>
                <a:cs typeface="Times New Roman" pitchFamily="18" charset="0"/>
              </a:rPr>
              <a:t>Change supported through regular system releases.</a:t>
            </a:r>
          </a:p>
          <a:p>
            <a:pPr algn="just" eaLnBrk="1" hangingPunct="1"/>
            <a:r>
              <a:rPr lang="en-US" altLang="en-US" sz="2800" dirty="0" smtClean="0">
                <a:latin typeface="Times New Roman" pitchFamily="18" charset="0"/>
                <a:cs typeface="Times New Roman" pitchFamily="18" charset="0"/>
              </a:rPr>
              <a:t>Maintaining simplicity through constant refactoring of code.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642"/>
            <a:ext cx="10972800" cy="1143000"/>
          </a:xfrm>
        </p:spPr>
        <p:txBody>
          <a:bodyPr/>
          <a:lstStyle/>
          <a:p>
            <a:pPr eaLnBrk="1" hangingPunct="1"/>
            <a:r>
              <a:rPr lang="en-US" altLang="en-US" dirty="0" smtClean="0">
                <a:latin typeface="Times New Roman" pitchFamily="18" charset="0"/>
                <a:cs typeface="Times New Roman" pitchFamily="18" charset="0"/>
              </a:rPr>
              <a:t>The XP Process</a:t>
            </a:r>
          </a:p>
        </p:txBody>
      </p:sp>
      <p:sp>
        <p:nvSpPr>
          <p:cNvPr id="16387" name="Rectangle 3"/>
          <p:cNvSpPr>
            <a:spLocks noGrp="1" noChangeArrowheads="1"/>
          </p:cNvSpPr>
          <p:nvPr>
            <p:ph type="body" idx="1"/>
          </p:nvPr>
        </p:nvSpPr>
        <p:spPr>
          <a:xfrm>
            <a:off x="261257" y="1088570"/>
            <a:ext cx="11567886" cy="5588001"/>
          </a:xfrm>
        </p:spPr>
        <p:txBody>
          <a:bodyPr>
            <a:normAutofit/>
          </a:bodyPr>
          <a:lstStyle/>
          <a:p>
            <a:pPr algn="just">
              <a:lnSpc>
                <a:spcPct val="90000"/>
              </a:lnSpc>
              <a:spcBef>
                <a:spcPts val="0"/>
              </a:spcBef>
              <a:spcAft>
                <a:spcPts val="1200"/>
              </a:spcAft>
            </a:pPr>
            <a:endParaRPr lang="en-US" altLang="en-US" sz="2800" dirty="0" smtClean="0">
              <a:latin typeface="Times New Roman" pitchFamily="18" charset="0"/>
              <a:cs typeface="Times New Roman" pitchFamily="18" charset="0"/>
            </a:endParaRPr>
          </a:p>
        </p:txBody>
      </p:sp>
      <p:pic>
        <p:nvPicPr>
          <p:cNvPr id="4" name="Picture 3" descr="Untitled.png"/>
          <p:cNvPicPr>
            <a:picLocks noChangeAspect="1"/>
          </p:cNvPicPr>
          <p:nvPr/>
        </p:nvPicPr>
        <p:blipFill>
          <a:blip r:embed="rId2" cstate="print"/>
          <a:stretch>
            <a:fillRect/>
          </a:stretch>
        </p:blipFill>
        <p:spPr>
          <a:xfrm>
            <a:off x="435429" y="1001486"/>
            <a:ext cx="11132457" cy="585651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642"/>
            <a:ext cx="10972800" cy="959071"/>
          </a:xfrm>
        </p:spPr>
        <p:txBody>
          <a:bodyPr/>
          <a:lstStyle/>
          <a:p>
            <a:pPr>
              <a:lnSpc>
                <a:spcPct val="90000"/>
              </a:lnSpc>
              <a:spcBef>
                <a:spcPts val="0"/>
              </a:spcBef>
              <a:spcAft>
                <a:spcPts val="1200"/>
              </a:spcAft>
            </a:pPr>
            <a:r>
              <a:rPr lang="en-US" altLang="en-US" dirty="0" smtClean="0">
                <a:latin typeface="Times New Roman" pitchFamily="18" charset="0"/>
                <a:cs typeface="Times New Roman" pitchFamily="18" charset="0"/>
              </a:rPr>
              <a:t>XP Planning</a:t>
            </a:r>
          </a:p>
        </p:txBody>
      </p:sp>
      <p:sp>
        <p:nvSpPr>
          <p:cNvPr id="16387" name="Rectangle 3"/>
          <p:cNvSpPr>
            <a:spLocks noGrp="1" noChangeArrowheads="1"/>
          </p:cNvSpPr>
          <p:nvPr>
            <p:ph type="body" idx="1"/>
          </p:nvPr>
        </p:nvSpPr>
        <p:spPr>
          <a:xfrm>
            <a:off x="261257" y="1088570"/>
            <a:ext cx="11567886" cy="5588001"/>
          </a:xfrm>
        </p:spPr>
        <p:txBody>
          <a:bodyPr>
            <a:normAutofit fontScale="85000" lnSpcReduction="20000"/>
          </a:bodyPr>
          <a:lstStyle/>
          <a:p>
            <a:pPr algn="just">
              <a:lnSpc>
                <a:spcPct val="90000"/>
              </a:lnSpc>
              <a:spcBef>
                <a:spcPts val="0"/>
              </a:spcBef>
              <a:spcAft>
                <a:spcPts val="1200"/>
              </a:spcAft>
            </a:pPr>
            <a:r>
              <a:rPr lang="en-US" altLang="en-US" sz="3000" dirty="0" smtClean="0">
                <a:latin typeface="Times New Roman" pitchFamily="18" charset="0"/>
                <a:cs typeface="Times New Roman" pitchFamily="18" charset="0"/>
              </a:rPr>
              <a:t>Begins with the listening, leads to creation of “</a:t>
            </a:r>
            <a:r>
              <a:rPr lang="en-US" altLang="en-US" sz="3000" dirty="0" smtClean="0">
                <a:solidFill>
                  <a:srgbClr val="FF0000"/>
                </a:solidFill>
                <a:latin typeface="Times New Roman" pitchFamily="18" charset="0"/>
                <a:cs typeface="Times New Roman" pitchFamily="18" charset="0"/>
              </a:rPr>
              <a:t>user stories</a:t>
            </a:r>
            <a:r>
              <a:rPr lang="en-US" altLang="en-US" sz="3000" dirty="0" smtClean="0">
                <a:latin typeface="Times New Roman" pitchFamily="18" charset="0"/>
                <a:cs typeface="Times New Roman" pitchFamily="18" charset="0"/>
              </a:rPr>
              <a:t>” that describes required output, features, and functionality. Customer assigns a value(i.e., a priority) to each story.</a:t>
            </a:r>
            <a:endParaRPr lang="en-US" altLang="en-US" sz="2600" dirty="0" smtClean="0">
              <a:latin typeface="Times New Roman" pitchFamily="18" charset="0"/>
              <a:cs typeface="Times New Roman" pitchFamily="18" charset="0"/>
            </a:endParaRPr>
          </a:p>
          <a:p>
            <a:pPr algn="just">
              <a:lnSpc>
                <a:spcPct val="90000"/>
              </a:lnSpc>
              <a:spcBef>
                <a:spcPts val="0"/>
              </a:spcBef>
              <a:spcAft>
                <a:spcPts val="1200"/>
              </a:spcAft>
            </a:pPr>
            <a:r>
              <a:rPr lang="en-US" altLang="en-US" sz="3000" dirty="0" smtClean="0">
                <a:latin typeface="Times New Roman" pitchFamily="18" charset="0"/>
                <a:cs typeface="Times New Roman" pitchFamily="18" charset="0"/>
              </a:rPr>
              <a:t>Agile team assesses each story and assigns a cost (development weeks. If more than 3 weeks, customer asked to split into smaller stories).</a:t>
            </a:r>
            <a:endParaRPr lang="en-US" altLang="en-US" sz="2600" dirty="0" smtClean="0">
              <a:latin typeface="Times New Roman" pitchFamily="18" charset="0"/>
              <a:cs typeface="Times New Roman" pitchFamily="18" charset="0"/>
            </a:endParaRPr>
          </a:p>
          <a:p>
            <a:pPr algn="just">
              <a:lnSpc>
                <a:spcPct val="90000"/>
              </a:lnSpc>
              <a:spcBef>
                <a:spcPts val="0"/>
              </a:spcBef>
              <a:spcAft>
                <a:spcPts val="1200"/>
              </a:spcAft>
            </a:pPr>
            <a:r>
              <a:rPr lang="en-US" altLang="en-US" sz="3000" dirty="0" smtClean="0">
                <a:latin typeface="Times New Roman" pitchFamily="18" charset="0"/>
                <a:cs typeface="Times New Roman" pitchFamily="18" charset="0"/>
              </a:rPr>
              <a:t>Working together, stories are grouped for a deliverable increment next release.</a:t>
            </a:r>
            <a:endParaRPr lang="en-US" altLang="en-US" sz="2600" dirty="0" smtClean="0">
              <a:latin typeface="Times New Roman" pitchFamily="18" charset="0"/>
              <a:cs typeface="Times New Roman" pitchFamily="18" charset="0"/>
            </a:endParaRPr>
          </a:p>
          <a:p>
            <a:pPr algn="just">
              <a:lnSpc>
                <a:spcPct val="90000"/>
              </a:lnSpc>
              <a:spcBef>
                <a:spcPts val="0"/>
              </a:spcBef>
              <a:spcAft>
                <a:spcPts val="1200"/>
              </a:spcAft>
            </a:pPr>
            <a:r>
              <a:rPr lang="en-US" altLang="en-US" sz="3000" dirty="0" smtClean="0">
                <a:latin typeface="Times New Roman" pitchFamily="18" charset="0"/>
                <a:cs typeface="Times New Roman" pitchFamily="18" charset="0"/>
              </a:rPr>
              <a:t>A commitment (stories to be included, delivery date and other project matters) is made. Three ways: </a:t>
            </a:r>
          </a:p>
          <a:p>
            <a:pPr algn="just">
              <a:lnSpc>
                <a:spcPct val="90000"/>
              </a:lnSpc>
              <a:spcBef>
                <a:spcPts val="0"/>
              </a:spcBef>
              <a:spcAft>
                <a:spcPts val="1200"/>
              </a:spcAft>
              <a:buNone/>
            </a:pPr>
            <a:r>
              <a:rPr lang="en-US" altLang="en-US" sz="3000" dirty="0" smtClean="0">
                <a:latin typeface="Times New Roman" pitchFamily="18" charset="0"/>
                <a:cs typeface="Times New Roman" pitchFamily="18" charset="0"/>
              </a:rPr>
              <a:t>	</a:t>
            </a:r>
            <a:r>
              <a:rPr lang="en-US" altLang="en-US" sz="2400" dirty="0" smtClean="0">
                <a:latin typeface="Times New Roman" pitchFamily="18" charset="0"/>
                <a:cs typeface="Times New Roman" pitchFamily="18" charset="0"/>
              </a:rPr>
              <a:t>1. Either all stories will be implemented in a few weeks, </a:t>
            </a:r>
          </a:p>
          <a:p>
            <a:pPr algn="just">
              <a:lnSpc>
                <a:spcPct val="90000"/>
              </a:lnSpc>
              <a:spcBef>
                <a:spcPts val="0"/>
              </a:spcBef>
              <a:spcAft>
                <a:spcPts val="1200"/>
              </a:spcAft>
              <a:buNone/>
            </a:pPr>
            <a:r>
              <a:rPr lang="en-US" altLang="en-US" sz="2400" dirty="0" smtClean="0">
                <a:latin typeface="Times New Roman" pitchFamily="18" charset="0"/>
                <a:cs typeface="Times New Roman" pitchFamily="18" charset="0"/>
              </a:rPr>
              <a:t>	2. high priority stories first, or </a:t>
            </a:r>
          </a:p>
          <a:p>
            <a:pPr algn="just">
              <a:lnSpc>
                <a:spcPct val="90000"/>
              </a:lnSpc>
              <a:spcBef>
                <a:spcPts val="0"/>
              </a:spcBef>
              <a:spcAft>
                <a:spcPts val="1200"/>
              </a:spcAft>
              <a:buNone/>
            </a:pPr>
            <a:r>
              <a:rPr lang="en-US" altLang="en-US" sz="2400" dirty="0" smtClean="0">
                <a:latin typeface="Times New Roman" pitchFamily="18" charset="0"/>
                <a:cs typeface="Times New Roman" pitchFamily="18" charset="0"/>
              </a:rPr>
              <a:t>	3. the riskiest stories will be implemented first. </a:t>
            </a:r>
            <a:endParaRPr lang="en-US" altLang="en-US" sz="2100" dirty="0" smtClean="0">
              <a:latin typeface="Times New Roman" pitchFamily="18" charset="0"/>
              <a:cs typeface="Times New Roman" pitchFamily="18" charset="0"/>
            </a:endParaRPr>
          </a:p>
          <a:p>
            <a:pPr algn="just">
              <a:lnSpc>
                <a:spcPct val="90000"/>
              </a:lnSpc>
              <a:spcBef>
                <a:spcPts val="0"/>
              </a:spcBef>
              <a:spcAft>
                <a:spcPts val="1200"/>
              </a:spcAft>
            </a:pPr>
            <a:r>
              <a:rPr lang="en-US" altLang="en-US" sz="3000" dirty="0" smtClean="0">
                <a:latin typeface="Times New Roman" pitchFamily="18" charset="0"/>
                <a:cs typeface="Times New Roman" pitchFamily="18" charset="0"/>
              </a:rPr>
              <a:t>After the first increment “</a:t>
            </a:r>
            <a:r>
              <a:rPr lang="en-US" altLang="en-US" sz="3000" dirty="0" smtClean="0">
                <a:solidFill>
                  <a:srgbClr val="FF0000"/>
                </a:solidFill>
                <a:latin typeface="Times New Roman" pitchFamily="18" charset="0"/>
                <a:cs typeface="Times New Roman" pitchFamily="18" charset="0"/>
              </a:rPr>
              <a:t>project velocity</a:t>
            </a:r>
            <a:r>
              <a:rPr lang="en-US" altLang="en-US" sz="3000" dirty="0" smtClean="0">
                <a:latin typeface="Times New Roman" pitchFamily="18" charset="0"/>
                <a:cs typeface="Times New Roman" pitchFamily="18" charset="0"/>
              </a:rPr>
              <a:t>”, namely number of stories implemented during the first release is used to help define subsequent delivery dates for other increments. Customers can add stories, delete existing stories, change values of an existing story, split stories as development work proceeds.</a:t>
            </a:r>
            <a:endParaRPr lang="en-US" altLang="en-US" sz="2800" dirty="0" smtClean="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642"/>
            <a:ext cx="10972800" cy="959071"/>
          </a:xfrm>
        </p:spPr>
        <p:txBody>
          <a:bodyPr/>
          <a:lstStyle/>
          <a:p>
            <a:pPr>
              <a:lnSpc>
                <a:spcPct val="90000"/>
              </a:lnSpc>
              <a:spcBef>
                <a:spcPts val="0"/>
              </a:spcBef>
              <a:spcAft>
                <a:spcPts val="1200"/>
              </a:spcAft>
            </a:pPr>
            <a:r>
              <a:rPr lang="en-US" dirty="0" smtClean="0">
                <a:latin typeface="Times New Roman" pitchFamily="18" charset="0"/>
                <a:cs typeface="Times New Roman" pitchFamily="18" charset="0"/>
              </a:rPr>
              <a:t>XP Design </a:t>
            </a:r>
            <a:endParaRPr lang="en-US" altLang="en-US" dirty="0" smtClean="0">
              <a:latin typeface="Times New Roman" pitchFamily="18" charset="0"/>
              <a:cs typeface="Times New Roman" pitchFamily="18" charset="0"/>
            </a:endParaRPr>
          </a:p>
        </p:txBody>
      </p:sp>
      <p:sp>
        <p:nvSpPr>
          <p:cNvPr id="16387" name="Rectangle 3"/>
          <p:cNvSpPr>
            <a:spLocks noGrp="1" noChangeArrowheads="1"/>
          </p:cNvSpPr>
          <p:nvPr>
            <p:ph type="body" idx="1"/>
          </p:nvPr>
        </p:nvSpPr>
        <p:spPr>
          <a:xfrm>
            <a:off x="261257" y="1088570"/>
            <a:ext cx="11567886" cy="5588001"/>
          </a:xfrm>
        </p:spPr>
        <p:txBody>
          <a:bodyPr>
            <a:normAutofit/>
          </a:bodyPr>
          <a:lstStyle/>
          <a:p>
            <a:pPr algn="just">
              <a:lnSpc>
                <a:spcPct val="90000"/>
              </a:lnSpc>
              <a:spcBef>
                <a:spcPts val="0"/>
              </a:spcBef>
              <a:spcAft>
                <a:spcPts val="2400"/>
              </a:spcAft>
            </a:pPr>
            <a:r>
              <a:rPr lang="en-US" sz="2800" dirty="0" smtClean="0">
                <a:latin typeface="Times New Roman" pitchFamily="18" charset="0"/>
                <a:cs typeface="Times New Roman" pitchFamily="18" charset="0"/>
              </a:rPr>
              <a:t>It occurs both before and after coding as refactoring is encouraged.</a:t>
            </a:r>
          </a:p>
          <a:p>
            <a:pPr algn="just">
              <a:lnSpc>
                <a:spcPct val="90000"/>
              </a:lnSpc>
              <a:spcBef>
                <a:spcPts val="0"/>
              </a:spcBef>
              <a:spcAft>
                <a:spcPts val="1800"/>
              </a:spcAft>
            </a:pPr>
            <a:r>
              <a:rPr lang="en-US" sz="2800" dirty="0" smtClean="0">
                <a:latin typeface="Times New Roman" pitchFamily="18" charset="0"/>
                <a:cs typeface="Times New Roman" pitchFamily="18" charset="0"/>
              </a:rPr>
              <a:t>Follows the </a:t>
            </a:r>
            <a:r>
              <a:rPr lang="en-US" sz="2800" dirty="0" smtClean="0">
                <a:solidFill>
                  <a:schemeClr val="folHlink"/>
                </a:solidFill>
                <a:latin typeface="Times New Roman" pitchFamily="18" charset="0"/>
                <a:cs typeface="Times New Roman" pitchFamily="18" charset="0"/>
              </a:rPr>
              <a:t>KIS principle (keep it simple) </a:t>
            </a:r>
            <a:r>
              <a:rPr lang="en-US" sz="2800" dirty="0" smtClean="0">
                <a:latin typeface="Times New Roman" pitchFamily="18" charset="0"/>
                <a:cs typeface="Times New Roman" pitchFamily="18" charset="0"/>
              </a:rPr>
              <a:t>Nothing more nothing less than the story.</a:t>
            </a:r>
          </a:p>
          <a:p>
            <a:pPr algn="just">
              <a:lnSpc>
                <a:spcPct val="90000"/>
              </a:lnSpc>
              <a:spcBef>
                <a:spcPts val="0"/>
              </a:spcBef>
              <a:spcAft>
                <a:spcPts val="1800"/>
              </a:spcAft>
            </a:pPr>
            <a:r>
              <a:rPr lang="en-US" sz="2800" dirty="0" smtClean="0">
                <a:latin typeface="Times New Roman" pitchFamily="18" charset="0"/>
                <a:cs typeface="Times New Roman" pitchFamily="18" charset="0"/>
              </a:rPr>
              <a:t>Encourage the use of </a:t>
            </a:r>
            <a:r>
              <a:rPr lang="en-US" sz="2800" dirty="0" smtClean="0">
                <a:solidFill>
                  <a:schemeClr val="folHlink"/>
                </a:solidFill>
                <a:latin typeface="Times New Roman" pitchFamily="18" charset="0"/>
                <a:cs typeface="Times New Roman" pitchFamily="18" charset="0"/>
              </a:rPr>
              <a:t>CRC (class-responsibility-collaborator) cards</a:t>
            </a:r>
            <a:r>
              <a:rPr lang="en-US" sz="2800" dirty="0" smtClean="0">
                <a:latin typeface="Times New Roman" pitchFamily="18" charset="0"/>
                <a:cs typeface="Times New Roman" pitchFamily="18" charset="0"/>
              </a:rPr>
              <a:t> in an object-oriented context. The only design work product of XP. They identify and organize the classes that are relevant to the current software increment.</a:t>
            </a:r>
          </a:p>
          <a:p>
            <a:pPr algn="just">
              <a:lnSpc>
                <a:spcPct val="90000"/>
              </a:lnSpc>
              <a:spcBef>
                <a:spcPts val="0"/>
              </a:spcBef>
              <a:spcAft>
                <a:spcPts val="1800"/>
              </a:spcAft>
            </a:pPr>
            <a:r>
              <a:rPr lang="en-US" sz="2800" dirty="0" smtClean="0">
                <a:latin typeface="Times New Roman" pitchFamily="18" charset="0"/>
                <a:cs typeface="Times New Roman" pitchFamily="18" charset="0"/>
              </a:rPr>
              <a:t>For difficult design problems, suggests the creation of </a:t>
            </a:r>
            <a:r>
              <a:rPr lang="ja-JP" altLang="en-US" sz="2800" smtClean="0">
                <a:latin typeface="Times New Roman" pitchFamily="18" charset="0"/>
                <a:cs typeface="Times New Roman" pitchFamily="18" charset="0"/>
              </a:rPr>
              <a:t>“</a:t>
            </a:r>
            <a:r>
              <a:rPr lang="en-US" altLang="ja-JP" sz="2800" dirty="0" smtClean="0">
                <a:solidFill>
                  <a:schemeClr val="folHlink"/>
                </a:solidFill>
                <a:latin typeface="Times New Roman" pitchFamily="18" charset="0"/>
                <a:cs typeface="Times New Roman" pitchFamily="18" charset="0"/>
              </a:rPr>
              <a:t>spike solutions</a:t>
            </a:r>
            <a:r>
              <a:rPr lang="ja-JP" altLang="en-US" sz="2800" smtClean="0">
                <a:latin typeface="Times New Roman" pitchFamily="18" charset="0"/>
                <a:cs typeface="Times New Roman" pitchFamily="18" charset="0"/>
              </a:rPr>
              <a:t>”</a:t>
            </a:r>
            <a:r>
              <a:rPr lang="en-US" altLang="ja-JP" sz="2800" dirty="0" smtClean="0">
                <a:latin typeface="Times New Roman" pitchFamily="18" charset="0"/>
                <a:cs typeface="Times New Roman" pitchFamily="18" charset="0"/>
              </a:rPr>
              <a:t>—a design prototype for that portion is implemented and evaluated. </a:t>
            </a:r>
          </a:p>
          <a:p>
            <a:pPr algn="just">
              <a:lnSpc>
                <a:spcPct val="90000"/>
              </a:lnSpc>
              <a:spcBef>
                <a:spcPts val="0"/>
              </a:spcBef>
              <a:spcAft>
                <a:spcPts val="1200"/>
              </a:spcAft>
            </a:pPr>
            <a:r>
              <a:rPr lang="en-US" sz="2800" dirty="0" smtClean="0">
                <a:latin typeface="Times New Roman" pitchFamily="18" charset="0"/>
                <a:cs typeface="Times New Roman" pitchFamily="18" charset="0"/>
              </a:rPr>
              <a:t>Encourages </a:t>
            </a:r>
            <a:r>
              <a:rPr lang="ja-JP" altLang="en-US" sz="2800" smtClean="0">
                <a:latin typeface="Times New Roman" pitchFamily="18" charset="0"/>
                <a:cs typeface="Times New Roman" pitchFamily="18" charset="0"/>
              </a:rPr>
              <a:t>“</a:t>
            </a:r>
            <a:r>
              <a:rPr lang="en-US" altLang="ja-JP" sz="2800" dirty="0" smtClean="0">
                <a:solidFill>
                  <a:schemeClr val="folHlink"/>
                </a:solidFill>
                <a:latin typeface="Times New Roman" pitchFamily="18" charset="0"/>
                <a:cs typeface="Times New Roman" pitchFamily="18" charset="0"/>
              </a:rPr>
              <a:t>refactoring</a:t>
            </a:r>
            <a:r>
              <a:rPr lang="ja-JP" altLang="en-US" sz="2800" smtClean="0">
                <a:latin typeface="Times New Roman" pitchFamily="18" charset="0"/>
                <a:cs typeface="Times New Roman" pitchFamily="18" charset="0"/>
              </a:rPr>
              <a:t>”</a:t>
            </a:r>
            <a:r>
              <a:rPr lang="en-US" altLang="ja-JP" sz="2800" dirty="0" smtClean="0">
                <a:latin typeface="Times New Roman" pitchFamily="18" charset="0"/>
                <a:cs typeface="Times New Roman" pitchFamily="18" charset="0"/>
              </a:rPr>
              <a:t>—an iterative refinement of the internal program design. Does not alter the external behavior yet improve the internal structure. Minimize chances of bugs. More efficient, easy to read. </a:t>
            </a:r>
            <a:endParaRPr lang="en-US" altLang="en-US" dirty="0" smtClean="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642"/>
            <a:ext cx="10972800" cy="959071"/>
          </a:xfrm>
        </p:spPr>
        <p:txBody>
          <a:bodyPr/>
          <a:lstStyle/>
          <a:p>
            <a:pPr>
              <a:lnSpc>
                <a:spcPct val="90000"/>
              </a:lnSpc>
              <a:spcBef>
                <a:spcPts val="0"/>
              </a:spcBef>
              <a:spcAft>
                <a:spcPts val="1200"/>
              </a:spcAft>
            </a:pPr>
            <a:r>
              <a:rPr lang="en-US" dirty="0" smtClean="0">
                <a:latin typeface="Times New Roman" pitchFamily="18" charset="0"/>
                <a:cs typeface="Times New Roman" pitchFamily="18" charset="0"/>
              </a:rPr>
              <a:t>Example of Refactoring </a:t>
            </a:r>
            <a:endParaRPr lang="en-US" altLang="en-US" dirty="0" smtClean="0">
              <a:latin typeface="Times New Roman" pitchFamily="18" charset="0"/>
              <a:cs typeface="Times New Roman" pitchFamily="18" charset="0"/>
            </a:endParaRPr>
          </a:p>
        </p:txBody>
      </p:sp>
      <p:sp>
        <p:nvSpPr>
          <p:cNvPr id="16387" name="Rectangle 3"/>
          <p:cNvSpPr>
            <a:spLocks noGrp="1" noChangeArrowheads="1"/>
          </p:cNvSpPr>
          <p:nvPr>
            <p:ph type="body" idx="1"/>
          </p:nvPr>
        </p:nvSpPr>
        <p:spPr>
          <a:xfrm>
            <a:off x="261257" y="1088570"/>
            <a:ext cx="11567886" cy="5588001"/>
          </a:xfrm>
        </p:spPr>
        <p:txBody>
          <a:bodyPr>
            <a:noAutofit/>
          </a:bodyPr>
          <a:lstStyle/>
          <a:p>
            <a:pPr algn="just"/>
            <a:r>
              <a:rPr lang="en-US" altLang="en-US" sz="4400" dirty="0" smtClean="0">
                <a:solidFill>
                  <a:srgbClr val="C00000"/>
                </a:solidFill>
              </a:rPr>
              <a:t>Re-organization of a class hierarchy to remove duplicate code.</a:t>
            </a:r>
          </a:p>
          <a:p>
            <a:pPr algn="just"/>
            <a:r>
              <a:rPr lang="en-US" altLang="en-US" sz="4400" dirty="0" smtClean="0"/>
              <a:t>Tidying up and renaming attributes and methods to make them easier to understand.</a:t>
            </a:r>
          </a:p>
          <a:p>
            <a:pPr algn="just"/>
            <a:r>
              <a:rPr lang="en-US" altLang="en-US" sz="4400" dirty="0" smtClean="0">
                <a:solidFill>
                  <a:schemeClr val="accent1"/>
                </a:solidFill>
              </a:rPr>
              <a:t>The replacement of inline code with calls to methods that have been included in a program library.</a:t>
            </a:r>
          </a:p>
          <a:p>
            <a:pPr algn="just">
              <a:lnSpc>
                <a:spcPct val="90000"/>
              </a:lnSpc>
              <a:spcBef>
                <a:spcPts val="0"/>
              </a:spcBef>
              <a:spcAft>
                <a:spcPts val="1200"/>
              </a:spcAft>
              <a:buNone/>
            </a:pPr>
            <a:endParaRPr lang="en-US" altLang="en-US" sz="4800" dirty="0" smtClean="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a:xfrm>
            <a:off x="522512" y="43555"/>
            <a:ext cx="10972800" cy="633413"/>
          </a:xfrm>
        </p:spPr>
        <p:txBody>
          <a:bodyPr>
            <a:noAutofit/>
          </a:bodyPr>
          <a:lstStyle/>
          <a:p>
            <a:pPr eaLnBrk="1" hangingPunct="1">
              <a:defRPr/>
            </a:pPr>
            <a:r>
              <a:rPr lang="en-US" dirty="0">
                <a:latin typeface="Times New Roman" pitchFamily="18" charset="0"/>
                <a:cs typeface="Times New Roman" pitchFamily="18" charset="0"/>
              </a:rPr>
              <a:t>Agility and the Cost of Change</a:t>
            </a:r>
          </a:p>
        </p:txBody>
      </p:sp>
      <p:sp>
        <p:nvSpPr>
          <p:cNvPr id="167939" name="Rectangle 3"/>
          <p:cNvSpPr>
            <a:spLocks noGrp="1" noChangeArrowheads="1"/>
          </p:cNvSpPr>
          <p:nvPr>
            <p:ph type="body" idx="1"/>
          </p:nvPr>
        </p:nvSpPr>
        <p:spPr>
          <a:xfrm>
            <a:off x="420914" y="754744"/>
            <a:ext cx="11379200" cy="5747656"/>
          </a:xfrm>
        </p:spPr>
        <p:txBody>
          <a:bodyPr/>
          <a:lstStyle/>
          <a:p>
            <a:pPr algn="just" eaLnBrk="1" hangingPunct="1">
              <a:lnSpc>
                <a:spcPct val="90000"/>
              </a:lnSpc>
            </a:pPr>
            <a:r>
              <a:rPr lang="en-US" sz="2800" dirty="0" smtClean="0">
                <a:solidFill>
                  <a:srgbClr val="C00000"/>
                </a:solidFill>
                <a:latin typeface="Times New Roman" pitchFamily="18" charset="0"/>
                <a:ea typeface="ＭＳ Ｐゴシック" pitchFamily="34" charset="-128"/>
                <a:cs typeface="Times New Roman" pitchFamily="18" charset="0"/>
              </a:rPr>
              <a:t>Conventional wisdom </a:t>
            </a:r>
            <a:r>
              <a:rPr lang="en-US" sz="2800" dirty="0" smtClean="0">
                <a:latin typeface="Times New Roman" pitchFamily="18" charset="0"/>
                <a:ea typeface="ＭＳ Ｐゴシック" pitchFamily="34" charset="-128"/>
                <a:cs typeface="Times New Roman" pitchFamily="18" charset="0"/>
              </a:rPr>
              <a:t>is that the cost of change increases nonlinearly as a project progresses. It is relatively easy to accommodate a change when a team is gathering requirements early in a project. If there are any changes, the costs of doing this work are minimal. But if the middle of validation testing, a stakeholder is requesting a major functional change. Then the change requires a modification to the architectural design, construction of new components, changes to other existing components, new testing and so on. Costs escalate quickly. </a:t>
            </a:r>
          </a:p>
          <a:p>
            <a:pPr eaLnBrk="1" hangingPunct="1">
              <a:lnSpc>
                <a:spcPct val="90000"/>
              </a:lnSpc>
              <a:buFont typeface="Wingdings" pitchFamily="2" charset="2"/>
              <a:buNone/>
            </a:pPr>
            <a:endParaRPr lang="en-US" sz="2000" dirty="0" smtClean="0">
              <a:ea typeface="ＭＳ Ｐゴシック" pitchFamily="34" charset="-128"/>
            </a:endParaRPr>
          </a:p>
          <a:p>
            <a:pPr eaLnBrk="1" hangingPunct="1">
              <a:lnSpc>
                <a:spcPct val="90000"/>
              </a:lnSpc>
            </a:pPr>
            <a:r>
              <a:rPr lang="en-US" sz="2800" dirty="0" smtClean="0">
                <a:latin typeface="Times New Roman" pitchFamily="18" charset="0"/>
                <a:ea typeface="ＭＳ Ｐゴシック" pitchFamily="34" charset="-128"/>
                <a:cs typeface="Times New Roman" pitchFamily="18" charset="0"/>
              </a:rPr>
              <a:t>A well-designed </a:t>
            </a:r>
            <a:r>
              <a:rPr lang="en-US" sz="2800" dirty="0" smtClean="0">
                <a:solidFill>
                  <a:srgbClr val="C00000"/>
                </a:solidFill>
                <a:latin typeface="Times New Roman" pitchFamily="18" charset="0"/>
                <a:ea typeface="ＭＳ Ｐゴシック" pitchFamily="34" charset="-128"/>
                <a:cs typeface="Times New Roman" pitchFamily="18" charset="0"/>
              </a:rPr>
              <a:t>agile process </a:t>
            </a:r>
            <a:r>
              <a:rPr lang="en-US" sz="2800" dirty="0" smtClean="0">
                <a:latin typeface="Times New Roman" pitchFamily="18" charset="0"/>
                <a:ea typeface="ＭＳ Ｐゴシック" pitchFamily="34" charset="-128"/>
                <a:cs typeface="Times New Roman" pitchFamily="18" charset="0"/>
              </a:rPr>
              <a:t>may </a:t>
            </a:r>
            <a:r>
              <a:rPr lang="ja-JP" altLang="en-US" sz="2800" smtClean="0">
                <a:latin typeface="Times New Roman" pitchFamily="18" charset="0"/>
                <a:ea typeface="ＭＳ Ｐゴシック" pitchFamily="34" charset="-128"/>
                <a:cs typeface="Times New Roman" pitchFamily="18" charset="0"/>
              </a:rPr>
              <a:t>“</a:t>
            </a:r>
            <a:r>
              <a:rPr lang="en-US" altLang="ja-JP" sz="2800" dirty="0" smtClean="0">
                <a:solidFill>
                  <a:srgbClr val="C00000"/>
                </a:solidFill>
                <a:latin typeface="Times New Roman" pitchFamily="18" charset="0"/>
                <a:ea typeface="ＭＳ Ｐゴシック" pitchFamily="34" charset="-128"/>
                <a:cs typeface="Times New Roman" pitchFamily="18" charset="0"/>
              </a:rPr>
              <a:t>flatten</a:t>
            </a:r>
            <a:r>
              <a:rPr lang="ja-JP" altLang="en-US" sz="2800" smtClean="0">
                <a:solidFill>
                  <a:srgbClr val="C00000"/>
                </a:solidFill>
                <a:latin typeface="Times New Roman" pitchFamily="18" charset="0"/>
                <a:ea typeface="ＭＳ Ｐゴシック" pitchFamily="34" charset="-128"/>
                <a:cs typeface="Times New Roman" pitchFamily="18" charset="0"/>
              </a:rPr>
              <a:t>”</a:t>
            </a:r>
            <a:r>
              <a:rPr lang="en-US" altLang="ja-JP" sz="2800" dirty="0" smtClean="0">
                <a:solidFill>
                  <a:srgbClr val="C00000"/>
                </a:solidFill>
                <a:latin typeface="Times New Roman" pitchFamily="18" charset="0"/>
                <a:ea typeface="ＭＳ Ｐゴシック" pitchFamily="34" charset="-128"/>
                <a:cs typeface="Times New Roman" pitchFamily="18" charset="0"/>
              </a:rPr>
              <a:t> </a:t>
            </a:r>
            <a:r>
              <a:rPr lang="en-US" altLang="ja-JP" sz="2800" dirty="0" smtClean="0">
                <a:latin typeface="Times New Roman" pitchFamily="18" charset="0"/>
                <a:ea typeface="ＭＳ Ｐゴシック" pitchFamily="34" charset="-128"/>
                <a:cs typeface="Times New Roman" pitchFamily="18" charset="0"/>
              </a:rPr>
              <a:t>the cost of change curve by coupling </a:t>
            </a:r>
            <a:r>
              <a:rPr lang="en-US" altLang="ja-JP" sz="2800" dirty="0" smtClean="0">
                <a:solidFill>
                  <a:srgbClr val="FF0000"/>
                </a:solidFill>
                <a:latin typeface="Times New Roman" pitchFamily="18" charset="0"/>
                <a:ea typeface="ＭＳ Ｐゴシック" pitchFamily="34" charset="-128"/>
                <a:cs typeface="Times New Roman" pitchFamily="18" charset="0"/>
              </a:rPr>
              <a:t>incremental delivery </a:t>
            </a:r>
            <a:r>
              <a:rPr lang="en-US" altLang="ja-JP" sz="2800" dirty="0" smtClean="0">
                <a:latin typeface="Times New Roman" pitchFamily="18" charset="0"/>
                <a:ea typeface="ＭＳ Ｐゴシック" pitchFamily="34" charset="-128"/>
                <a:cs typeface="Times New Roman" pitchFamily="18" charset="0"/>
              </a:rPr>
              <a:t>with agile practices such as </a:t>
            </a:r>
            <a:r>
              <a:rPr lang="en-US" altLang="ja-JP" sz="2800" dirty="0" smtClean="0">
                <a:solidFill>
                  <a:srgbClr val="FF0000"/>
                </a:solidFill>
                <a:latin typeface="Times New Roman" pitchFamily="18" charset="0"/>
                <a:ea typeface="ＭＳ Ｐゴシック" pitchFamily="34" charset="-128"/>
                <a:cs typeface="Times New Roman" pitchFamily="18" charset="0"/>
              </a:rPr>
              <a:t>continuous unit testing </a:t>
            </a:r>
            <a:r>
              <a:rPr lang="en-US" altLang="ja-JP" sz="2800" dirty="0" smtClean="0">
                <a:latin typeface="Times New Roman" pitchFamily="18" charset="0"/>
                <a:ea typeface="ＭＳ Ｐゴシック" pitchFamily="34" charset="-128"/>
                <a:cs typeface="Times New Roman" pitchFamily="18" charset="0"/>
              </a:rPr>
              <a:t>and</a:t>
            </a:r>
            <a:r>
              <a:rPr lang="en-US" altLang="ja-JP" sz="2800" dirty="0" smtClean="0">
                <a:solidFill>
                  <a:srgbClr val="FF0000"/>
                </a:solidFill>
                <a:latin typeface="Times New Roman" pitchFamily="18" charset="0"/>
                <a:ea typeface="ＭＳ Ｐゴシック" pitchFamily="34" charset="-128"/>
                <a:cs typeface="Times New Roman" pitchFamily="18" charset="0"/>
              </a:rPr>
              <a:t> pair programming</a:t>
            </a:r>
            <a:r>
              <a:rPr lang="en-US" altLang="ja-JP" sz="2800" dirty="0" smtClean="0">
                <a:latin typeface="Times New Roman" pitchFamily="18" charset="0"/>
                <a:ea typeface="ＭＳ Ｐゴシック" pitchFamily="34" charset="-128"/>
                <a:cs typeface="Times New Roman" pitchFamily="18" charset="0"/>
              </a:rPr>
              <a:t>. Thus team can accommodate changes late in the software project without dramatic cost and time impact. </a:t>
            </a:r>
            <a:endParaRPr lang="en-US" sz="2800" dirty="0" smtClean="0">
              <a:latin typeface="Times New Roman" pitchFamily="18" charset="0"/>
              <a:ea typeface="ＭＳ Ｐゴシック" pitchFamily="34" charset="-128"/>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642"/>
            <a:ext cx="10972800" cy="959071"/>
          </a:xfrm>
        </p:spPr>
        <p:txBody>
          <a:bodyPr/>
          <a:lstStyle/>
          <a:p>
            <a:pPr marL="285750" indent="-285750">
              <a:lnSpc>
                <a:spcPct val="90000"/>
              </a:lnSpc>
            </a:pPr>
            <a:r>
              <a:rPr lang="en-US" dirty="0" smtClean="0">
                <a:latin typeface="Times New Roman" pitchFamily="18" charset="0"/>
                <a:cs typeface="Times New Roman" pitchFamily="18" charset="0"/>
              </a:rPr>
              <a:t>XP Coding</a:t>
            </a:r>
          </a:p>
        </p:txBody>
      </p:sp>
      <p:sp>
        <p:nvSpPr>
          <p:cNvPr id="16387" name="Rectangle 3"/>
          <p:cNvSpPr>
            <a:spLocks noGrp="1" noChangeArrowheads="1"/>
          </p:cNvSpPr>
          <p:nvPr>
            <p:ph type="body" idx="1"/>
          </p:nvPr>
        </p:nvSpPr>
        <p:spPr>
          <a:xfrm>
            <a:off x="261257" y="1088570"/>
            <a:ext cx="11567886" cy="5588001"/>
          </a:xfrm>
        </p:spPr>
        <p:txBody>
          <a:bodyPr>
            <a:normAutofit/>
          </a:bodyPr>
          <a:lstStyle/>
          <a:p>
            <a:pPr marL="285750" indent="-228600" algn="just">
              <a:lnSpc>
                <a:spcPct val="90000"/>
              </a:lnSpc>
              <a:spcAft>
                <a:spcPts val="3000"/>
              </a:spcAft>
            </a:pPr>
            <a:r>
              <a:rPr lang="en-US" dirty="0" smtClean="0">
                <a:latin typeface="Times New Roman" pitchFamily="18" charset="0"/>
                <a:cs typeface="Times New Roman" pitchFamily="18" charset="0"/>
              </a:rPr>
              <a:t>Recommends the </a:t>
            </a:r>
            <a:r>
              <a:rPr lang="en-US" dirty="0" smtClean="0">
                <a:solidFill>
                  <a:schemeClr val="folHlink"/>
                </a:solidFill>
                <a:latin typeface="Times New Roman" pitchFamily="18" charset="0"/>
                <a:cs typeface="Times New Roman" pitchFamily="18" charset="0"/>
              </a:rPr>
              <a:t>construction of a unit test</a:t>
            </a:r>
            <a:r>
              <a:rPr lang="en-US" dirty="0" smtClean="0">
                <a:latin typeface="Times New Roman" pitchFamily="18" charset="0"/>
                <a:cs typeface="Times New Roman" pitchFamily="18" charset="0"/>
              </a:rPr>
              <a:t> for a story </a:t>
            </a:r>
            <a:r>
              <a:rPr lang="en-US" i="1" dirty="0" smtClean="0">
                <a:latin typeface="Times New Roman" pitchFamily="18" charset="0"/>
                <a:cs typeface="Times New Roman" pitchFamily="18" charset="0"/>
              </a:rPr>
              <a:t>before</a:t>
            </a:r>
            <a:r>
              <a:rPr lang="en-US" dirty="0" smtClean="0">
                <a:latin typeface="Times New Roman" pitchFamily="18" charset="0"/>
                <a:cs typeface="Times New Roman" pitchFamily="18" charset="0"/>
              </a:rPr>
              <a:t> coding commences. So implementer can focus on what must be implemented to pass the test.</a:t>
            </a:r>
          </a:p>
          <a:p>
            <a:pPr marL="285750" indent="-228600" algn="just">
              <a:lnSpc>
                <a:spcPct val="90000"/>
              </a:lnSpc>
            </a:pPr>
            <a:r>
              <a:rPr lang="en-US" dirty="0" smtClean="0">
                <a:latin typeface="Times New Roman" pitchFamily="18" charset="0"/>
                <a:cs typeface="Times New Roman" pitchFamily="18" charset="0"/>
              </a:rPr>
              <a:t>Encourages </a:t>
            </a:r>
            <a:r>
              <a:rPr lang="ja-JP" altLang="en-US" smtClean="0">
                <a:latin typeface="Times New Roman" pitchFamily="18" charset="0"/>
                <a:cs typeface="Times New Roman" pitchFamily="18" charset="0"/>
              </a:rPr>
              <a:t>“</a:t>
            </a:r>
            <a:r>
              <a:rPr lang="en-US" altLang="ja-JP" dirty="0" smtClean="0">
                <a:solidFill>
                  <a:schemeClr val="folHlink"/>
                </a:solidFill>
                <a:latin typeface="Times New Roman" pitchFamily="18" charset="0"/>
                <a:cs typeface="Times New Roman" pitchFamily="18" charset="0"/>
              </a:rPr>
              <a:t>pair programming</a:t>
            </a:r>
            <a:r>
              <a:rPr lang="ja-JP" altLang="en-US" smtClean="0">
                <a:latin typeface="Times New Roman" pitchFamily="18" charset="0"/>
                <a:cs typeface="Times New Roman" pitchFamily="18" charset="0"/>
              </a:rPr>
              <a:t>”</a:t>
            </a:r>
            <a:r>
              <a:rPr lang="en-US" altLang="ja-JP" dirty="0" smtClean="0">
                <a:latin typeface="Times New Roman" pitchFamily="18" charset="0"/>
                <a:cs typeface="Times New Roman" pitchFamily="18" charset="0"/>
              </a:rPr>
              <a:t>. Two people work together at one workstation. Real time problem solving, real time review for quality assurance. Take slightly different roles.</a:t>
            </a:r>
          </a:p>
          <a:p>
            <a:pPr marL="285750" indent="-228600" algn="just">
              <a:lnSpc>
                <a:spcPct val="90000"/>
              </a:lnSpc>
            </a:pPr>
            <a:r>
              <a:rPr lang="en-US" altLang="ja-JP" dirty="0" smtClean="0">
                <a:latin typeface="Times New Roman" pitchFamily="18" charset="0"/>
                <a:cs typeface="Times New Roman" pitchFamily="18" charset="0"/>
              </a:rPr>
              <a:t>E.g., one person might think about the coding details of a particular portion of the design, while the other  ensures the coding standards (a required part of XP) are being followed, or the developed code for the story will satisfy the unit test , to validate the code against the story.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Advantages of Pair Programming</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en-GB" altLang="en-US" dirty="0" smtClean="0">
                <a:latin typeface="Times New Roman" pitchFamily="18" charset="0"/>
                <a:cs typeface="Times New Roman" pitchFamily="18" charset="0"/>
              </a:rPr>
              <a:t>It supports the idea of collective ownership and responsibility for the system. </a:t>
            </a:r>
          </a:p>
          <a:p>
            <a:pPr lvl="1"/>
            <a:r>
              <a:rPr lang="en-GB" altLang="en-US" dirty="0" smtClean="0">
                <a:latin typeface="Times New Roman" pitchFamily="18" charset="0"/>
                <a:cs typeface="Times New Roman" pitchFamily="18" charset="0"/>
              </a:rPr>
              <a:t>Individuals are not held responsible for problems with the code. Instead, the team has collective responsibility for resolving these problems.</a:t>
            </a:r>
          </a:p>
          <a:p>
            <a:r>
              <a:rPr lang="en-GB" altLang="en-US" dirty="0" smtClean="0">
                <a:latin typeface="Times New Roman" pitchFamily="18" charset="0"/>
                <a:cs typeface="Times New Roman" pitchFamily="18" charset="0"/>
              </a:rPr>
              <a:t>It acts as an informal review process because each line of code is looked at by at least two people. </a:t>
            </a:r>
          </a:p>
          <a:p>
            <a:r>
              <a:rPr lang="en-GB" altLang="en-US" dirty="0" smtClean="0">
                <a:latin typeface="Times New Roman" pitchFamily="18" charset="0"/>
                <a:cs typeface="Times New Roman" pitchFamily="18" charset="0"/>
              </a:rPr>
              <a:t>It helps support refactoring, which is a process of software improvement. </a:t>
            </a:r>
          </a:p>
          <a:p>
            <a:pPr lvl="1"/>
            <a:r>
              <a:rPr lang="en-GB" altLang="en-US" dirty="0" smtClean="0">
                <a:latin typeface="Times New Roman" pitchFamily="18" charset="0"/>
                <a:cs typeface="Times New Roman" pitchFamily="18" charset="0"/>
              </a:rPr>
              <a:t>Where pair programming and collective ownership are used, others benefit immediately from the refactoring so they are likely to support the process.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642"/>
            <a:ext cx="10972800" cy="959071"/>
          </a:xfrm>
        </p:spPr>
        <p:txBody>
          <a:bodyPr>
            <a:normAutofit/>
          </a:bodyPr>
          <a:lstStyle/>
          <a:p>
            <a:pPr marL="285750" indent="-285750">
              <a:lnSpc>
                <a:spcPct val="90000"/>
              </a:lnSpc>
            </a:pPr>
            <a:r>
              <a:rPr lang="en-US" dirty="0" smtClean="0">
                <a:latin typeface="Times New Roman" pitchFamily="18" charset="0"/>
                <a:cs typeface="Times New Roman" pitchFamily="18" charset="0"/>
              </a:rPr>
              <a:t>XP Testing</a:t>
            </a:r>
          </a:p>
        </p:txBody>
      </p:sp>
      <p:sp>
        <p:nvSpPr>
          <p:cNvPr id="16387" name="Rectangle 3"/>
          <p:cNvSpPr>
            <a:spLocks noGrp="1" noChangeArrowheads="1"/>
          </p:cNvSpPr>
          <p:nvPr>
            <p:ph type="body" idx="1"/>
          </p:nvPr>
        </p:nvSpPr>
        <p:spPr>
          <a:xfrm>
            <a:off x="261257" y="1088570"/>
            <a:ext cx="11567886" cy="5588001"/>
          </a:xfrm>
        </p:spPr>
        <p:txBody>
          <a:bodyPr>
            <a:normAutofit/>
          </a:bodyPr>
          <a:lstStyle/>
          <a:p>
            <a:pPr marL="285750" indent="-228600" algn="just">
              <a:lnSpc>
                <a:spcPct val="90000"/>
              </a:lnSpc>
              <a:spcAft>
                <a:spcPts val="3000"/>
              </a:spcAft>
            </a:pPr>
            <a:r>
              <a:rPr lang="en-US" sz="4000" dirty="0" smtClean="0">
                <a:latin typeface="Times New Roman" pitchFamily="18" charset="0"/>
                <a:cs typeface="Times New Roman" pitchFamily="18" charset="0"/>
              </a:rPr>
              <a:t>All </a:t>
            </a:r>
            <a:r>
              <a:rPr lang="en-US" sz="4000" dirty="0" smtClean="0">
                <a:solidFill>
                  <a:schemeClr val="folHlink"/>
                </a:solidFill>
                <a:latin typeface="Times New Roman" pitchFamily="18" charset="0"/>
                <a:cs typeface="Times New Roman" pitchFamily="18" charset="0"/>
              </a:rPr>
              <a:t>unit tests are executed daily </a:t>
            </a:r>
            <a:r>
              <a:rPr lang="en-US" sz="4000" dirty="0" smtClean="0">
                <a:latin typeface="Times New Roman" pitchFamily="18" charset="0"/>
                <a:cs typeface="Times New Roman" pitchFamily="18" charset="0"/>
              </a:rPr>
              <a:t>and ideally should be automated. Regression tests are conducted to test current and previous components. </a:t>
            </a:r>
          </a:p>
          <a:p>
            <a:pPr marL="285750" indent="-228600" algn="just">
              <a:lnSpc>
                <a:spcPct val="90000"/>
              </a:lnSpc>
            </a:pPr>
            <a:r>
              <a:rPr lang="ja-JP" altLang="en-US" sz="4000" smtClean="0">
                <a:solidFill>
                  <a:schemeClr val="folHlink"/>
                </a:solidFill>
                <a:latin typeface="Times New Roman" pitchFamily="18" charset="0"/>
                <a:cs typeface="Times New Roman" pitchFamily="18" charset="0"/>
              </a:rPr>
              <a:t>“</a:t>
            </a:r>
            <a:r>
              <a:rPr lang="en-US" altLang="ja-JP" sz="4000" dirty="0" smtClean="0">
                <a:solidFill>
                  <a:schemeClr val="folHlink"/>
                </a:solidFill>
                <a:latin typeface="Times New Roman" pitchFamily="18" charset="0"/>
                <a:cs typeface="Times New Roman" pitchFamily="18" charset="0"/>
              </a:rPr>
              <a:t>Acceptance tests</a:t>
            </a:r>
            <a:r>
              <a:rPr lang="ja-JP" altLang="en-US" sz="4000" smtClean="0">
                <a:solidFill>
                  <a:schemeClr val="folHlink"/>
                </a:solidFill>
                <a:latin typeface="Times New Roman" pitchFamily="18" charset="0"/>
                <a:cs typeface="Times New Roman" pitchFamily="18" charset="0"/>
              </a:rPr>
              <a:t>”</a:t>
            </a:r>
            <a:r>
              <a:rPr lang="en-US" altLang="ja-JP" sz="4000" dirty="0" smtClean="0">
                <a:latin typeface="Times New Roman" pitchFamily="18" charset="0"/>
                <a:cs typeface="Times New Roman" pitchFamily="18" charset="0"/>
              </a:rPr>
              <a:t> are defined by the customer and executed to assess customer visible functionality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ea typeface="ＭＳ Ｐゴシック" charset="0"/>
                <a:cs typeface="Times New Roman" pitchFamily="18" charset="0"/>
              </a:rPr>
              <a:t>The XP Debate</a:t>
            </a:r>
            <a:r>
              <a:rPr lang="en-US" dirty="0" smtClean="0">
                <a:ea typeface="ＭＳ Ｐゴシック" charset="0"/>
              </a:rPr>
              <a:t>	</a:t>
            </a:r>
            <a:endParaRPr lang="en-US" dirty="0"/>
          </a:p>
        </p:txBody>
      </p:sp>
      <p:sp>
        <p:nvSpPr>
          <p:cNvPr id="3" name="Content Placeholder 2"/>
          <p:cNvSpPr>
            <a:spLocks noGrp="1"/>
          </p:cNvSpPr>
          <p:nvPr>
            <p:ph idx="1"/>
          </p:nvPr>
        </p:nvSpPr>
        <p:spPr>
          <a:xfrm>
            <a:off x="188686" y="1600205"/>
            <a:ext cx="11611428" cy="5076365"/>
          </a:xfrm>
        </p:spPr>
        <p:txBody>
          <a:bodyPr>
            <a:normAutofit fontScale="85000" lnSpcReduction="10000"/>
          </a:bodyPr>
          <a:lstStyle/>
          <a:p>
            <a:pPr algn="just">
              <a:spcAft>
                <a:spcPts val="600"/>
              </a:spcAft>
              <a:defRPr/>
            </a:pPr>
            <a:r>
              <a:rPr lang="en-US" dirty="0" smtClean="0">
                <a:solidFill>
                  <a:srgbClr val="FF0000"/>
                </a:solidFill>
                <a:latin typeface="Times New Roman" pitchFamily="18" charset="0"/>
                <a:ea typeface="ＭＳ Ｐゴシック" charset="0"/>
                <a:cs typeface="Times New Roman" pitchFamily="18" charset="0"/>
              </a:rPr>
              <a:t>Requirements volatility: </a:t>
            </a:r>
            <a:r>
              <a:rPr lang="en-US" dirty="0" smtClean="0">
                <a:latin typeface="Times New Roman" pitchFamily="18" charset="0"/>
                <a:ea typeface="ＭＳ Ｐゴシック" charset="0"/>
                <a:cs typeface="Times New Roman" pitchFamily="18" charset="0"/>
              </a:rPr>
              <a:t>customer is an active member of XP team, changes to requirements are requested informally and frequently. </a:t>
            </a:r>
          </a:p>
          <a:p>
            <a:pPr algn="just">
              <a:spcAft>
                <a:spcPts val="600"/>
              </a:spcAft>
              <a:defRPr/>
            </a:pPr>
            <a:r>
              <a:rPr lang="en-US" dirty="0" smtClean="0">
                <a:solidFill>
                  <a:srgbClr val="FF0000"/>
                </a:solidFill>
                <a:latin typeface="Times New Roman" pitchFamily="18" charset="0"/>
                <a:ea typeface="ＭＳ Ｐゴシック" charset="0"/>
                <a:cs typeface="Times New Roman" pitchFamily="18" charset="0"/>
              </a:rPr>
              <a:t>Conflicting customer needs: </a:t>
            </a:r>
            <a:r>
              <a:rPr lang="en-US" dirty="0" smtClean="0">
                <a:latin typeface="Times New Roman" pitchFamily="18" charset="0"/>
                <a:ea typeface="ＭＳ Ｐゴシック" charset="0"/>
                <a:cs typeface="Times New Roman" pitchFamily="18" charset="0"/>
              </a:rPr>
              <a:t>different customers' needs need to be assimilated. Different vision or beyond their authority. </a:t>
            </a:r>
          </a:p>
          <a:p>
            <a:pPr algn="just">
              <a:spcAft>
                <a:spcPts val="600"/>
              </a:spcAft>
              <a:defRPr/>
            </a:pPr>
            <a:r>
              <a:rPr lang="en-US" dirty="0" smtClean="0">
                <a:solidFill>
                  <a:srgbClr val="FF0000"/>
                </a:solidFill>
                <a:latin typeface="Times New Roman" pitchFamily="18" charset="0"/>
                <a:ea typeface="ＭＳ Ｐゴシック" charset="0"/>
                <a:cs typeface="Times New Roman" pitchFamily="18" charset="0"/>
              </a:rPr>
              <a:t>Requirements are expressed informally: </a:t>
            </a:r>
            <a:r>
              <a:rPr lang="en-US" dirty="0" smtClean="0">
                <a:latin typeface="Times New Roman" pitchFamily="18" charset="0"/>
                <a:ea typeface="ＭＳ Ｐゴシック" charset="0"/>
                <a:cs typeface="Times New Roman" pitchFamily="18" charset="0"/>
              </a:rPr>
              <a:t>Use stories and acceptance tests are the only explicit manifestation of requirements. Formal models may avoid inconsistencies and errors before the system is built. Proponents said changing nature makes such models obsolete as soon as they are developed.</a:t>
            </a:r>
          </a:p>
          <a:p>
            <a:pPr algn="just">
              <a:defRPr/>
            </a:pPr>
            <a:r>
              <a:rPr lang="en-US" dirty="0" smtClean="0">
                <a:solidFill>
                  <a:srgbClr val="FF0000"/>
                </a:solidFill>
                <a:latin typeface="Times New Roman" pitchFamily="18" charset="0"/>
                <a:ea typeface="ＭＳ Ｐゴシック" charset="0"/>
                <a:cs typeface="Times New Roman" pitchFamily="18" charset="0"/>
              </a:rPr>
              <a:t>Lack of formal design: </a:t>
            </a:r>
            <a:r>
              <a:rPr lang="en-US" dirty="0" smtClean="0">
                <a:latin typeface="Times New Roman" pitchFamily="18" charset="0"/>
                <a:ea typeface="ＭＳ Ｐゴシック" charset="0"/>
                <a:cs typeface="Times New Roman" pitchFamily="18" charset="0"/>
              </a:rPr>
              <a:t>XP deemphasizes the need for architectural design. Complex systems need overall structure to exhibit quality and maintainability. Proponents said incremental nature limits complexity as simplicity is a core value.</a:t>
            </a:r>
            <a:endParaRPr lang="en-US"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Key Points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lgn="just">
              <a:spcAft>
                <a:spcPts val="1200"/>
              </a:spcAft>
            </a:pPr>
            <a:r>
              <a:rPr lang="en-GB" altLang="en-US" dirty="0" smtClean="0">
                <a:latin typeface="Times New Roman" pitchFamily="18" charset="0"/>
                <a:cs typeface="Times New Roman" pitchFamily="18" charset="0"/>
              </a:rPr>
              <a:t>Agile methods are incremental development methods that focus on rapid development, frequent releases of the software, reducing process overheads and producing high-quality code. They involve the customer directly in the development process.</a:t>
            </a:r>
          </a:p>
          <a:p>
            <a:pPr algn="just">
              <a:spcAft>
                <a:spcPts val="1200"/>
              </a:spcAft>
            </a:pPr>
            <a:r>
              <a:rPr lang="en-GB" altLang="en-US" dirty="0" smtClean="0">
                <a:latin typeface="Times New Roman" pitchFamily="18" charset="0"/>
                <a:cs typeface="Times New Roman" pitchFamily="18" charset="0"/>
              </a:rPr>
              <a:t>The decision on whether to use an agile or a plan-driven approach to development should depend on the type of software being developed, the capabilities of the development team and the culture of the company developing the system.</a:t>
            </a:r>
          </a:p>
          <a:p>
            <a:pPr algn="just"/>
            <a:r>
              <a:rPr lang="en-GB" altLang="en-US" dirty="0" smtClean="0">
                <a:latin typeface="Times New Roman" pitchFamily="18" charset="0"/>
                <a:cs typeface="Times New Roman" pitchFamily="18" charset="0"/>
              </a:rPr>
              <a:t>Extreme programming is a well-known agile method that integrates a range of good programming practices such as frequent releases of the software, continuous software improvement and customer participation in the development team</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a:xfrm>
            <a:off x="1088564" y="130651"/>
            <a:ext cx="9550400" cy="633413"/>
          </a:xfrm>
        </p:spPr>
        <p:txBody>
          <a:bodyPr>
            <a:noAutofit/>
          </a:bodyPr>
          <a:lstStyle/>
          <a:p>
            <a:pPr eaLnBrk="1" hangingPunct="1">
              <a:defRPr/>
            </a:pPr>
            <a:r>
              <a:rPr lang="en-US" dirty="0">
                <a:latin typeface="Times New Roman" pitchFamily="18" charset="0"/>
                <a:cs typeface="Times New Roman" pitchFamily="18" charset="0"/>
              </a:rPr>
              <a:t>Agility and the Cost of Change</a:t>
            </a:r>
          </a:p>
        </p:txBody>
      </p:sp>
      <p:pic>
        <p:nvPicPr>
          <p:cNvPr id="20484" name="Picture 5" descr="Figure 3"/>
          <p:cNvPicPr>
            <a:picLocks noChangeAspect="1" noChangeArrowheads="1"/>
          </p:cNvPicPr>
          <p:nvPr/>
        </p:nvPicPr>
        <p:blipFill>
          <a:blip r:embed="rId2" cstate="print"/>
          <a:srcRect/>
          <a:stretch>
            <a:fillRect/>
          </a:stretch>
        </p:blipFill>
        <p:spPr bwMode="auto">
          <a:xfrm>
            <a:off x="769257" y="1262743"/>
            <a:ext cx="10276113" cy="5196114"/>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900"/>
            <a:ext cx="10972800" cy="1143000"/>
          </a:xfrm>
        </p:spPr>
        <p:txBody>
          <a:bodyPr/>
          <a:lstStyle/>
          <a:p>
            <a:r>
              <a:rPr lang="en-US" dirty="0" smtClean="0">
                <a:latin typeface="Times New Roman" pitchFamily="18" charset="0"/>
                <a:cs typeface="Times New Roman" pitchFamily="18" charset="0"/>
              </a:rPr>
              <a:t>Human Factors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261257" y="986971"/>
            <a:ext cx="11567886" cy="5689599"/>
          </a:xfrm>
        </p:spPr>
        <p:txBody>
          <a:bodyPr>
            <a:normAutofit lnSpcReduction="10000"/>
          </a:bodyPr>
          <a:lstStyle/>
          <a:p>
            <a:pPr algn="just"/>
            <a:r>
              <a:rPr lang="en-US" sz="2400" dirty="0" smtClean="0">
                <a:latin typeface="Times New Roman" pitchFamily="18" charset="0"/>
                <a:cs typeface="Times New Roman" pitchFamily="18" charset="0"/>
              </a:rPr>
              <a:t>Proponents of agile software development take great pains to emphasize the importance of “people factors”.</a:t>
            </a:r>
          </a:p>
          <a:p>
            <a:pPr algn="just">
              <a:spcAft>
                <a:spcPts val="1200"/>
              </a:spcAft>
            </a:pPr>
            <a:r>
              <a:rPr lang="en-US" sz="2400" dirty="0" smtClean="0">
                <a:latin typeface="Times New Roman" pitchFamily="18" charset="0"/>
                <a:cs typeface="Times New Roman" pitchFamily="18" charset="0"/>
              </a:rPr>
              <a:t>Cockburn and Highsmith et al, states that, “</a:t>
            </a:r>
            <a:r>
              <a:rPr lang="en-US" sz="2400" i="1" dirty="0" smtClean="0">
                <a:latin typeface="Times New Roman" pitchFamily="18" charset="0"/>
                <a:cs typeface="Times New Roman" pitchFamily="18" charset="0"/>
              </a:rPr>
              <a:t>Agile development focuses on the talents and skills of individuals, molding the process to specific people and teams</a:t>
            </a:r>
            <a:r>
              <a:rPr lang="en-US" sz="2400" dirty="0" smtClean="0">
                <a:latin typeface="Times New Roman" pitchFamily="18" charset="0"/>
                <a:cs typeface="Times New Roman" pitchFamily="18" charset="0"/>
              </a:rPr>
              <a:t>”.</a:t>
            </a:r>
          </a:p>
          <a:p>
            <a:pPr algn="just">
              <a:spcAft>
                <a:spcPts val="1200"/>
              </a:spcAft>
              <a:buNone/>
            </a:pPr>
            <a:r>
              <a:rPr lang="en-US" sz="2400" dirty="0" smtClean="0">
                <a:latin typeface="Times New Roman" pitchFamily="18" charset="0"/>
                <a:cs typeface="Times New Roman" pitchFamily="18" charset="0"/>
              </a:rPr>
              <a:t>	Competence:- </a:t>
            </a:r>
            <a:r>
              <a:rPr lang="en-US" sz="2000" dirty="0" smtClean="0">
                <a:latin typeface="Times New Roman" pitchFamily="18" charset="0"/>
                <a:cs typeface="Times New Roman" pitchFamily="18" charset="0"/>
              </a:rPr>
              <a:t>inborn talent, software-related skills and overall knowledge of the process</a:t>
            </a:r>
            <a:r>
              <a:rPr lang="en-US" sz="2400" dirty="0" smtClean="0">
                <a:latin typeface="Times New Roman" pitchFamily="18" charset="0"/>
                <a:cs typeface="Times New Roman" pitchFamily="18" charset="0"/>
              </a:rPr>
              <a:t>.</a:t>
            </a:r>
          </a:p>
          <a:p>
            <a:pPr algn="just">
              <a:buNone/>
            </a:pPr>
            <a:r>
              <a:rPr lang="en-US" sz="2400" dirty="0" smtClean="0">
                <a:latin typeface="Times New Roman" pitchFamily="18" charset="0"/>
                <a:cs typeface="Times New Roman" pitchFamily="18" charset="0"/>
              </a:rPr>
              <a:t>	Common Focus:- </a:t>
            </a:r>
            <a:r>
              <a:rPr lang="en-US" sz="2000" dirty="0" smtClean="0">
                <a:latin typeface="Times New Roman" pitchFamily="18" charset="0"/>
                <a:cs typeface="Times New Roman" pitchFamily="18" charset="0"/>
              </a:rPr>
              <a:t>all the team members must focus on one goal, to deliver a working software increment to the customer within the time promised.</a:t>
            </a:r>
          </a:p>
          <a:p>
            <a:pPr algn="just">
              <a:spcAft>
                <a:spcPts val="1200"/>
              </a:spcAft>
              <a:buNone/>
            </a:pPr>
            <a:r>
              <a:rPr lang="en-US" sz="20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they achieved this goal and will also focus on continual adaptations (small or large), which make the process fit to the needs of the team.</a:t>
            </a:r>
            <a:endParaRPr lang="en-US" sz="2400" dirty="0" smtClean="0">
              <a:latin typeface="Times New Roman" pitchFamily="18" charset="0"/>
              <a:cs typeface="Times New Roman" pitchFamily="18" charset="0"/>
            </a:endParaRPr>
          </a:p>
          <a:p>
            <a:pPr algn="just">
              <a:spcAft>
                <a:spcPts val="1200"/>
              </a:spcAft>
              <a:buNone/>
            </a:pPr>
            <a:r>
              <a:rPr lang="en-US" sz="2400" dirty="0" smtClean="0">
                <a:latin typeface="Times New Roman" pitchFamily="18" charset="0"/>
                <a:cs typeface="Times New Roman" pitchFamily="18" charset="0"/>
              </a:rPr>
              <a:t>	Collaboration: - </a:t>
            </a:r>
            <a:r>
              <a:rPr lang="en-US" sz="2000" dirty="0" smtClean="0">
                <a:latin typeface="Times New Roman" pitchFamily="18" charset="0"/>
                <a:cs typeface="Times New Roman" pitchFamily="18" charset="0"/>
              </a:rPr>
              <a:t>they must collaborate with each other and also to other stake holders while creating information, helping them to perform the required task.</a:t>
            </a:r>
          </a:p>
          <a:p>
            <a:pPr algn="just">
              <a:spcAft>
                <a:spcPts val="1200"/>
              </a:spcAft>
              <a:buNone/>
            </a:pPr>
            <a:r>
              <a:rPr lang="en-US" sz="2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Decision-Making Ability:-</a:t>
            </a:r>
            <a:r>
              <a:rPr lang="en-US" sz="2000" dirty="0" smtClean="0">
                <a:latin typeface="Times New Roman" pitchFamily="18" charset="0"/>
                <a:cs typeface="Times New Roman" pitchFamily="18" charset="0"/>
              </a:rPr>
              <a:t> team have the freedom to control its own destiny. The team must be autonomous while taking decision- making.</a:t>
            </a:r>
          </a:p>
          <a:p>
            <a:pPr algn="just">
              <a:spcAft>
                <a:spcPts val="1200"/>
              </a:spcAft>
              <a:buNone/>
            </a:pPr>
            <a:r>
              <a:rPr lang="en-US" sz="2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Self Organization: </a:t>
            </a:r>
            <a:r>
              <a:rPr lang="en-US" sz="2000" dirty="0" smtClean="0">
                <a:latin typeface="Times New Roman" pitchFamily="18" charset="0"/>
                <a:cs typeface="Times New Roman" pitchFamily="18" charset="0"/>
              </a:rPr>
              <a:t>- serve to improve collaboration and boost team morale.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Human Factor</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217713" y="1600206"/>
            <a:ext cx="11684001" cy="5257794"/>
          </a:xfrm>
        </p:spPr>
        <p:txBody>
          <a:bodyPr>
            <a:normAutofit/>
          </a:bodyPr>
          <a:lstStyle/>
          <a:p>
            <a:r>
              <a:rPr lang="en-US" i="1" dirty="0" smtClean="0">
                <a:latin typeface="Times New Roman" pitchFamily="18" charset="0"/>
                <a:cs typeface="Times New Roman" pitchFamily="18" charset="0"/>
              </a:rPr>
              <a:t>the process molds to the </a:t>
            </a:r>
            <a:r>
              <a:rPr lang="en-US" i="1" dirty="0" smtClean="0">
                <a:solidFill>
                  <a:srgbClr val="C00000"/>
                </a:solidFill>
                <a:latin typeface="Times New Roman" pitchFamily="18" charset="0"/>
                <a:cs typeface="Times New Roman" pitchFamily="18" charset="0"/>
              </a:rPr>
              <a:t>needs of the people</a:t>
            </a:r>
            <a:r>
              <a:rPr lang="en-US" dirty="0" smtClean="0">
                <a:solidFill>
                  <a:srgbClr val="C0000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and team,</a:t>
            </a:r>
            <a:r>
              <a:rPr lang="en-US" dirty="0" smtClean="0">
                <a:latin typeface="Times New Roman" pitchFamily="18" charset="0"/>
                <a:cs typeface="Times New Roman" pitchFamily="18" charset="0"/>
              </a:rPr>
              <a:t> not the other way around</a:t>
            </a:r>
          </a:p>
          <a:p>
            <a:r>
              <a:rPr lang="en-US" dirty="0" smtClean="0">
                <a:latin typeface="Times New Roman" pitchFamily="18" charset="0"/>
                <a:cs typeface="Times New Roman" pitchFamily="18" charset="0"/>
              </a:rPr>
              <a:t>key traits must exist among the people on an agile team and the team itself:</a:t>
            </a:r>
          </a:p>
          <a:p>
            <a:pPr lvl="1"/>
            <a:r>
              <a:rPr lang="en-US" sz="1800" b="1" dirty="0" smtClean="0">
                <a:solidFill>
                  <a:schemeClr val="folHlink"/>
                </a:solidFill>
                <a:latin typeface="Times New Roman" pitchFamily="18" charset="0"/>
                <a:cs typeface="Times New Roman" pitchFamily="18" charset="0"/>
              </a:rPr>
              <a:t>Competence. </a:t>
            </a:r>
            <a:r>
              <a:rPr lang="en-US" sz="1800" b="1" dirty="0" smtClean="0">
                <a:latin typeface="Times New Roman" pitchFamily="18" charset="0"/>
                <a:cs typeface="Times New Roman" pitchFamily="18" charset="0"/>
              </a:rPr>
              <a:t>( talent, skills, knowledge)</a:t>
            </a:r>
          </a:p>
          <a:p>
            <a:pPr lvl="1"/>
            <a:r>
              <a:rPr lang="en-US" sz="1800" b="1" dirty="0" smtClean="0">
                <a:solidFill>
                  <a:schemeClr val="folHlink"/>
                </a:solidFill>
                <a:latin typeface="Times New Roman" pitchFamily="18" charset="0"/>
                <a:cs typeface="Times New Roman" pitchFamily="18" charset="0"/>
              </a:rPr>
              <a:t>Common focus. </a:t>
            </a:r>
            <a:r>
              <a:rPr lang="en-US" sz="1800" b="1" dirty="0" smtClean="0">
                <a:latin typeface="Times New Roman" pitchFamily="18" charset="0"/>
                <a:cs typeface="Times New Roman" pitchFamily="18" charset="0"/>
              </a:rPr>
              <a:t>( deliver a working software increment )</a:t>
            </a:r>
          </a:p>
          <a:p>
            <a:pPr lvl="1"/>
            <a:r>
              <a:rPr lang="en-US" sz="1800" b="1" dirty="0" smtClean="0">
                <a:solidFill>
                  <a:schemeClr val="folHlink"/>
                </a:solidFill>
                <a:latin typeface="Times New Roman" pitchFamily="18" charset="0"/>
                <a:cs typeface="Times New Roman" pitchFamily="18" charset="0"/>
              </a:rPr>
              <a:t>Collaboration. </a:t>
            </a:r>
            <a:r>
              <a:rPr lang="en-US" sz="1800" b="1" dirty="0" smtClean="0">
                <a:latin typeface="Times New Roman" pitchFamily="18" charset="0"/>
                <a:cs typeface="Times New Roman" pitchFamily="18" charset="0"/>
              </a:rPr>
              <a:t>( peers and stakeholders) </a:t>
            </a:r>
          </a:p>
          <a:p>
            <a:pPr lvl="1"/>
            <a:r>
              <a:rPr lang="en-US" sz="1800" b="1" dirty="0" smtClean="0">
                <a:solidFill>
                  <a:schemeClr val="folHlink"/>
                </a:solidFill>
                <a:latin typeface="Times New Roman" pitchFamily="18" charset="0"/>
                <a:cs typeface="Times New Roman" pitchFamily="18" charset="0"/>
              </a:rPr>
              <a:t>Decision-making ability. </a:t>
            </a:r>
            <a:r>
              <a:rPr lang="en-US" sz="1800" b="1" dirty="0" smtClean="0">
                <a:latin typeface="Times New Roman" pitchFamily="18" charset="0"/>
                <a:cs typeface="Times New Roman" pitchFamily="18" charset="0"/>
              </a:rPr>
              <a:t>( freedom to control its own destiny) </a:t>
            </a:r>
          </a:p>
          <a:p>
            <a:pPr lvl="1"/>
            <a:r>
              <a:rPr lang="en-US" sz="1800" b="1" dirty="0" smtClean="0">
                <a:solidFill>
                  <a:schemeClr val="folHlink"/>
                </a:solidFill>
                <a:latin typeface="Times New Roman" pitchFamily="18" charset="0"/>
                <a:cs typeface="Times New Roman" pitchFamily="18" charset="0"/>
              </a:rPr>
              <a:t>Fuzzy problem-solving ability</a:t>
            </a:r>
            <a:r>
              <a:rPr lang="en-US" sz="1800" b="1" dirty="0" smtClean="0">
                <a:latin typeface="Times New Roman" pitchFamily="18" charset="0"/>
                <a:cs typeface="Times New Roman" pitchFamily="18" charset="0"/>
              </a:rPr>
              <a:t>.(ambiguity and constant changes, today problem may not be tomorrow</a:t>
            </a:r>
            <a:r>
              <a:rPr lang="ja-JP" altLang="en-US" sz="1800" b="1" smtClean="0">
                <a:latin typeface="Times New Roman" pitchFamily="18" charset="0"/>
                <a:cs typeface="Times New Roman" pitchFamily="18" charset="0"/>
              </a:rPr>
              <a:t>’</a:t>
            </a:r>
            <a:r>
              <a:rPr lang="en-US" altLang="ja-JP" sz="1800" b="1" dirty="0" smtClean="0">
                <a:latin typeface="Times New Roman" pitchFamily="18" charset="0"/>
                <a:cs typeface="Times New Roman" pitchFamily="18" charset="0"/>
              </a:rPr>
              <a:t>s problem)</a:t>
            </a:r>
          </a:p>
          <a:p>
            <a:pPr lvl="1"/>
            <a:r>
              <a:rPr lang="en-US" sz="1800" b="1" dirty="0" smtClean="0">
                <a:solidFill>
                  <a:schemeClr val="folHlink"/>
                </a:solidFill>
                <a:latin typeface="Times New Roman" pitchFamily="18" charset="0"/>
                <a:cs typeface="Times New Roman" pitchFamily="18" charset="0"/>
              </a:rPr>
              <a:t>Mutual trust and respect.</a:t>
            </a:r>
          </a:p>
          <a:p>
            <a:pPr lvl="1"/>
            <a:r>
              <a:rPr lang="en-US" sz="1800" b="1" dirty="0" smtClean="0">
                <a:solidFill>
                  <a:schemeClr val="folHlink"/>
                </a:solidFill>
                <a:latin typeface="Times New Roman" pitchFamily="18" charset="0"/>
                <a:cs typeface="Times New Roman" pitchFamily="18" charset="0"/>
              </a:rPr>
              <a:t>Self-organization. </a:t>
            </a:r>
            <a:r>
              <a:rPr lang="en-US" sz="1800" b="1" dirty="0" smtClean="0">
                <a:latin typeface="Times New Roman" pitchFamily="18" charset="0"/>
                <a:cs typeface="Times New Roman" pitchFamily="18" charset="0"/>
              </a:rPr>
              <a:t>( themselves for the work done, process for its local</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09600" y="114984"/>
            <a:ext cx="10972800" cy="1143000"/>
          </a:xfrm>
        </p:spPr>
        <p:txBody>
          <a:bodyPr/>
          <a:lstStyle/>
          <a:p>
            <a:pPr eaLnBrk="1" hangingPunct="1"/>
            <a:r>
              <a:rPr lang="en-US" altLang="en-US" dirty="0" smtClean="0">
                <a:latin typeface="Times New Roman" pitchFamily="18" charset="0"/>
                <a:cs typeface="Times New Roman" pitchFamily="18" charset="0"/>
              </a:rPr>
              <a:t>Agile method applicability</a:t>
            </a:r>
          </a:p>
        </p:txBody>
      </p:sp>
      <p:sp>
        <p:nvSpPr>
          <p:cNvPr id="3" name="Content Placeholder 2"/>
          <p:cNvSpPr>
            <a:spLocks noGrp="1"/>
          </p:cNvSpPr>
          <p:nvPr>
            <p:ph idx="1"/>
          </p:nvPr>
        </p:nvSpPr>
        <p:spPr/>
        <p:txBody>
          <a:bodyPr rtlCol="0">
            <a:normAutofit/>
          </a:bodyPr>
          <a:lstStyle/>
          <a:p>
            <a:pPr algn="just" eaLnBrk="1" fontAlgn="auto" hangingPunct="1">
              <a:spcAft>
                <a:spcPts val="1800"/>
              </a:spcAft>
              <a:buFont typeface="Arial"/>
              <a:buChar char="•"/>
              <a:defRPr/>
            </a:pPr>
            <a:r>
              <a:rPr lang="en-GB" sz="2400" dirty="0" smtClean="0">
                <a:latin typeface="Times New Roman" pitchFamily="18" charset="0"/>
                <a:cs typeface="Times New Roman" pitchFamily="18" charset="0"/>
              </a:rPr>
              <a:t>Product development where a software company is developing a small or medium-sized product for sale. </a:t>
            </a:r>
          </a:p>
          <a:p>
            <a:pPr algn="just" eaLnBrk="1" fontAlgn="auto" hangingPunct="1">
              <a:spcAft>
                <a:spcPts val="1800"/>
              </a:spcAft>
              <a:buFont typeface="Arial"/>
              <a:buChar char="•"/>
              <a:defRPr/>
            </a:pPr>
            <a:r>
              <a:rPr lang="en-GB" sz="2400" dirty="0" smtClean="0">
                <a:latin typeface="Times New Roman" pitchFamily="18" charset="0"/>
                <a:cs typeface="Times New Roman" pitchFamily="18" charset="0"/>
              </a:rPr>
              <a:t>Custom system development within an organization, where there is a clear commitment from the customer to become involved in the development process and where there are not a lot of external rules and regulations that affect the software.</a:t>
            </a:r>
          </a:p>
          <a:p>
            <a:pPr algn="just" eaLnBrk="1" fontAlgn="auto" hangingPunct="1">
              <a:spcAft>
                <a:spcPts val="0"/>
              </a:spcAft>
              <a:buFont typeface="Arial"/>
              <a:buChar char="•"/>
              <a:defRPr/>
            </a:pPr>
            <a:r>
              <a:rPr lang="en-GB" sz="2400" dirty="0" smtClean="0">
                <a:latin typeface="Times New Roman" pitchFamily="18" charset="0"/>
                <a:cs typeface="Times New Roman" pitchFamily="18" charset="0"/>
              </a:rPr>
              <a:t>Because of their focus on small, tightly-integrated teams, there are problems in scaling agile methods to large systems. </a:t>
            </a:r>
          </a:p>
          <a:p>
            <a:pPr eaLnBrk="1" fontAlgn="auto" hangingPunct="1">
              <a:spcAft>
                <a:spcPts val="0"/>
              </a:spcAft>
              <a:buFont typeface="Arial"/>
              <a:buChar char="•"/>
              <a:defRPr/>
            </a:pPr>
            <a:endParaRPr lang="en-US" dirty="0">
              <a:ea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80572" y="114984"/>
            <a:ext cx="10972800" cy="1143000"/>
          </a:xfrm>
        </p:spPr>
        <p:txBody>
          <a:bodyPr/>
          <a:lstStyle/>
          <a:p>
            <a:pPr eaLnBrk="1" hangingPunct="1"/>
            <a:r>
              <a:rPr lang="en-US" altLang="en-US" dirty="0" smtClean="0">
                <a:latin typeface="Times New Roman" pitchFamily="18" charset="0"/>
                <a:cs typeface="Times New Roman" pitchFamily="18" charset="0"/>
              </a:rPr>
              <a:t>Problems with agile methods</a:t>
            </a:r>
          </a:p>
        </p:txBody>
      </p:sp>
      <p:sp>
        <p:nvSpPr>
          <p:cNvPr id="9219" name="Rectangle 3"/>
          <p:cNvSpPr>
            <a:spLocks noGrp="1" noChangeArrowheads="1"/>
          </p:cNvSpPr>
          <p:nvPr>
            <p:ph type="body" idx="1"/>
          </p:nvPr>
        </p:nvSpPr>
        <p:spPr/>
        <p:txBody>
          <a:bodyPr/>
          <a:lstStyle/>
          <a:p>
            <a:pPr algn="just" eaLnBrk="1" hangingPunct="1">
              <a:spcAft>
                <a:spcPts val="1800"/>
              </a:spcAft>
            </a:pPr>
            <a:r>
              <a:rPr lang="en-US" altLang="en-US" sz="2400" dirty="0" smtClean="0">
                <a:latin typeface="Times New Roman" pitchFamily="18" charset="0"/>
                <a:cs typeface="Times New Roman" pitchFamily="18" charset="0"/>
              </a:rPr>
              <a:t>It can be difficult to keep the interest of customers who are involved in the process.</a:t>
            </a:r>
          </a:p>
          <a:p>
            <a:pPr algn="just" eaLnBrk="1" hangingPunct="1">
              <a:spcAft>
                <a:spcPts val="1800"/>
              </a:spcAft>
            </a:pPr>
            <a:r>
              <a:rPr lang="en-US" altLang="en-US" sz="2400" dirty="0" smtClean="0">
                <a:latin typeface="Times New Roman" pitchFamily="18" charset="0"/>
                <a:cs typeface="Times New Roman" pitchFamily="18" charset="0"/>
              </a:rPr>
              <a:t>Team members may be unsuited to the intense involvement that characterizes agile methods.</a:t>
            </a:r>
          </a:p>
          <a:p>
            <a:pPr algn="just" eaLnBrk="1" hangingPunct="1">
              <a:spcAft>
                <a:spcPts val="1800"/>
              </a:spcAft>
            </a:pPr>
            <a:r>
              <a:rPr lang="en-US" altLang="en-US" sz="2400" dirty="0" smtClean="0">
                <a:latin typeface="Times New Roman" pitchFamily="18" charset="0"/>
                <a:cs typeface="Times New Roman" pitchFamily="18" charset="0"/>
              </a:rPr>
              <a:t>Prioritizing changes can be difficult where there are multiple stakeholders.</a:t>
            </a:r>
          </a:p>
          <a:p>
            <a:pPr algn="just" eaLnBrk="1" hangingPunct="1">
              <a:spcAft>
                <a:spcPts val="1800"/>
              </a:spcAft>
            </a:pPr>
            <a:r>
              <a:rPr lang="en-US" altLang="en-US" sz="2400" dirty="0" smtClean="0">
                <a:latin typeface="Times New Roman" pitchFamily="18" charset="0"/>
                <a:cs typeface="Times New Roman" pitchFamily="18" charset="0"/>
              </a:rPr>
              <a:t>Maintaining simplicity requires extra work.</a:t>
            </a:r>
          </a:p>
          <a:p>
            <a:pPr algn="just" eaLnBrk="1" hangingPunct="1"/>
            <a:r>
              <a:rPr lang="en-US" altLang="en-US" sz="2400" dirty="0" smtClean="0">
                <a:latin typeface="Times New Roman" pitchFamily="18" charset="0"/>
                <a:cs typeface="Times New Roman" pitchFamily="18" charset="0"/>
              </a:rPr>
              <a:t>Contracts may be a problem as with other approaches to iterative development.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87554"/>
            <a:ext cx="10972800" cy="1143000"/>
          </a:xfrm>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Agile methods and software maintenance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rtlCol="0">
            <a:normAutofit fontScale="85000" lnSpcReduction="10000"/>
          </a:bodyPr>
          <a:lstStyle/>
          <a:p>
            <a:pPr algn="just" eaLnBrk="1" fontAlgn="auto" hangingPunct="1">
              <a:spcAft>
                <a:spcPts val="1800"/>
              </a:spcAft>
              <a:buFont typeface="Arial"/>
              <a:buChar char="•"/>
              <a:defRPr/>
            </a:pPr>
            <a:r>
              <a:rPr lang="en-US" dirty="0" smtClean="0">
                <a:latin typeface="Times New Roman" pitchFamily="18" charset="0"/>
                <a:cs typeface="Times New Roman" pitchFamily="18" charset="0"/>
              </a:rPr>
              <a:t>Most organizations spend more on maintaining existing software than they do on new software development. So, if agile methods are to be successful, they have to support maintenance as well as original development.</a:t>
            </a:r>
          </a:p>
          <a:p>
            <a:pPr algn="just" eaLnBrk="1" fontAlgn="auto" hangingPunct="1">
              <a:spcAft>
                <a:spcPts val="1200"/>
              </a:spcAft>
              <a:buFont typeface="Arial"/>
              <a:buChar char="•"/>
              <a:defRPr/>
            </a:pPr>
            <a:r>
              <a:rPr lang="en-US" dirty="0" smtClean="0">
                <a:latin typeface="Times New Roman" pitchFamily="18" charset="0"/>
                <a:cs typeface="Times New Roman" pitchFamily="18" charset="0"/>
              </a:rPr>
              <a:t>Two key issues:</a:t>
            </a:r>
          </a:p>
          <a:p>
            <a:pPr lvl="1" algn="just" eaLnBrk="1" fontAlgn="auto" hangingPunct="1">
              <a:spcAft>
                <a:spcPts val="600"/>
              </a:spcAft>
              <a:buFont typeface="Arial"/>
              <a:buChar char="–"/>
              <a:defRPr/>
            </a:pPr>
            <a:r>
              <a:rPr lang="en-GB" dirty="0" smtClean="0">
                <a:latin typeface="Times New Roman" pitchFamily="18" charset="0"/>
                <a:cs typeface="Times New Roman" pitchFamily="18" charset="0"/>
              </a:rPr>
              <a:t>Are systems that are developed using an agile approach maintainable, given the emphasis in the development process of minimizing formal documentation?</a:t>
            </a:r>
          </a:p>
          <a:p>
            <a:pPr lvl="1" algn="just" eaLnBrk="1" fontAlgn="auto" hangingPunct="1">
              <a:spcAft>
                <a:spcPts val="1800"/>
              </a:spcAft>
              <a:buFont typeface="Arial"/>
              <a:buChar char="–"/>
              <a:defRPr/>
            </a:pPr>
            <a:r>
              <a:rPr lang="en-GB" dirty="0" smtClean="0">
                <a:latin typeface="Times New Roman" pitchFamily="18" charset="0"/>
                <a:cs typeface="Times New Roman" pitchFamily="18" charset="0"/>
              </a:rPr>
              <a:t>Can agile methods be used effectively for evolving a system in response to customer change requests?</a:t>
            </a:r>
          </a:p>
          <a:p>
            <a:pPr algn="just" eaLnBrk="1" fontAlgn="auto" hangingPunct="1">
              <a:spcAft>
                <a:spcPts val="0"/>
              </a:spcAft>
              <a:buFont typeface="Arial"/>
              <a:buChar char="•"/>
              <a:defRPr/>
            </a:pPr>
            <a:r>
              <a:rPr lang="en-GB" dirty="0" smtClean="0">
                <a:latin typeface="Times New Roman" pitchFamily="18" charset="0"/>
                <a:cs typeface="Times New Roman" pitchFamily="18" charset="0"/>
              </a:rPr>
              <a:t>Problems may arise if original development team cannot be maintained.</a:t>
            </a:r>
          </a:p>
          <a:p>
            <a:pPr lvl="1" eaLnBrk="1" fontAlgn="auto" hangingPunct="1">
              <a:spcAft>
                <a:spcPts val="0"/>
              </a:spcAft>
              <a:buFont typeface="Arial"/>
              <a:buChar char="–"/>
              <a:defRPr/>
            </a:pPr>
            <a:endParaRPr lang="en-US" dirty="0">
              <a:ea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09600" y="56928"/>
            <a:ext cx="10972800" cy="1143000"/>
          </a:xfrm>
        </p:spPr>
        <p:txBody>
          <a:bodyPr/>
          <a:lstStyle/>
          <a:p>
            <a:pPr eaLnBrk="1" hangingPunct="1"/>
            <a:r>
              <a:rPr lang="en-US" altLang="en-US" dirty="0" smtClean="0">
                <a:latin typeface="Times New Roman" pitchFamily="18" charset="0"/>
                <a:cs typeface="Times New Roman" pitchFamily="18" charset="0"/>
              </a:rPr>
              <a:t>Plan-driven and agile development</a:t>
            </a:r>
          </a:p>
        </p:txBody>
      </p:sp>
      <p:sp>
        <p:nvSpPr>
          <p:cNvPr id="11267" name="Content Placeholder 2"/>
          <p:cNvSpPr>
            <a:spLocks noGrp="1"/>
          </p:cNvSpPr>
          <p:nvPr>
            <p:ph idx="1"/>
          </p:nvPr>
        </p:nvSpPr>
        <p:spPr>
          <a:xfrm>
            <a:off x="609600" y="1600206"/>
            <a:ext cx="10972800" cy="4989280"/>
          </a:xfrm>
        </p:spPr>
        <p:txBody>
          <a:bodyPr>
            <a:normAutofit/>
          </a:bodyPr>
          <a:lstStyle/>
          <a:p>
            <a:pPr algn="just" eaLnBrk="1" hangingPunct="1">
              <a:lnSpc>
                <a:spcPct val="90000"/>
              </a:lnSpc>
              <a:spcAft>
                <a:spcPts val="1800"/>
              </a:spcAft>
            </a:pPr>
            <a:r>
              <a:rPr lang="en-US" altLang="en-US" sz="2700" dirty="0" smtClean="0">
                <a:latin typeface="Times New Roman" pitchFamily="18" charset="0"/>
                <a:cs typeface="Times New Roman" pitchFamily="18" charset="0"/>
              </a:rPr>
              <a:t>Plan-driven development:</a:t>
            </a:r>
          </a:p>
          <a:p>
            <a:pPr lvl="1" algn="just" eaLnBrk="1" hangingPunct="1">
              <a:lnSpc>
                <a:spcPct val="90000"/>
              </a:lnSpc>
            </a:pPr>
            <a:r>
              <a:rPr lang="en-US" altLang="en-US" sz="2400" dirty="0" smtClean="0">
                <a:latin typeface="Times New Roman" pitchFamily="18" charset="0"/>
                <a:cs typeface="Times New Roman" pitchFamily="18" charset="0"/>
              </a:rPr>
              <a:t>A plan-driven approach to software engineering is based around separate development stages with the outputs to be produced at each of these stages planned in advance.</a:t>
            </a:r>
          </a:p>
          <a:p>
            <a:pPr lvl="1" algn="just" eaLnBrk="1" hangingPunct="1">
              <a:lnSpc>
                <a:spcPct val="90000"/>
              </a:lnSpc>
            </a:pPr>
            <a:r>
              <a:rPr lang="en-US" altLang="en-US" sz="2400" dirty="0" smtClean="0">
                <a:latin typeface="Times New Roman" pitchFamily="18" charset="0"/>
                <a:cs typeface="Times New Roman" pitchFamily="18" charset="0"/>
              </a:rPr>
              <a:t>Not necessarily waterfall model</a:t>
            </a:r>
          </a:p>
          <a:p>
            <a:pPr lvl="1" algn="just" eaLnBrk="1" hangingPunct="1">
              <a:lnSpc>
                <a:spcPct val="90000"/>
              </a:lnSpc>
            </a:pPr>
            <a:r>
              <a:rPr lang="en-US" altLang="en-US" sz="2400" dirty="0" smtClean="0">
                <a:latin typeface="Times New Roman" pitchFamily="18" charset="0"/>
                <a:cs typeface="Times New Roman" pitchFamily="18" charset="0"/>
              </a:rPr>
              <a:t>plan-driven, incremental development is possible</a:t>
            </a:r>
          </a:p>
          <a:p>
            <a:pPr lvl="1" algn="just" eaLnBrk="1" hangingPunct="1">
              <a:lnSpc>
                <a:spcPct val="90000"/>
              </a:lnSpc>
              <a:spcAft>
                <a:spcPts val="1800"/>
              </a:spcAft>
            </a:pPr>
            <a:r>
              <a:rPr lang="en-US" altLang="en-US" sz="2400" dirty="0" smtClean="0">
                <a:latin typeface="Times New Roman" pitchFamily="18" charset="0"/>
                <a:cs typeface="Times New Roman" pitchFamily="18" charset="0"/>
              </a:rPr>
              <a:t>Iteration occurs within activities. </a:t>
            </a:r>
          </a:p>
          <a:p>
            <a:pPr algn="just" eaLnBrk="1" hangingPunct="1">
              <a:lnSpc>
                <a:spcPct val="90000"/>
              </a:lnSpc>
            </a:pPr>
            <a:r>
              <a:rPr lang="en-US" altLang="en-US" sz="2700" dirty="0" smtClean="0">
                <a:latin typeface="Times New Roman" pitchFamily="18" charset="0"/>
                <a:cs typeface="Times New Roman" pitchFamily="18" charset="0"/>
              </a:rPr>
              <a:t>Agile development</a:t>
            </a:r>
          </a:p>
          <a:p>
            <a:pPr lvl="1" algn="just" eaLnBrk="1" hangingPunct="1">
              <a:lnSpc>
                <a:spcPct val="90000"/>
              </a:lnSpc>
            </a:pPr>
            <a:r>
              <a:rPr lang="en-US" altLang="en-US" sz="2400" dirty="0" smtClean="0">
                <a:latin typeface="Times New Roman" pitchFamily="18" charset="0"/>
                <a:cs typeface="Times New Roman" pitchFamily="18" charset="0"/>
              </a:rPr>
              <a:t>Specification, design, implementation and testing are inter-leaved and the outputs from the development process are decided through a process of negotiation during the software development process.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4425</TotalTime>
  <Words>1979</Words>
  <Application>Microsoft Office PowerPoint</Application>
  <PresentationFormat>Custom</PresentationFormat>
  <Paragraphs>138</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   Software Engineering  Lecture 7   Lecture # 7</vt:lpstr>
      <vt:lpstr>Agility and the Cost of Change</vt:lpstr>
      <vt:lpstr>Agility and the Cost of Change</vt:lpstr>
      <vt:lpstr>Human Factors</vt:lpstr>
      <vt:lpstr>Human Factor</vt:lpstr>
      <vt:lpstr>Agile method applicability</vt:lpstr>
      <vt:lpstr>Problems with agile methods</vt:lpstr>
      <vt:lpstr>Agile methods and software maintenance</vt:lpstr>
      <vt:lpstr>Plan-driven and agile development</vt:lpstr>
      <vt:lpstr>Plan-driven and agile specification </vt:lpstr>
      <vt:lpstr>Technical, human, organizational issues</vt:lpstr>
      <vt:lpstr>Technical, human, organizational issues</vt:lpstr>
      <vt:lpstr>Technical, human, organizational issues</vt:lpstr>
      <vt:lpstr>Extreme programming</vt:lpstr>
      <vt:lpstr>XP and agile principles</vt:lpstr>
      <vt:lpstr>The XP Process</vt:lpstr>
      <vt:lpstr>XP Planning</vt:lpstr>
      <vt:lpstr>XP Design </vt:lpstr>
      <vt:lpstr>Example of Refactoring </vt:lpstr>
      <vt:lpstr>XP Coding</vt:lpstr>
      <vt:lpstr>Advantages of Pair Programming</vt:lpstr>
      <vt:lpstr>XP Testing</vt:lpstr>
      <vt:lpstr>The XP Debate </vt:lpstr>
      <vt:lpstr>Key Points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 MCS-2 Lecture # 1</dc:title>
  <dc:creator>Home</dc:creator>
  <cp:lastModifiedBy>Fahim khan</cp:lastModifiedBy>
  <cp:revision>358</cp:revision>
  <dcterms:created xsi:type="dcterms:W3CDTF">2013-11-07T00:54:08Z</dcterms:created>
  <dcterms:modified xsi:type="dcterms:W3CDTF">2013-12-18T07:30:11Z</dcterms:modified>
</cp:coreProperties>
</file>