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6"/>
  </p:notesMasterIdLst>
  <p:sldIdLst>
    <p:sldId id="256" r:id="rId2"/>
    <p:sldId id="319" r:id="rId3"/>
    <p:sldId id="322" r:id="rId4"/>
    <p:sldId id="323" r:id="rId5"/>
    <p:sldId id="324" r:id="rId6"/>
    <p:sldId id="325" r:id="rId7"/>
    <p:sldId id="326" r:id="rId8"/>
    <p:sldId id="327" r:id="rId9"/>
    <p:sldId id="328" r:id="rId10"/>
    <p:sldId id="329" r:id="rId11"/>
    <p:sldId id="330" r:id="rId12"/>
    <p:sldId id="331" r:id="rId13"/>
    <p:sldId id="332" r:id="rId14"/>
    <p:sldId id="333"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664" autoAdjust="0"/>
  </p:normalViewPr>
  <p:slideViewPr>
    <p:cSldViewPr snapToGrid="0">
      <p:cViewPr varScale="1">
        <p:scale>
          <a:sx n="66" d="100"/>
          <a:sy n="66" d="100"/>
        </p:scale>
        <p:origin x="-876"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1C1BE5-A0F2-4C45-834A-338E64796D05}" type="datetimeFigureOut">
              <a:rPr lang="en-US" smtClean="0"/>
              <a:pPr/>
              <a:t>12/31/2013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1C7E02-F2A8-4A6A-B1D0-D7275265D3B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2"/>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ECF66D-CC2A-40EF-985C-A3A64A827B03}" type="datetime1">
              <a:rPr lang="en-US" smtClean="0"/>
              <a:pPr/>
              <a:t>12/31/2013</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2EA5815-5689-4654-A355-56C9B82BEFF9}" type="datetime1">
              <a:rPr lang="en-US" smtClean="0"/>
              <a:pPr/>
              <a:t>12/31/2013</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5"/>
            <a:ext cx="36576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274645"/>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78CBCA0-555A-4CE5-BA9A-C1C735E70FBA}" type="datetime1">
              <a:rPr lang="en-US" smtClean="0"/>
              <a:pPr/>
              <a:t>12/31/2013</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08C69E-EA08-452C-B0FC-6BADE47B0486}" type="datetime1">
              <a:rPr lang="en-US" smtClean="0"/>
              <a:pPr/>
              <a:t>12/31/2013</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7"/>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7DF68A0-FB69-430F-AA0E-D415E89174BB}" type="datetime1">
              <a:rPr lang="en-US" smtClean="0"/>
              <a:pPr/>
              <a:t>12/31/2013</a:t>
            </a:fld>
            <a:endParaRPr lang="en-US"/>
          </a:p>
        </p:txBody>
      </p:sp>
      <p:sp>
        <p:nvSpPr>
          <p:cNvPr id="5" name="Footer Placeholder 4"/>
          <p:cNvSpPr>
            <a:spLocks noGrp="1"/>
          </p:cNvSpPr>
          <p:nvPr>
            <p:ph type="ftr" sz="quarter" idx="11"/>
          </p:nvPr>
        </p:nvSpPr>
        <p:spPr/>
        <p:txBody>
          <a:bodyPr/>
          <a:lstStyle/>
          <a:p>
            <a:r>
              <a:rPr lang="en-US" smtClean="0"/>
              <a:t>fahim.khan@iiu.edu.pk</a:t>
            </a:r>
            <a:endParaRPr lang="en-US"/>
          </a:p>
        </p:txBody>
      </p:sp>
      <p:sp>
        <p:nvSpPr>
          <p:cNvPr id="6" name="Slide Number Placeholder 5"/>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29600" y="1600206"/>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7885CD-C712-42C1-9337-F3DAC44B5E71}" type="datetime1">
              <a:rPr lang="en-US" smtClean="0"/>
              <a:pPr/>
              <a:t>12/31/2013</a:t>
            </a:fld>
            <a:endParaRPr lang="en-US"/>
          </a:p>
        </p:txBody>
      </p:sp>
      <p:sp>
        <p:nvSpPr>
          <p:cNvPr id="6" name="Footer Placeholder 5"/>
          <p:cNvSpPr>
            <a:spLocks noGrp="1"/>
          </p:cNvSpPr>
          <p:nvPr>
            <p:ph type="ftr" sz="quarter" idx="11"/>
          </p:nvPr>
        </p:nvSpPr>
        <p:spPr/>
        <p:txBody>
          <a:bodyPr/>
          <a:lstStyle/>
          <a:p>
            <a:r>
              <a:rPr lang="en-US" smtClean="0"/>
              <a:t>fahim.khan@iiu.edu.pk</a:t>
            </a:r>
            <a:endParaRPr lang="en-US"/>
          </a:p>
        </p:txBody>
      </p:sp>
      <p:sp>
        <p:nvSpPr>
          <p:cNvPr id="7" name="Slide Number Placeholder 6"/>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72"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72"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593E7C-F523-4C5A-9C61-E8ABA0B76E51}" type="datetime1">
              <a:rPr lang="en-US" smtClean="0"/>
              <a:pPr/>
              <a:t>12/31/2013</a:t>
            </a:fld>
            <a:endParaRPr lang="en-US"/>
          </a:p>
        </p:txBody>
      </p:sp>
      <p:sp>
        <p:nvSpPr>
          <p:cNvPr id="8" name="Footer Placeholder 7"/>
          <p:cNvSpPr>
            <a:spLocks noGrp="1"/>
          </p:cNvSpPr>
          <p:nvPr>
            <p:ph type="ftr" sz="quarter" idx="11"/>
          </p:nvPr>
        </p:nvSpPr>
        <p:spPr/>
        <p:txBody>
          <a:bodyPr/>
          <a:lstStyle/>
          <a:p>
            <a:r>
              <a:rPr lang="en-US" smtClean="0"/>
              <a:t>fahim.khan@iiu.edu.pk</a:t>
            </a:r>
            <a:endParaRPr lang="en-US"/>
          </a:p>
        </p:txBody>
      </p:sp>
      <p:sp>
        <p:nvSpPr>
          <p:cNvPr id="9" name="Slide Number Placeholder 8"/>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A39AA77-B04A-458D-B8C5-47B9B851155F}" type="datetime1">
              <a:rPr lang="en-US" smtClean="0"/>
              <a:pPr/>
              <a:t>12/31/2013</a:t>
            </a:fld>
            <a:endParaRPr lang="en-US"/>
          </a:p>
        </p:txBody>
      </p:sp>
      <p:sp>
        <p:nvSpPr>
          <p:cNvPr id="4" name="Footer Placeholder 3"/>
          <p:cNvSpPr>
            <a:spLocks noGrp="1"/>
          </p:cNvSpPr>
          <p:nvPr>
            <p:ph type="ftr" sz="quarter" idx="11"/>
          </p:nvPr>
        </p:nvSpPr>
        <p:spPr/>
        <p:txBody>
          <a:bodyPr/>
          <a:lstStyle/>
          <a:p>
            <a:r>
              <a:rPr lang="en-US" smtClean="0"/>
              <a:t>fahim.khan@iiu.edu.pk</a:t>
            </a:r>
            <a:endParaRPr lang="en-US"/>
          </a:p>
        </p:txBody>
      </p:sp>
      <p:sp>
        <p:nvSpPr>
          <p:cNvPr id="5" name="Slide Number Placeholder 4"/>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5FAF2D-635C-4F17-9F9E-CAB10C9E23E9}" type="datetime1">
              <a:rPr lang="en-US" smtClean="0"/>
              <a:pPr/>
              <a:t>12/31/2013</a:t>
            </a:fld>
            <a:endParaRPr lang="en-US"/>
          </a:p>
        </p:txBody>
      </p:sp>
      <p:sp>
        <p:nvSpPr>
          <p:cNvPr id="3" name="Footer Placeholder 2"/>
          <p:cNvSpPr>
            <a:spLocks noGrp="1"/>
          </p:cNvSpPr>
          <p:nvPr>
            <p:ph type="ftr" sz="quarter" idx="11"/>
          </p:nvPr>
        </p:nvSpPr>
        <p:spPr/>
        <p:txBody>
          <a:bodyPr/>
          <a:lstStyle/>
          <a:p>
            <a:r>
              <a:rPr lang="en-US" smtClean="0"/>
              <a:t>fahim.khan@iiu.edu.pk</a:t>
            </a:r>
            <a:endParaRPr lang="en-US"/>
          </a:p>
        </p:txBody>
      </p:sp>
      <p:sp>
        <p:nvSpPr>
          <p:cNvPr id="4" name="Slide Number Placeholder 3"/>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7"/>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28AAF8-4C9A-4B8A-B766-BEC45A59CF3B}" type="datetime1">
              <a:rPr lang="en-US" smtClean="0"/>
              <a:pPr/>
              <a:t>12/31/2013</a:t>
            </a:fld>
            <a:endParaRPr lang="en-US"/>
          </a:p>
        </p:txBody>
      </p:sp>
      <p:sp>
        <p:nvSpPr>
          <p:cNvPr id="6" name="Footer Placeholder 5"/>
          <p:cNvSpPr>
            <a:spLocks noGrp="1"/>
          </p:cNvSpPr>
          <p:nvPr>
            <p:ph type="ftr" sz="quarter" idx="11"/>
          </p:nvPr>
        </p:nvSpPr>
        <p:spPr/>
        <p:txBody>
          <a:bodyPr/>
          <a:lstStyle/>
          <a:p>
            <a:r>
              <a:rPr lang="en-US" smtClean="0"/>
              <a:t>fahim.khan@iiu.edu.pk</a:t>
            </a:r>
            <a:endParaRPr lang="en-US"/>
          </a:p>
        </p:txBody>
      </p:sp>
      <p:sp>
        <p:nvSpPr>
          <p:cNvPr id="7" name="Slide Number Placeholder 6"/>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7AF6E7-0D05-4945-9325-ECBDB58EDCE0}" type="datetime1">
              <a:rPr lang="en-US" smtClean="0"/>
              <a:pPr/>
              <a:t>12/31/2013</a:t>
            </a:fld>
            <a:endParaRPr lang="en-US"/>
          </a:p>
        </p:txBody>
      </p:sp>
      <p:sp>
        <p:nvSpPr>
          <p:cNvPr id="6" name="Footer Placeholder 5"/>
          <p:cNvSpPr>
            <a:spLocks noGrp="1"/>
          </p:cNvSpPr>
          <p:nvPr>
            <p:ph type="ftr" sz="quarter" idx="11"/>
          </p:nvPr>
        </p:nvSpPr>
        <p:spPr/>
        <p:txBody>
          <a:bodyPr/>
          <a:lstStyle/>
          <a:p>
            <a:r>
              <a:rPr lang="en-US" smtClean="0"/>
              <a:t>fahim.khan@iiu.edu.pk</a:t>
            </a:r>
            <a:endParaRPr lang="en-US"/>
          </a:p>
        </p:txBody>
      </p:sp>
      <p:sp>
        <p:nvSpPr>
          <p:cNvPr id="7" name="Slide Number Placeholder 6"/>
          <p:cNvSpPr>
            <a:spLocks noGrp="1"/>
          </p:cNvSpPr>
          <p:nvPr>
            <p:ph type="sldNum" sz="quarter" idx="12"/>
          </p:nvPr>
        </p:nvSpPr>
        <p:spPr/>
        <p:txBody>
          <a:bodyPr/>
          <a:lstStyle/>
          <a:p>
            <a:fld id="{18D419A6-884F-4506-9188-4D93BBF21F0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7"/>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0932B9-39FA-4743-9B31-EBF270BDEE87}" type="datetime1">
              <a:rPr lang="en-US" smtClean="0"/>
              <a:pPr/>
              <a:t>12/31/2013</a:t>
            </a:fld>
            <a:endParaRPr lang="en-US"/>
          </a:p>
        </p:txBody>
      </p:sp>
      <p:sp>
        <p:nvSpPr>
          <p:cNvPr id="5" name="Footer Placeholder 4"/>
          <p:cNvSpPr>
            <a:spLocks noGrp="1"/>
          </p:cNvSpPr>
          <p:nvPr>
            <p:ph type="ftr" sz="quarter" idx="3"/>
          </p:nvPr>
        </p:nvSpPr>
        <p:spPr>
          <a:xfrm>
            <a:off x="4165600" y="6356357"/>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fahim.khan@iiu.edu.pk</a:t>
            </a:r>
            <a:endParaRPr lang="en-US"/>
          </a:p>
        </p:txBody>
      </p:sp>
      <p:sp>
        <p:nvSpPr>
          <p:cNvPr id="6" name="Slide Number Placeholder 5"/>
          <p:cNvSpPr>
            <a:spLocks noGrp="1"/>
          </p:cNvSpPr>
          <p:nvPr>
            <p:ph type="sldNum" sz="quarter" idx="4"/>
          </p:nvPr>
        </p:nvSpPr>
        <p:spPr>
          <a:xfrm>
            <a:off x="8737600" y="6356357"/>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D419A6-884F-4506-9188-4D93BBF21F0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dsdm.or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5430" y="188687"/>
            <a:ext cx="11074400" cy="2569029"/>
          </a:xfrm>
        </p:spPr>
        <p:txBody>
          <a:bodyPr>
            <a:noAutofit/>
          </a:bodyPr>
          <a:lstStyle/>
          <a:p>
            <a:r>
              <a:rPr lang="en-US" sz="4000" dirty="0" smtClean="0"/>
              <a:t/>
            </a:r>
            <a:br>
              <a:rPr lang="en-US" sz="4000" dirty="0" smtClean="0"/>
            </a:br>
            <a:r>
              <a:rPr lang="en-US" sz="4000" dirty="0" smtClean="0"/>
              <a:t/>
            </a:r>
            <a:br>
              <a:rPr lang="en-US" sz="4000" dirty="0" smtClean="0"/>
            </a:br>
            <a:r>
              <a:rPr lang="en-US" sz="4000" dirty="0" smtClean="0"/>
              <a:t/>
            </a:r>
            <a:br>
              <a:rPr lang="en-US" sz="4000" dirty="0" smtClean="0"/>
            </a:br>
            <a:r>
              <a:rPr lang="en-US" dirty="0" smtClean="0">
                <a:latin typeface="Times New Roman" pitchFamily="18" charset="0"/>
                <a:cs typeface="Times New Roman" pitchFamily="18" charset="0"/>
              </a:rPr>
              <a:t>Software Engineering</a:t>
            </a:r>
            <a:br>
              <a:rPr lang="en-US" dirty="0" smtClean="0">
                <a:latin typeface="Times New Roman" pitchFamily="18" charset="0"/>
                <a:cs typeface="Times New Roman" pitchFamily="18" charset="0"/>
              </a:rPr>
            </a:b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r>
              <a:rPr lang="en-US" dirty="0" smtClean="0">
                <a:latin typeface="Times New Roman" pitchFamily="18" charset="0"/>
                <a:cs typeface="Times New Roman" pitchFamily="18" charset="0"/>
              </a:rPr>
              <a:t>Lecture No:12.</a:t>
            </a: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r>
              <a:rPr lang="en-US" sz="4000" dirty="0" smtClean="0"/>
              <a:t/>
            </a:r>
            <a:br>
              <a:rPr lang="en-US" sz="4000" dirty="0" smtClean="0"/>
            </a:br>
            <a:r>
              <a:rPr lang="en-US" sz="4000" dirty="0" smtClean="0"/>
              <a:t/>
            </a:r>
            <a:br>
              <a:rPr lang="en-US" sz="4000" dirty="0" smtClean="0"/>
            </a:br>
            <a:r>
              <a:rPr lang="en-US" sz="4000" dirty="0" smtClean="0">
                <a:solidFill>
                  <a:schemeClr val="bg1"/>
                </a:solidFill>
              </a:rPr>
              <a:t>Lecture # 7</a:t>
            </a:r>
            <a:endParaRPr lang="en-US" sz="4000" dirty="0">
              <a:solidFill>
                <a:schemeClr val="bg1"/>
              </a:solidFill>
            </a:endParaRPr>
          </a:p>
        </p:txBody>
      </p:sp>
      <p:sp>
        <p:nvSpPr>
          <p:cNvPr id="3" name="Subtitle 2"/>
          <p:cNvSpPr>
            <a:spLocks noGrp="1"/>
          </p:cNvSpPr>
          <p:nvPr>
            <p:ph type="subTitle" idx="1"/>
          </p:nvPr>
        </p:nvSpPr>
        <p:spPr>
          <a:xfrm>
            <a:off x="914400" y="2946395"/>
            <a:ext cx="10174514" cy="3280228"/>
          </a:xfrm>
        </p:spPr>
        <p:txBody>
          <a:bodyPr>
            <a:normAutofit/>
          </a:bodyPr>
          <a:lstStyle/>
          <a:p>
            <a:r>
              <a:rPr lang="en-US" sz="3600" dirty="0" smtClean="0">
                <a:solidFill>
                  <a:schemeClr val="tx1"/>
                </a:solidFill>
                <a:latin typeface="Times New Roman" pitchFamily="18" charset="0"/>
                <a:cs typeface="Times New Roman" pitchFamily="18" charset="0"/>
              </a:rPr>
              <a:t>Agile Software Development</a:t>
            </a:r>
          </a:p>
          <a:p>
            <a:endParaRPr lang="en-US" sz="3600" dirty="0" smtClean="0">
              <a:solidFill>
                <a:schemeClr val="tx1"/>
              </a:solidFill>
              <a:latin typeface="Times New Roman" pitchFamily="18" charset="0"/>
              <a:cs typeface="Times New Roman" pitchFamily="18" charset="0"/>
            </a:endParaRPr>
          </a:p>
          <a:p>
            <a:r>
              <a:rPr lang="en-US" sz="3600" dirty="0" smtClean="0">
                <a:solidFill>
                  <a:schemeClr val="tx1"/>
                </a:solidFill>
                <a:latin typeface="Times New Roman" pitchFamily="18" charset="0"/>
                <a:cs typeface="Times New Roman" pitchFamily="18" charset="0"/>
              </a:rPr>
              <a:t>Fahim Khan</a:t>
            </a:r>
          </a:p>
          <a:p>
            <a:r>
              <a:rPr lang="en-US" sz="2000" dirty="0" smtClean="0">
                <a:solidFill>
                  <a:schemeClr val="tx1"/>
                </a:solidFill>
                <a:latin typeface="Times New Roman" pitchFamily="18" charset="0"/>
                <a:cs typeface="Times New Roman" pitchFamily="18" charset="0"/>
              </a:rPr>
              <a:t>Assistant Professor of Computer Science</a:t>
            </a:r>
          </a:p>
          <a:p>
            <a:r>
              <a:rPr lang="en-US" sz="2000" dirty="0" smtClean="0">
                <a:solidFill>
                  <a:schemeClr val="tx1"/>
                </a:solidFill>
                <a:latin typeface="Times New Roman" pitchFamily="18" charset="0"/>
                <a:cs typeface="Times New Roman" pitchFamily="18" charset="0"/>
              </a:rPr>
              <a:t>UOL, Sargodha</a:t>
            </a:r>
            <a:endParaRPr lang="en-US" sz="2000" dirty="0">
              <a:solidFill>
                <a:schemeClr val="tx1"/>
              </a:solidFill>
              <a:latin typeface="Times New Roman" pitchFamily="18" charset="0"/>
              <a:cs typeface="Times New Roman" pitchFamily="18" charset="0"/>
            </a:endParaRPr>
          </a:p>
        </p:txBody>
      </p:sp>
      <p:sp>
        <p:nvSpPr>
          <p:cNvPr id="4" name="Footer Placeholder 3"/>
          <p:cNvSpPr>
            <a:spLocks noGrp="1"/>
          </p:cNvSpPr>
          <p:nvPr>
            <p:ph type="ftr" sz="quarter" idx="11"/>
          </p:nvPr>
        </p:nvSpPr>
        <p:spPr/>
        <p:txBody>
          <a:bodyPr/>
          <a:lstStyle/>
          <a:p>
            <a:r>
              <a:rPr lang="en-US" smtClean="0"/>
              <a:t>fahim.khan@iiu.edu.pk</a:t>
            </a:r>
            <a:endParaRPr lang="en-US"/>
          </a:p>
        </p:txBody>
      </p:sp>
    </p:spTree>
    <p:extLst>
      <p:ext uri="{BB962C8B-B14F-4D97-AF65-F5344CB8AC3E}">
        <p14:creationId xmlns="" xmlns:p14="http://schemas.microsoft.com/office/powerpoint/2010/main" val="10323141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2"/>
          <p:cNvSpPr>
            <a:spLocks noGrp="1" noChangeArrowheads="1"/>
          </p:cNvSpPr>
          <p:nvPr>
            <p:ph type="title"/>
          </p:nvPr>
        </p:nvSpPr>
        <p:spPr>
          <a:xfrm>
            <a:off x="638629" y="199571"/>
            <a:ext cx="10769600" cy="539750"/>
          </a:xfrm>
        </p:spPr>
        <p:txBody>
          <a:bodyPr>
            <a:noAutofit/>
          </a:bodyPr>
          <a:lstStyle/>
          <a:p>
            <a:pPr eaLnBrk="1" hangingPunct="1"/>
            <a:r>
              <a:rPr lang="en-US" dirty="0" smtClean="0">
                <a:latin typeface="Times New Roman" pitchFamily="18" charset="0"/>
                <a:ea typeface="ＭＳ Ｐゴシック" pitchFamily="34" charset="-128"/>
                <a:cs typeface="Times New Roman" pitchFamily="18" charset="0"/>
              </a:rPr>
              <a:t>Dynamic Systems Development Method</a:t>
            </a:r>
            <a:endParaRPr lang="en-US" sz="4800" dirty="0" smtClean="0">
              <a:latin typeface="Times New Roman" pitchFamily="18" charset="0"/>
              <a:ea typeface="ＭＳ Ｐゴシック" pitchFamily="34" charset="-128"/>
              <a:cs typeface="Times New Roman" pitchFamily="18" charset="0"/>
            </a:endParaRPr>
          </a:p>
        </p:txBody>
      </p:sp>
      <p:pic>
        <p:nvPicPr>
          <p:cNvPr id="23557" name="Picture 4"/>
          <p:cNvPicPr>
            <a:picLocks noChangeAspect="1" noChangeArrowheads="1"/>
          </p:cNvPicPr>
          <p:nvPr/>
        </p:nvPicPr>
        <p:blipFill>
          <a:blip r:embed="rId2" cstate="print"/>
          <a:srcRect/>
          <a:stretch>
            <a:fillRect/>
          </a:stretch>
        </p:blipFill>
        <p:spPr bwMode="auto">
          <a:xfrm>
            <a:off x="1146629" y="1277257"/>
            <a:ext cx="9710057" cy="4837793"/>
          </a:xfrm>
          <a:prstGeom prst="rect">
            <a:avLst/>
          </a:prstGeom>
          <a:noFill/>
          <a:ln w="9525">
            <a:noFill/>
            <a:miter lim="800000"/>
            <a:headEnd/>
            <a:tailEnd/>
          </a:ln>
        </p:spPr>
      </p:pic>
      <p:sp>
        <p:nvSpPr>
          <p:cNvPr id="23558" name="Rectangle 5"/>
          <p:cNvSpPr>
            <a:spLocks noChangeArrowheads="1"/>
          </p:cNvSpPr>
          <p:nvPr/>
        </p:nvSpPr>
        <p:spPr bwMode="auto">
          <a:xfrm>
            <a:off x="2651902" y="6197599"/>
            <a:ext cx="6208752" cy="341632"/>
          </a:xfrm>
          <a:prstGeom prst="rect">
            <a:avLst/>
          </a:prstGeom>
          <a:noFill/>
          <a:ln w="9525">
            <a:noFill/>
            <a:miter lim="800000"/>
            <a:headEnd/>
            <a:tailEnd/>
          </a:ln>
        </p:spPr>
        <p:txBody>
          <a:bodyPr wrap="none">
            <a:spAutoFit/>
          </a:bodyPr>
          <a:lstStyle/>
          <a:p>
            <a:pPr algn="ctr">
              <a:lnSpc>
                <a:spcPct val="90000"/>
              </a:lnSpc>
            </a:pPr>
            <a:r>
              <a:rPr lang="en-US" b="1" dirty="0">
                <a:solidFill>
                  <a:srgbClr val="000000"/>
                </a:solidFill>
                <a:latin typeface="Times New Roman" pitchFamily="18" charset="0"/>
                <a:cs typeface="Times New Roman" pitchFamily="18" charset="0"/>
              </a:rPr>
              <a:t>DSDM Life Cycle (with permission of the DSDM consortium</a:t>
            </a:r>
            <a:r>
              <a:rPr lang="en-US" sz="1200" b="1" dirty="0">
                <a:solidFill>
                  <a:srgbClr val="000000"/>
                </a:solidFill>
              </a:rPr>
              <a: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2"/>
          <p:cNvSpPr>
            <a:spLocks noGrp="1" noChangeArrowheads="1"/>
          </p:cNvSpPr>
          <p:nvPr>
            <p:ph type="title"/>
          </p:nvPr>
        </p:nvSpPr>
        <p:spPr>
          <a:xfrm>
            <a:off x="1524000" y="290305"/>
            <a:ext cx="9753600" cy="600075"/>
          </a:xfrm>
        </p:spPr>
        <p:txBody>
          <a:bodyPr>
            <a:noAutofit/>
          </a:bodyPr>
          <a:lstStyle/>
          <a:p>
            <a:pPr eaLnBrk="1" hangingPunct="1"/>
            <a:r>
              <a:rPr lang="en-US" dirty="0" smtClean="0">
                <a:latin typeface="Times New Roman" pitchFamily="18" charset="0"/>
                <a:ea typeface="ＭＳ Ｐゴシック" pitchFamily="34" charset="-128"/>
                <a:cs typeface="Times New Roman" pitchFamily="18" charset="0"/>
              </a:rPr>
              <a:t>Feature Driven Development</a:t>
            </a:r>
          </a:p>
        </p:txBody>
      </p:sp>
      <p:sp>
        <p:nvSpPr>
          <p:cNvPr id="27653" name="Rectangle 3"/>
          <p:cNvSpPr>
            <a:spLocks noGrp="1" noChangeArrowheads="1"/>
          </p:cNvSpPr>
          <p:nvPr>
            <p:ph type="body" idx="1"/>
          </p:nvPr>
        </p:nvSpPr>
        <p:spPr>
          <a:xfrm>
            <a:off x="464457" y="1132113"/>
            <a:ext cx="11321143" cy="5428343"/>
          </a:xfrm>
        </p:spPr>
        <p:txBody>
          <a:bodyPr/>
          <a:lstStyle/>
          <a:p>
            <a:pPr algn="just" eaLnBrk="1" hangingPunct="1">
              <a:lnSpc>
                <a:spcPct val="90000"/>
              </a:lnSpc>
              <a:spcAft>
                <a:spcPts val="1800"/>
              </a:spcAft>
            </a:pPr>
            <a:r>
              <a:rPr lang="en-US" sz="2800" dirty="0" smtClean="0">
                <a:latin typeface="Times New Roman" pitchFamily="18" charset="0"/>
                <a:ea typeface="ＭＳ Ｐゴシック" pitchFamily="34" charset="-128"/>
                <a:cs typeface="Times New Roman" pitchFamily="18" charset="0"/>
              </a:rPr>
              <a:t>Originally proposed by Peter Coad et al as a object-oriented software engineering process model.</a:t>
            </a:r>
            <a:endParaRPr lang="en-US" sz="2000" dirty="0" smtClean="0">
              <a:latin typeface="Times New Roman" pitchFamily="18" charset="0"/>
              <a:ea typeface="ＭＳ Ｐゴシック" pitchFamily="34" charset="-128"/>
              <a:cs typeface="Times New Roman" pitchFamily="18" charset="0"/>
            </a:endParaRPr>
          </a:p>
          <a:p>
            <a:pPr algn="just" eaLnBrk="1" hangingPunct="1">
              <a:lnSpc>
                <a:spcPct val="90000"/>
              </a:lnSpc>
              <a:spcAft>
                <a:spcPts val="1200"/>
              </a:spcAft>
            </a:pPr>
            <a:r>
              <a:rPr lang="en-US" sz="2400" dirty="0" smtClean="0">
                <a:latin typeface="Times New Roman" pitchFamily="18" charset="0"/>
                <a:ea typeface="ＭＳ Ｐゴシック" pitchFamily="34" charset="-128"/>
                <a:cs typeface="Times New Roman" pitchFamily="18" charset="0"/>
              </a:rPr>
              <a:t>FDD—distinguishing features</a:t>
            </a:r>
          </a:p>
          <a:p>
            <a:pPr lvl="1" algn="just" eaLnBrk="1" hangingPunct="1">
              <a:lnSpc>
                <a:spcPct val="90000"/>
              </a:lnSpc>
              <a:spcAft>
                <a:spcPts val="600"/>
              </a:spcAft>
            </a:pPr>
            <a:r>
              <a:rPr lang="en-US" sz="1800" b="1" dirty="0" smtClean="0">
                <a:solidFill>
                  <a:srgbClr val="000000"/>
                </a:solidFill>
                <a:ea typeface="ＭＳ Ｐゴシック" pitchFamily="34" charset="-128"/>
              </a:rPr>
              <a:t> </a:t>
            </a:r>
            <a:r>
              <a:rPr lang="en-US" sz="2400" dirty="0" smtClean="0">
                <a:latin typeface="Times New Roman" pitchFamily="18" charset="0"/>
                <a:ea typeface="ＭＳ Ｐゴシック" pitchFamily="34" charset="-128"/>
                <a:cs typeface="Times New Roman" pitchFamily="18" charset="0"/>
              </a:rPr>
              <a:t>Emphasis is on defining </a:t>
            </a:r>
            <a:r>
              <a:rPr lang="ja-JP" altLang="en-US" sz="2400" smtClean="0">
                <a:solidFill>
                  <a:schemeClr val="folHlink"/>
                </a:solidFill>
                <a:latin typeface="Times New Roman" pitchFamily="18" charset="0"/>
                <a:ea typeface="ＭＳ Ｐゴシック" pitchFamily="34" charset="-128"/>
                <a:cs typeface="Times New Roman" pitchFamily="18" charset="0"/>
              </a:rPr>
              <a:t>“</a:t>
            </a:r>
            <a:r>
              <a:rPr lang="en-US" altLang="ja-JP" sz="2400" dirty="0" smtClean="0">
                <a:solidFill>
                  <a:schemeClr val="folHlink"/>
                </a:solidFill>
                <a:latin typeface="Times New Roman" pitchFamily="18" charset="0"/>
                <a:ea typeface="ＭＳ Ｐゴシック" pitchFamily="34" charset="-128"/>
                <a:cs typeface="Times New Roman" pitchFamily="18" charset="0"/>
              </a:rPr>
              <a:t>features</a:t>
            </a:r>
            <a:r>
              <a:rPr lang="ja-JP" altLang="en-US" sz="2400" smtClean="0">
                <a:solidFill>
                  <a:schemeClr val="folHlink"/>
                </a:solidFill>
                <a:latin typeface="Times New Roman" pitchFamily="18" charset="0"/>
                <a:ea typeface="ＭＳ Ｐゴシック" pitchFamily="34" charset="-128"/>
                <a:cs typeface="Times New Roman" pitchFamily="18" charset="0"/>
              </a:rPr>
              <a:t>”</a:t>
            </a:r>
            <a:r>
              <a:rPr lang="en-US" altLang="ja-JP" sz="2400" dirty="0" smtClean="0">
                <a:solidFill>
                  <a:schemeClr val="folHlink"/>
                </a:solidFill>
                <a:latin typeface="Times New Roman" pitchFamily="18" charset="0"/>
                <a:ea typeface="ＭＳ Ｐゴシック" pitchFamily="34" charset="-128"/>
                <a:cs typeface="Times New Roman" pitchFamily="18" charset="0"/>
              </a:rPr>
              <a:t> </a:t>
            </a:r>
            <a:r>
              <a:rPr lang="en-US" altLang="ja-JP" sz="2400" dirty="0" smtClean="0">
                <a:latin typeface="Times New Roman" pitchFamily="18" charset="0"/>
                <a:ea typeface="ＭＳ Ｐゴシック" pitchFamily="34" charset="-128"/>
                <a:cs typeface="Times New Roman" pitchFamily="18" charset="0"/>
              </a:rPr>
              <a:t>which can be organized hierarchically. </a:t>
            </a:r>
            <a:endParaRPr lang="en-US" altLang="ja-JP" sz="1800" dirty="0" smtClean="0">
              <a:latin typeface="Times New Roman" pitchFamily="18" charset="0"/>
              <a:ea typeface="ＭＳ Ｐゴシック" pitchFamily="34" charset="-128"/>
              <a:cs typeface="Times New Roman" pitchFamily="18" charset="0"/>
            </a:endParaRPr>
          </a:p>
          <a:p>
            <a:pPr lvl="2" algn="just" eaLnBrk="1" hangingPunct="1">
              <a:lnSpc>
                <a:spcPct val="90000"/>
              </a:lnSpc>
              <a:spcAft>
                <a:spcPts val="600"/>
              </a:spcAft>
            </a:pPr>
            <a:r>
              <a:rPr lang="en-US" sz="1800" dirty="0" smtClean="0">
                <a:latin typeface="Times New Roman" pitchFamily="18" charset="0"/>
                <a:ea typeface="ＭＳ Ｐゴシック" pitchFamily="34" charset="-128"/>
                <a:cs typeface="Times New Roman" pitchFamily="18" charset="0"/>
              </a:rPr>
              <a:t> a</a:t>
            </a:r>
            <a:r>
              <a:rPr lang="en-US" sz="1800" dirty="0" smtClean="0">
                <a:solidFill>
                  <a:srgbClr val="F3FF07"/>
                </a:solidFill>
                <a:latin typeface="Times New Roman" pitchFamily="18" charset="0"/>
                <a:ea typeface="ＭＳ Ｐゴシック" pitchFamily="34" charset="-128"/>
                <a:cs typeface="Times New Roman" pitchFamily="18" charset="0"/>
              </a:rPr>
              <a:t> </a:t>
            </a:r>
            <a:r>
              <a:rPr lang="en-US" sz="1800" i="1" dirty="0" smtClean="0">
                <a:solidFill>
                  <a:schemeClr val="folHlink"/>
                </a:solidFill>
                <a:latin typeface="Times New Roman" pitchFamily="18" charset="0"/>
                <a:ea typeface="ＭＳ Ｐゴシック" pitchFamily="34" charset="-128"/>
                <a:cs typeface="Times New Roman" pitchFamily="18" charset="0"/>
              </a:rPr>
              <a:t>feature</a:t>
            </a:r>
            <a:r>
              <a:rPr lang="en-US" sz="1800" dirty="0" smtClean="0">
                <a:solidFill>
                  <a:schemeClr val="folHlink"/>
                </a:solidFill>
                <a:latin typeface="Times New Roman" pitchFamily="18" charset="0"/>
                <a:ea typeface="ＭＳ Ｐゴシック" pitchFamily="34" charset="-128"/>
                <a:cs typeface="Times New Roman" pitchFamily="18" charset="0"/>
              </a:rPr>
              <a:t> </a:t>
            </a:r>
            <a:r>
              <a:rPr lang="ja-JP" altLang="en-US" sz="1800" smtClean="0">
                <a:latin typeface="Times New Roman" pitchFamily="18" charset="0"/>
                <a:ea typeface="ＭＳ Ｐゴシック" pitchFamily="34" charset="-128"/>
                <a:cs typeface="Times New Roman" pitchFamily="18" charset="0"/>
              </a:rPr>
              <a:t>“</a:t>
            </a:r>
            <a:r>
              <a:rPr lang="en-US" altLang="ja-JP" sz="1800" dirty="0" smtClean="0">
                <a:latin typeface="Times New Roman" pitchFamily="18" charset="0"/>
                <a:ea typeface="ＭＳ Ｐゴシック" pitchFamily="34" charset="-128"/>
                <a:cs typeface="Times New Roman" pitchFamily="18" charset="0"/>
              </a:rPr>
              <a:t>is a client-valued function that can be implemented in two weeks or less.</a:t>
            </a:r>
            <a:r>
              <a:rPr lang="ja-JP" altLang="en-US" sz="1800" smtClean="0">
                <a:latin typeface="Times New Roman" pitchFamily="18" charset="0"/>
                <a:ea typeface="ＭＳ Ｐゴシック" pitchFamily="34" charset="-128"/>
                <a:cs typeface="Times New Roman" pitchFamily="18" charset="0"/>
              </a:rPr>
              <a:t>”</a:t>
            </a:r>
            <a:endParaRPr lang="en-US" altLang="ja-JP" sz="1800" dirty="0" smtClean="0">
              <a:latin typeface="Times New Roman" pitchFamily="18" charset="0"/>
              <a:ea typeface="ＭＳ Ｐゴシック" pitchFamily="34" charset="-128"/>
              <a:cs typeface="Times New Roman" pitchFamily="18" charset="0"/>
            </a:endParaRPr>
          </a:p>
          <a:p>
            <a:pPr lvl="1" algn="just" eaLnBrk="1" hangingPunct="1">
              <a:lnSpc>
                <a:spcPct val="90000"/>
              </a:lnSpc>
            </a:pPr>
            <a:r>
              <a:rPr lang="en-US" sz="2400" dirty="0" smtClean="0">
                <a:latin typeface="Times New Roman" pitchFamily="18" charset="0"/>
                <a:ea typeface="ＭＳ Ｐゴシック" pitchFamily="34" charset="-128"/>
                <a:cs typeface="Times New Roman" pitchFamily="18" charset="0"/>
              </a:rPr>
              <a:t>Uses a </a:t>
            </a:r>
            <a:r>
              <a:rPr lang="en-US" sz="2400" dirty="0" smtClean="0">
                <a:solidFill>
                  <a:schemeClr val="folHlink"/>
                </a:solidFill>
                <a:latin typeface="Times New Roman" pitchFamily="18" charset="0"/>
                <a:ea typeface="ＭＳ Ｐゴシック" pitchFamily="34" charset="-128"/>
                <a:cs typeface="Times New Roman" pitchFamily="18" charset="0"/>
              </a:rPr>
              <a:t>feature template</a:t>
            </a:r>
          </a:p>
          <a:p>
            <a:pPr lvl="2" algn="just" eaLnBrk="1" hangingPunct="1">
              <a:lnSpc>
                <a:spcPct val="90000"/>
              </a:lnSpc>
            </a:pPr>
            <a:r>
              <a:rPr lang="en-US" sz="2000" dirty="0" smtClean="0">
                <a:solidFill>
                  <a:schemeClr val="hlink"/>
                </a:solidFill>
                <a:latin typeface="Times New Roman" pitchFamily="18" charset="0"/>
                <a:ea typeface="ＭＳ Ｐゴシック" pitchFamily="34" charset="-128"/>
                <a:cs typeface="Times New Roman" pitchFamily="18" charset="0"/>
              </a:rPr>
              <a:t>&lt;action&gt; the &lt;result&gt; &lt;by | for | of | to&gt; a(n) &lt;object&gt;</a:t>
            </a:r>
          </a:p>
          <a:p>
            <a:pPr lvl="2" algn="just" eaLnBrk="1" hangingPunct="1">
              <a:lnSpc>
                <a:spcPct val="90000"/>
              </a:lnSpc>
            </a:pPr>
            <a:r>
              <a:rPr lang="en-US" sz="1800" dirty="0" smtClean="0">
                <a:latin typeface="Times New Roman" pitchFamily="18" charset="0"/>
                <a:ea typeface="ＭＳ Ｐゴシック" pitchFamily="34" charset="-128"/>
                <a:cs typeface="Times New Roman" pitchFamily="18" charset="0"/>
              </a:rPr>
              <a:t>E.g. Add the product to shopping cart. </a:t>
            </a:r>
          </a:p>
          <a:p>
            <a:pPr lvl="2" algn="just" eaLnBrk="1" hangingPunct="1">
              <a:lnSpc>
                <a:spcPct val="90000"/>
              </a:lnSpc>
            </a:pPr>
            <a:r>
              <a:rPr lang="en-US" sz="1800" dirty="0" smtClean="0">
                <a:latin typeface="Times New Roman" pitchFamily="18" charset="0"/>
                <a:ea typeface="ＭＳ Ｐゴシック" pitchFamily="34" charset="-128"/>
                <a:cs typeface="Times New Roman" pitchFamily="18" charset="0"/>
              </a:rPr>
              <a:t>Display the technical-specifications of the product. </a:t>
            </a:r>
          </a:p>
          <a:p>
            <a:pPr lvl="2" algn="just" eaLnBrk="1" hangingPunct="1">
              <a:lnSpc>
                <a:spcPct val="90000"/>
              </a:lnSpc>
            </a:pPr>
            <a:r>
              <a:rPr lang="en-US" sz="1800" dirty="0" smtClean="0">
                <a:latin typeface="Times New Roman" pitchFamily="18" charset="0"/>
                <a:ea typeface="ＭＳ Ｐゴシック" pitchFamily="34" charset="-128"/>
                <a:cs typeface="Times New Roman" pitchFamily="18" charset="0"/>
              </a:rPr>
              <a:t>Store the shipping-information for the customer. </a:t>
            </a:r>
            <a:endParaRPr lang="en-US" sz="2000" dirty="0" smtClean="0">
              <a:latin typeface="Times New Roman" pitchFamily="18" charset="0"/>
              <a:ea typeface="ＭＳ Ｐゴシック" pitchFamily="34" charset="-128"/>
              <a:cs typeface="Times New Roman" pitchFamily="18" charset="0"/>
            </a:endParaRPr>
          </a:p>
          <a:p>
            <a:pPr lvl="1" algn="just" eaLnBrk="1" hangingPunct="1">
              <a:lnSpc>
                <a:spcPct val="90000"/>
              </a:lnSpc>
            </a:pPr>
            <a:r>
              <a:rPr lang="en-US" sz="2400" dirty="0" smtClean="0">
                <a:latin typeface="Times New Roman" pitchFamily="18" charset="0"/>
                <a:ea typeface="ＭＳ Ｐゴシック" pitchFamily="34" charset="-128"/>
                <a:cs typeface="Times New Roman" pitchFamily="18" charset="0"/>
              </a:rPr>
              <a:t>A </a:t>
            </a:r>
            <a:r>
              <a:rPr lang="en-US" sz="2400" dirty="0" smtClean="0">
                <a:solidFill>
                  <a:schemeClr val="folHlink"/>
                </a:solidFill>
                <a:latin typeface="Times New Roman" pitchFamily="18" charset="0"/>
                <a:ea typeface="ＭＳ Ｐゴシック" pitchFamily="34" charset="-128"/>
                <a:cs typeface="Times New Roman" pitchFamily="18" charset="0"/>
              </a:rPr>
              <a:t>features list</a:t>
            </a:r>
            <a:r>
              <a:rPr lang="en-US" sz="2400" dirty="0" smtClean="0">
                <a:latin typeface="Times New Roman" pitchFamily="18" charset="0"/>
                <a:ea typeface="ＭＳ Ｐゴシック" pitchFamily="34" charset="-128"/>
                <a:cs typeface="Times New Roman" pitchFamily="18" charset="0"/>
              </a:rPr>
              <a:t> is created and </a:t>
            </a:r>
            <a:r>
              <a:rPr lang="ja-JP" altLang="en-US" sz="2400" smtClean="0">
                <a:latin typeface="Times New Roman" pitchFamily="18" charset="0"/>
                <a:ea typeface="ＭＳ Ｐゴシック" pitchFamily="34" charset="-128"/>
                <a:cs typeface="Times New Roman" pitchFamily="18" charset="0"/>
              </a:rPr>
              <a:t>“</a:t>
            </a:r>
            <a:r>
              <a:rPr lang="en-US" altLang="ja-JP" sz="2400" dirty="0" smtClean="0">
                <a:solidFill>
                  <a:schemeClr val="folHlink"/>
                </a:solidFill>
                <a:latin typeface="Times New Roman" pitchFamily="18" charset="0"/>
                <a:ea typeface="ＭＳ Ｐゴシック" pitchFamily="34" charset="-128"/>
                <a:cs typeface="Times New Roman" pitchFamily="18" charset="0"/>
              </a:rPr>
              <a:t>plan by feature</a:t>
            </a:r>
            <a:r>
              <a:rPr lang="ja-JP" altLang="en-US" sz="2400" smtClean="0">
                <a:latin typeface="Times New Roman" pitchFamily="18" charset="0"/>
                <a:ea typeface="ＭＳ Ｐゴシック" pitchFamily="34" charset="-128"/>
                <a:cs typeface="Times New Roman" pitchFamily="18" charset="0"/>
              </a:rPr>
              <a:t>”</a:t>
            </a:r>
            <a:r>
              <a:rPr lang="en-US" altLang="ja-JP" sz="2400" dirty="0" smtClean="0">
                <a:latin typeface="Times New Roman" pitchFamily="18" charset="0"/>
                <a:ea typeface="ＭＳ Ｐゴシック" pitchFamily="34" charset="-128"/>
                <a:cs typeface="Times New Roman" pitchFamily="18" charset="0"/>
              </a:rPr>
              <a:t> is conducted.</a:t>
            </a:r>
          </a:p>
          <a:p>
            <a:pPr lvl="1" algn="just" eaLnBrk="1" hangingPunct="1">
              <a:lnSpc>
                <a:spcPct val="90000"/>
              </a:lnSpc>
            </a:pPr>
            <a:r>
              <a:rPr lang="en-US" sz="2400" dirty="0" smtClean="0">
                <a:latin typeface="Times New Roman" pitchFamily="18" charset="0"/>
                <a:ea typeface="ＭＳ Ｐゴシック" pitchFamily="34" charset="-128"/>
                <a:cs typeface="Times New Roman" pitchFamily="18" charset="0"/>
              </a:rPr>
              <a:t>Design and construction merge in FDD</a:t>
            </a:r>
            <a:endParaRPr lang="en-US" sz="2400" dirty="0" smtClean="0">
              <a:solidFill>
                <a:schemeClr val="folHlink"/>
              </a:solidFill>
              <a:latin typeface="Times New Roman" pitchFamily="18" charset="0"/>
              <a:ea typeface="ＭＳ Ｐゴシック" pitchFamily="34" charset="-128"/>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2"/>
          <p:cNvSpPr>
            <a:spLocks noGrp="1" noChangeArrowheads="1"/>
          </p:cNvSpPr>
          <p:nvPr>
            <p:ph type="title"/>
          </p:nvPr>
        </p:nvSpPr>
        <p:spPr>
          <a:xfrm>
            <a:off x="1582057" y="156049"/>
            <a:ext cx="8928100" cy="633413"/>
          </a:xfrm>
        </p:spPr>
        <p:txBody>
          <a:bodyPr>
            <a:noAutofit/>
          </a:bodyPr>
          <a:lstStyle/>
          <a:p>
            <a:pPr eaLnBrk="1" hangingPunct="1"/>
            <a:r>
              <a:rPr lang="en-US" dirty="0" smtClean="0">
                <a:latin typeface="Times New Roman" pitchFamily="18" charset="0"/>
                <a:ea typeface="ＭＳ Ｐゴシック" pitchFamily="34" charset="-128"/>
                <a:cs typeface="Times New Roman" pitchFamily="18" charset="0"/>
              </a:rPr>
              <a:t>Feature Driven Development</a:t>
            </a:r>
          </a:p>
        </p:txBody>
      </p:sp>
      <p:pic>
        <p:nvPicPr>
          <p:cNvPr id="28677" name="Picture 3"/>
          <p:cNvPicPr>
            <a:picLocks noChangeAspect="1" noChangeArrowheads="1"/>
          </p:cNvPicPr>
          <p:nvPr/>
        </p:nvPicPr>
        <p:blipFill>
          <a:blip r:embed="rId2" cstate="print"/>
          <a:srcRect/>
          <a:stretch>
            <a:fillRect/>
          </a:stretch>
        </p:blipFill>
        <p:spPr bwMode="auto">
          <a:xfrm>
            <a:off x="595086" y="1233713"/>
            <a:ext cx="10348685" cy="5007429"/>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2"/>
          <p:cNvSpPr>
            <a:spLocks noGrp="1" noChangeArrowheads="1"/>
          </p:cNvSpPr>
          <p:nvPr>
            <p:ph type="title"/>
          </p:nvPr>
        </p:nvSpPr>
        <p:spPr/>
        <p:txBody>
          <a:bodyPr>
            <a:noAutofit/>
          </a:bodyPr>
          <a:lstStyle/>
          <a:p>
            <a:pPr eaLnBrk="1" hangingPunct="1"/>
            <a:r>
              <a:rPr lang="en-US" dirty="0" smtClean="0">
                <a:latin typeface="Times New Roman" pitchFamily="18" charset="0"/>
                <a:ea typeface="ＭＳ Ｐゴシック" pitchFamily="34" charset="-128"/>
                <a:cs typeface="Times New Roman" pitchFamily="18" charset="0"/>
              </a:rPr>
              <a:t>Quiz number 2</a:t>
            </a:r>
            <a:endParaRPr lang="en-US" dirty="0" smtClean="0">
              <a:latin typeface="Times New Roman" pitchFamily="18" charset="0"/>
              <a:ea typeface="ＭＳ Ｐゴシック" pitchFamily="34" charset="-128"/>
              <a:cs typeface="Times New Roman" pitchFamily="18" charset="0"/>
            </a:endParaRPr>
          </a:p>
        </p:txBody>
      </p:sp>
      <p:sp>
        <p:nvSpPr>
          <p:cNvPr id="4" name="Content Placeholder 3"/>
          <p:cNvSpPr>
            <a:spLocks noGrp="1"/>
          </p:cNvSpPr>
          <p:nvPr>
            <p:ph idx="1"/>
          </p:nvPr>
        </p:nvSpPr>
        <p:spPr/>
        <p:txBody>
          <a:bodyPr>
            <a:normAutofit/>
          </a:bodyPr>
          <a:lstStyle/>
          <a:p>
            <a:pPr>
              <a:spcAft>
                <a:spcPts val="1800"/>
              </a:spcAft>
            </a:pPr>
            <a:r>
              <a:rPr lang="en-US" altLang="en-US" sz="4000" dirty="0" smtClean="0">
                <a:latin typeface="Times New Roman" pitchFamily="18" charset="0"/>
                <a:cs typeface="Times New Roman" pitchFamily="18" charset="0"/>
              </a:rPr>
              <a:t>What are the problems </a:t>
            </a:r>
            <a:r>
              <a:rPr lang="en-US" altLang="en-US" sz="4000" dirty="0" smtClean="0">
                <a:latin typeface="Times New Roman" pitchFamily="18" charset="0"/>
                <a:cs typeface="Times New Roman" pitchFamily="18" charset="0"/>
              </a:rPr>
              <a:t>with agile </a:t>
            </a:r>
            <a:r>
              <a:rPr lang="en-US" altLang="en-US" sz="4000" dirty="0" smtClean="0">
                <a:latin typeface="Times New Roman" pitchFamily="18" charset="0"/>
                <a:cs typeface="Times New Roman" pitchFamily="18" charset="0"/>
              </a:rPr>
              <a:t>methods</a:t>
            </a:r>
            <a:r>
              <a:rPr lang="en-US" sz="4000" dirty="0" smtClean="0">
                <a:latin typeface="Times New Roman" pitchFamily="18" charset="0"/>
                <a:cs typeface="Times New Roman" pitchFamily="18" charset="0"/>
              </a:rPr>
              <a:t>.</a:t>
            </a:r>
          </a:p>
          <a:p>
            <a:r>
              <a:rPr lang="en-US" sz="4000" dirty="0" smtClean="0">
                <a:latin typeface="Times New Roman" pitchFamily="18" charset="0"/>
                <a:cs typeface="Times New Roman" pitchFamily="18" charset="0"/>
              </a:rPr>
              <a:t>State the main difference between conventional software engineering development and agile development?</a:t>
            </a:r>
            <a:endParaRPr lang="en-US" sz="40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2"/>
          <p:cNvSpPr>
            <a:spLocks noGrp="1" noChangeArrowheads="1"/>
          </p:cNvSpPr>
          <p:nvPr>
            <p:ph type="title"/>
          </p:nvPr>
        </p:nvSpPr>
        <p:spPr/>
        <p:txBody>
          <a:bodyPr>
            <a:noAutofit/>
          </a:bodyPr>
          <a:lstStyle/>
          <a:p>
            <a:pPr eaLnBrk="1" hangingPunct="1"/>
            <a:r>
              <a:rPr lang="en-US" dirty="0" smtClean="0">
                <a:latin typeface="Times New Roman" pitchFamily="18" charset="0"/>
                <a:ea typeface="ＭＳ Ｐゴシック" pitchFamily="34" charset="-128"/>
                <a:cs typeface="Times New Roman" pitchFamily="18" charset="0"/>
              </a:rPr>
              <a:t>Assignment 2</a:t>
            </a:r>
          </a:p>
        </p:txBody>
      </p:sp>
      <p:sp>
        <p:nvSpPr>
          <p:cNvPr id="4" name="Content Placeholder 3"/>
          <p:cNvSpPr>
            <a:spLocks noGrp="1"/>
          </p:cNvSpPr>
          <p:nvPr>
            <p:ph idx="1"/>
          </p:nvPr>
        </p:nvSpPr>
        <p:spPr/>
        <p:txBody>
          <a:bodyPr>
            <a:normAutofit/>
          </a:bodyPr>
          <a:lstStyle/>
          <a:p>
            <a:endParaRPr lang="en-US" sz="4000" dirty="0" smtClean="0"/>
          </a:p>
          <a:p>
            <a:endParaRPr lang="en-US" sz="4000" dirty="0" smtClean="0"/>
          </a:p>
          <a:p>
            <a:pPr algn="ctr"/>
            <a:r>
              <a:rPr lang="en-US" sz="4000" dirty="0" smtClean="0">
                <a:latin typeface="Times New Roman" pitchFamily="18" charset="0"/>
                <a:cs typeface="Times New Roman" pitchFamily="18" charset="0"/>
              </a:rPr>
              <a:t>Describe in detail Scrum, which is an agile software method.</a:t>
            </a:r>
            <a:endParaRPr lang="en-US" sz="40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15642"/>
            <a:ext cx="10972800" cy="959071"/>
          </a:xfrm>
        </p:spPr>
        <p:txBody>
          <a:bodyPr>
            <a:normAutofit/>
          </a:bodyPr>
          <a:lstStyle/>
          <a:p>
            <a:pPr marL="285750" indent="-285750">
              <a:lnSpc>
                <a:spcPct val="90000"/>
              </a:lnSpc>
            </a:pPr>
            <a:r>
              <a:rPr lang="en-US" dirty="0" smtClean="0">
                <a:latin typeface="Times New Roman" pitchFamily="18" charset="0"/>
                <a:cs typeface="Times New Roman" pitchFamily="18" charset="0"/>
              </a:rPr>
              <a:t>XP Testing</a:t>
            </a:r>
          </a:p>
        </p:txBody>
      </p:sp>
      <p:sp>
        <p:nvSpPr>
          <p:cNvPr id="16387" name="Rectangle 3"/>
          <p:cNvSpPr>
            <a:spLocks noGrp="1" noChangeArrowheads="1"/>
          </p:cNvSpPr>
          <p:nvPr>
            <p:ph type="body" idx="1"/>
          </p:nvPr>
        </p:nvSpPr>
        <p:spPr>
          <a:xfrm>
            <a:off x="261257" y="1088570"/>
            <a:ext cx="11567886" cy="5588001"/>
          </a:xfrm>
        </p:spPr>
        <p:txBody>
          <a:bodyPr>
            <a:normAutofit/>
          </a:bodyPr>
          <a:lstStyle/>
          <a:p>
            <a:pPr marL="285750" indent="-228600" algn="just">
              <a:lnSpc>
                <a:spcPct val="90000"/>
              </a:lnSpc>
              <a:spcAft>
                <a:spcPts val="3000"/>
              </a:spcAft>
            </a:pPr>
            <a:r>
              <a:rPr lang="en-US" sz="4000" dirty="0" smtClean="0">
                <a:latin typeface="Times New Roman" pitchFamily="18" charset="0"/>
                <a:cs typeface="Times New Roman" pitchFamily="18" charset="0"/>
              </a:rPr>
              <a:t>All </a:t>
            </a:r>
            <a:r>
              <a:rPr lang="en-US" sz="4000" dirty="0" smtClean="0">
                <a:solidFill>
                  <a:schemeClr val="folHlink"/>
                </a:solidFill>
                <a:latin typeface="Times New Roman" pitchFamily="18" charset="0"/>
                <a:cs typeface="Times New Roman" pitchFamily="18" charset="0"/>
              </a:rPr>
              <a:t>unit tests are executed daily </a:t>
            </a:r>
            <a:r>
              <a:rPr lang="en-US" sz="4000" dirty="0" smtClean="0">
                <a:latin typeface="Times New Roman" pitchFamily="18" charset="0"/>
                <a:cs typeface="Times New Roman" pitchFamily="18" charset="0"/>
              </a:rPr>
              <a:t>and ideally should be automated. Regression tests are conducted to test current and previous components. </a:t>
            </a:r>
          </a:p>
          <a:p>
            <a:pPr marL="285750" indent="-228600" algn="just">
              <a:lnSpc>
                <a:spcPct val="90000"/>
              </a:lnSpc>
            </a:pPr>
            <a:r>
              <a:rPr lang="ja-JP" altLang="en-US" sz="4000" smtClean="0">
                <a:solidFill>
                  <a:schemeClr val="folHlink"/>
                </a:solidFill>
                <a:latin typeface="Times New Roman" pitchFamily="18" charset="0"/>
                <a:cs typeface="Times New Roman" pitchFamily="18" charset="0"/>
              </a:rPr>
              <a:t>“</a:t>
            </a:r>
            <a:r>
              <a:rPr lang="en-US" altLang="ja-JP" sz="4000" dirty="0" smtClean="0">
                <a:solidFill>
                  <a:schemeClr val="folHlink"/>
                </a:solidFill>
                <a:latin typeface="Times New Roman" pitchFamily="18" charset="0"/>
                <a:cs typeface="Times New Roman" pitchFamily="18" charset="0"/>
              </a:rPr>
              <a:t>Acceptance tests</a:t>
            </a:r>
            <a:r>
              <a:rPr lang="ja-JP" altLang="en-US" sz="4000" smtClean="0">
                <a:solidFill>
                  <a:schemeClr val="folHlink"/>
                </a:solidFill>
                <a:latin typeface="Times New Roman" pitchFamily="18" charset="0"/>
                <a:cs typeface="Times New Roman" pitchFamily="18" charset="0"/>
              </a:rPr>
              <a:t>”</a:t>
            </a:r>
            <a:r>
              <a:rPr lang="en-US" altLang="ja-JP" sz="4000" dirty="0" smtClean="0">
                <a:latin typeface="Times New Roman" pitchFamily="18" charset="0"/>
                <a:cs typeface="Times New Roman" pitchFamily="18" charset="0"/>
              </a:rPr>
              <a:t> are defined by the customer and executed to assess customer visible functionality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ea typeface="ＭＳ Ｐゴシック" charset="0"/>
                <a:cs typeface="Times New Roman" pitchFamily="18" charset="0"/>
              </a:rPr>
              <a:t>The XP Debate</a:t>
            </a:r>
            <a:r>
              <a:rPr lang="en-US" dirty="0" smtClean="0">
                <a:ea typeface="ＭＳ Ｐゴシック" charset="0"/>
              </a:rPr>
              <a:t>	</a:t>
            </a:r>
            <a:endParaRPr lang="en-US" dirty="0"/>
          </a:p>
        </p:txBody>
      </p:sp>
      <p:sp>
        <p:nvSpPr>
          <p:cNvPr id="3" name="Content Placeholder 2"/>
          <p:cNvSpPr>
            <a:spLocks noGrp="1"/>
          </p:cNvSpPr>
          <p:nvPr>
            <p:ph idx="1"/>
          </p:nvPr>
        </p:nvSpPr>
        <p:spPr>
          <a:xfrm>
            <a:off x="188686" y="1600205"/>
            <a:ext cx="11611428" cy="5076365"/>
          </a:xfrm>
        </p:spPr>
        <p:txBody>
          <a:bodyPr>
            <a:normAutofit fontScale="85000" lnSpcReduction="10000"/>
          </a:bodyPr>
          <a:lstStyle/>
          <a:p>
            <a:pPr algn="just">
              <a:spcAft>
                <a:spcPts val="600"/>
              </a:spcAft>
              <a:defRPr/>
            </a:pPr>
            <a:r>
              <a:rPr lang="en-US" dirty="0" smtClean="0">
                <a:solidFill>
                  <a:srgbClr val="FF0000"/>
                </a:solidFill>
                <a:latin typeface="Times New Roman" pitchFamily="18" charset="0"/>
                <a:ea typeface="ＭＳ Ｐゴシック" charset="0"/>
                <a:cs typeface="Times New Roman" pitchFamily="18" charset="0"/>
              </a:rPr>
              <a:t>Requirements volatility: </a:t>
            </a:r>
            <a:r>
              <a:rPr lang="en-US" dirty="0" smtClean="0">
                <a:latin typeface="Times New Roman" pitchFamily="18" charset="0"/>
                <a:ea typeface="ＭＳ Ｐゴシック" charset="0"/>
                <a:cs typeface="Times New Roman" pitchFamily="18" charset="0"/>
              </a:rPr>
              <a:t>customer is an active member of XP team, changes to requirements are requested informally and frequently. </a:t>
            </a:r>
          </a:p>
          <a:p>
            <a:pPr algn="just">
              <a:spcAft>
                <a:spcPts val="600"/>
              </a:spcAft>
              <a:defRPr/>
            </a:pPr>
            <a:r>
              <a:rPr lang="en-US" dirty="0" smtClean="0">
                <a:solidFill>
                  <a:srgbClr val="FF0000"/>
                </a:solidFill>
                <a:latin typeface="Times New Roman" pitchFamily="18" charset="0"/>
                <a:ea typeface="ＭＳ Ｐゴシック" charset="0"/>
                <a:cs typeface="Times New Roman" pitchFamily="18" charset="0"/>
              </a:rPr>
              <a:t>Conflicting customer needs: </a:t>
            </a:r>
            <a:r>
              <a:rPr lang="en-US" dirty="0" smtClean="0">
                <a:latin typeface="Times New Roman" pitchFamily="18" charset="0"/>
                <a:ea typeface="ＭＳ Ｐゴシック" charset="0"/>
                <a:cs typeface="Times New Roman" pitchFamily="18" charset="0"/>
              </a:rPr>
              <a:t>different customers' needs need to be assimilated. Different vision or beyond their authority. </a:t>
            </a:r>
          </a:p>
          <a:p>
            <a:pPr algn="just">
              <a:spcAft>
                <a:spcPts val="600"/>
              </a:spcAft>
              <a:defRPr/>
            </a:pPr>
            <a:r>
              <a:rPr lang="en-US" dirty="0" smtClean="0">
                <a:solidFill>
                  <a:srgbClr val="FF0000"/>
                </a:solidFill>
                <a:latin typeface="Times New Roman" pitchFamily="18" charset="0"/>
                <a:ea typeface="ＭＳ Ｐゴシック" charset="0"/>
                <a:cs typeface="Times New Roman" pitchFamily="18" charset="0"/>
              </a:rPr>
              <a:t>Requirements are expressed informally: </a:t>
            </a:r>
            <a:r>
              <a:rPr lang="en-US" dirty="0" smtClean="0">
                <a:latin typeface="Times New Roman" pitchFamily="18" charset="0"/>
                <a:ea typeface="ＭＳ Ｐゴシック" charset="0"/>
                <a:cs typeface="Times New Roman" pitchFamily="18" charset="0"/>
              </a:rPr>
              <a:t>Use stories and acceptance tests are the only explicit manifestation of requirements. Formal models may avoid inconsistencies and errors before the system is built. Proponents said changing nature makes such models obsolete as soon as they are developed.</a:t>
            </a:r>
          </a:p>
          <a:p>
            <a:pPr algn="just">
              <a:defRPr/>
            </a:pPr>
            <a:r>
              <a:rPr lang="en-US" dirty="0" smtClean="0">
                <a:solidFill>
                  <a:srgbClr val="FF0000"/>
                </a:solidFill>
                <a:latin typeface="Times New Roman" pitchFamily="18" charset="0"/>
                <a:ea typeface="ＭＳ Ｐゴシック" charset="0"/>
                <a:cs typeface="Times New Roman" pitchFamily="18" charset="0"/>
              </a:rPr>
              <a:t>Lack of formal design: </a:t>
            </a:r>
            <a:r>
              <a:rPr lang="en-US" dirty="0" smtClean="0">
                <a:latin typeface="Times New Roman" pitchFamily="18" charset="0"/>
                <a:ea typeface="ＭＳ Ｐゴシック" charset="0"/>
                <a:cs typeface="Times New Roman" pitchFamily="18" charset="0"/>
              </a:rPr>
              <a:t>XP deemphasizes the need for architectural design. Complex systems need overall structure to exhibit quality and maintainability. Proponents said incremental nature limits complexity as simplicity is a core value.</a:t>
            </a:r>
            <a:endParaRPr lang="en-US"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2"/>
          <p:cNvSpPr>
            <a:spLocks noGrp="1" noChangeArrowheads="1"/>
          </p:cNvSpPr>
          <p:nvPr>
            <p:ph type="title"/>
          </p:nvPr>
        </p:nvSpPr>
        <p:spPr>
          <a:xfrm>
            <a:off x="1349834" y="14527"/>
            <a:ext cx="9753600" cy="1089025"/>
          </a:xfrm>
        </p:spPr>
        <p:txBody>
          <a:bodyPr/>
          <a:lstStyle/>
          <a:p>
            <a:pPr eaLnBrk="1" hangingPunct="1"/>
            <a:r>
              <a:rPr lang="en-US" sz="3600" dirty="0" smtClean="0">
                <a:latin typeface="Times New Roman" pitchFamily="18" charset="0"/>
                <a:ea typeface="ＭＳ Ｐゴシック" pitchFamily="34" charset="-128"/>
                <a:cs typeface="Times New Roman" pitchFamily="18" charset="0"/>
              </a:rPr>
              <a:t>Adaptive Software Development (ASD)</a:t>
            </a:r>
            <a:endParaRPr lang="en-US" dirty="0" smtClean="0">
              <a:latin typeface="Times New Roman" pitchFamily="18" charset="0"/>
              <a:ea typeface="ＭＳ Ｐゴシック" pitchFamily="34" charset="-128"/>
              <a:cs typeface="Times New Roman" pitchFamily="18" charset="0"/>
            </a:endParaRPr>
          </a:p>
        </p:txBody>
      </p:sp>
      <p:sp>
        <p:nvSpPr>
          <p:cNvPr id="18437" name="Rectangle 3"/>
          <p:cNvSpPr>
            <a:spLocks noGrp="1" noChangeArrowheads="1"/>
          </p:cNvSpPr>
          <p:nvPr>
            <p:ph type="body" idx="1"/>
          </p:nvPr>
        </p:nvSpPr>
        <p:spPr>
          <a:xfrm>
            <a:off x="420914" y="1088572"/>
            <a:ext cx="11553372" cy="5544458"/>
          </a:xfrm>
        </p:spPr>
        <p:txBody>
          <a:bodyPr>
            <a:normAutofit lnSpcReduction="10000"/>
          </a:bodyPr>
          <a:lstStyle/>
          <a:p>
            <a:pPr algn="just" eaLnBrk="1" hangingPunct="1"/>
            <a:r>
              <a:rPr lang="en-US" dirty="0" smtClean="0">
                <a:latin typeface="Times New Roman" pitchFamily="18" charset="0"/>
                <a:ea typeface="ＭＳ Ｐゴシック" pitchFamily="34" charset="-128"/>
                <a:cs typeface="Times New Roman" pitchFamily="18" charset="0"/>
              </a:rPr>
              <a:t>Originally proposed by Jim Highsmith (2000)focusing on human collaboration and team self-organization as a technique to build complex software and system. </a:t>
            </a:r>
          </a:p>
          <a:p>
            <a:pPr algn="just" eaLnBrk="1" hangingPunct="1"/>
            <a:r>
              <a:rPr lang="en-US" dirty="0" smtClean="0">
                <a:latin typeface="Times New Roman" pitchFamily="18" charset="0"/>
                <a:ea typeface="ＭＳ Ｐゴシック" pitchFamily="34" charset="-128"/>
                <a:cs typeface="Times New Roman" pitchFamily="18" charset="0"/>
              </a:rPr>
              <a:t>ASD - distinguishing  features:</a:t>
            </a:r>
          </a:p>
          <a:p>
            <a:pPr lvl="1" algn="just" eaLnBrk="1" hangingPunct="1"/>
            <a:r>
              <a:rPr lang="en-US" dirty="0" smtClean="0">
                <a:solidFill>
                  <a:schemeClr val="folHlink"/>
                </a:solidFill>
                <a:latin typeface="Times New Roman" pitchFamily="18" charset="0"/>
                <a:ea typeface="ＭＳ Ｐゴシック" pitchFamily="34" charset="-128"/>
                <a:cs typeface="Times New Roman" pitchFamily="18" charset="0"/>
              </a:rPr>
              <a:t>Mission-driven</a:t>
            </a:r>
            <a:r>
              <a:rPr lang="en-US" dirty="0" smtClean="0">
                <a:latin typeface="Times New Roman" pitchFamily="18" charset="0"/>
                <a:ea typeface="ＭＳ Ｐゴシック" pitchFamily="34" charset="-128"/>
                <a:cs typeface="Times New Roman" pitchFamily="18" charset="0"/>
              </a:rPr>
              <a:t> planning</a:t>
            </a:r>
          </a:p>
          <a:p>
            <a:pPr lvl="1" algn="just" eaLnBrk="1" hangingPunct="1"/>
            <a:r>
              <a:rPr lang="en-US" dirty="0" smtClean="0">
                <a:solidFill>
                  <a:schemeClr val="folHlink"/>
                </a:solidFill>
                <a:latin typeface="Times New Roman" pitchFamily="18" charset="0"/>
                <a:ea typeface="ＭＳ Ｐゴシック" pitchFamily="34" charset="-128"/>
                <a:cs typeface="Times New Roman" pitchFamily="18" charset="0"/>
              </a:rPr>
              <a:t>Component-based focus</a:t>
            </a:r>
            <a:endParaRPr lang="en-US" dirty="0" smtClean="0">
              <a:latin typeface="Times New Roman" pitchFamily="18" charset="0"/>
              <a:ea typeface="ＭＳ Ｐゴシック" pitchFamily="34" charset="-128"/>
              <a:cs typeface="Times New Roman" pitchFamily="18" charset="0"/>
            </a:endParaRPr>
          </a:p>
          <a:p>
            <a:pPr lvl="1" algn="just" eaLnBrk="1" hangingPunct="1"/>
            <a:r>
              <a:rPr lang="en-US" dirty="0" smtClean="0">
                <a:latin typeface="Times New Roman" pitchFamily="18" charset="0"/>
                <a:ea typeface="ＭＳ Ｐゴシック" pitchFamily="34" charset="-128"/>
                <a:cs typeface="Times New Roman" pitchFamily="18" charset="0"/>
              </a:rPr>
              <a:t>Uses </a:t>
            </a:r>
            <a:r>
              <a:rPr lang="ja-JP" altLang="en-US" smtClean="0">
                <a:latin typeface="Times New Roman" pitchFamily="18" charset="0"/>
                <a:ea typeface="ＭＳ Ｐゴシック" pitchFamily="34" charset="-128"/>
                <a:cs typeface="Times New Roman" pitchFamily="18" charset="0"/>
              </a:rPr>
              <a:t>“</a:t>
            </a:r>
            <a:r>
              <a:rPr lang="en-US" altLang="ja-JP" dirty="0" smtClean="0">
                <a:solidFill>
                  <a:schemeClr val="folHlink"/>
                </a:solidFill>
                <a:latin typeface="Times New Roman" pitchFamily="18" charset="0"/>
                <a:ea typeface="ＭＳ Ｐゴシック" pitchFamily="34" charset="-128"/>
                <a:cs typeface="Times New Roman" pitchFamily="18" charset="0"/>
              </a:rPr>
              <a:t>time-boxing</a:t>
            </a:r>
            <a:r>
              <a:rPr lang="ja-JP" altLang="en-US" smtClean="0">
                <a:latin typeface="Times New Roman" pitchFamily="18" charset="0"/>
                <a:ea typeface="ＭＳ Ｐゴシック" pitchFamily="34" charset="-128"/>
                <a:cs typeface="Times New Roman" pitchFamily="18" charset="0"/>
              </a:rPr>
              <a:t>”</a:t>
            </a:r>
            <a:r>
              <a:rPr lang="en-US" altLang="ja-JP" dirty="0" smtClean="0">
                <a:latin typeface="Times New Roman" pitchFamily="18" charset="0"/>
                <a:ea typeface="ＭＳ Ｐゴシック" pitchFamily="34" charset="-128"/>
                <a:cs typeface="Times New Roman" pitchFamily="18" charset="0"/>
              </a:rPr>
              <a:t> </a:t>
            </a:r>
          </a:p>
          <a:p>
            <a:pPr lvl="1" algn="just" eaLnBrk="1" hangingPunct="1"/>
            <a:r>
              <a:rPr lang="en-US" dirty="0" smtClean="0">
                <a:latin typeface="Times New Roman" pitchFamily="18" charset="0"/>
                <a:ea typeface="ＭＳ Ｐゴシック" pitchFamily="34" charset="-128"/>
                <a:cs typeface="Times New Roman" pitchFamily="18" charset="0"/>
              </a:rPr>
              <a:t>Explicit consideration of </a:t>
            </a:r>
            <a:r>
              <a:rPr lang="en-US" dirty="0" smtClean="0">
                <a:solidFill>
                  <a:schemeClr val="folHlink"/>
                </a:solidFill>
                <a:latin typeface="Times New Roman" pitchFamily="18" charset="0"/>
                <a:ea typeface="ＭＳ Ｐゴシック" pitchFamily="34" charset="-128"/>
                <a:cs typeface="Times New Roman" pitchFamily="18" charset="0"/>
              </a:rPr>
              <a:t>risks</a:t>
            </a:r>
            <a:endParaRPr lang="en-US" dirty="0" smtClean="0">
              <a:latin typeface="Times New Roman" pitchFamily="18" charset="0"/>
              <a:ea typeface="ＭＳ Ｐゴシック" pitchFamily="34" charset="-128"/>
              <a:cs typeface="Times New Roman" pitchFamily="18" charset="0"/>
            </a:endParaRPr>
          </a:p>
          <a:p>
            <a:pPr lvl="1" algn="just" eaLnBrk="1" hangingPunct="1"/>
            <a:r>
              <a:rPr lang="en-US" dirty="0" smtClean="0">
                <a:latin typeface="Times New Roman" pitchFamily="18" charset="0"/>
                <a:ea typeface="ＭＳ Ｐゴシック" pitchFamily="34" charset="-128"/>
                <a:cs typeface="Times New Roman" pitchFamily="18" charset="0"/>
              </a:rPr>
              <a:t>Emphasizes </a:t>
            </a:r>
            <a:r>
              <a:rPr lang="en-US" dirty="0" smtClean="0">
                <a:solidFill>
                  <a:schemeClr val="folHlink"/>
                </a:solidFill>
                <a:latin typeface="Times New Roman" pitchFamily="18" charset="0"/>
                <a:ea typeface="ＭＳ Ｐゴシック" pitchFamily="34" charset="-128"/>
                <a:cs typeface="Times New Roman" pitchFamily="18" charset="0"/>
              </a:rPr>
              <a:t>collaboration</a:t>
            </a:r>
            <a:r>
              <a:rPr lang="en-US" dirty="0" smtClean="0">
                <a:latin typeface="Times New Roman" pitchFamily="18" charset="0"/>
                <a:ea typeface="ＭＳ Ｐゴシック" pitchFamily="34" charset="-128"/>
                <a:cs typeface="Times New Roman" pitchFamily="18" charset="0"/>
              </a:rPr>
              <a:t> for requirements gathering</a:t>
            </a:r>
          </a:p>
          <a:p>
            <a:pPr lvl="1" algn="just" eaLnBrk="1" hangingPunct="1">
              <a:spcAft>
                <a:spcPts val="600"/>
              </a:spcAft>
            </a:pPr>
            <a:r>
              <a:rPr lang="en-US" dirty="0" smtClean="0">
                <a:latin typeface="Times New Roman" pitchFamily="18" charset="0"/>
                <a:ea typeface="ＭＳ Ｐゴシック" pitchFamily="34" charset="-128"/>
                <a:cs typeface="Times New Roman" pitchFamily="18" charset="0"/>
              </a:rPr>
              <a:t>Emphasizes </a:t>
            </a:r>
            <a:r>
              <a:rPr lang="ja-JP" altLang="en-US" smtClean="0">
                <a:latin typeface="Times New Roman" pitchFamily="18" charset="0"/>
                <a:ea typeface="ＭＳ Ｐゴシック" pitchFamily="34" charset="-128"/>
                <a:cs typeface="Times New Roman" pitchFamily="18" charset="0"/>
              </a:rPr>
              <a:t>“</a:t>
            </a:r>
            <a:r>
              <a:rPr lang="en-US" altLang="ja-JP" dirty="0" smtClean="0">
                <a:solidFill>
                  <a:schemeClr val="folHlink"/>
                </a:solidFill>
                <a:latin typeface="Times New Roman" pitchFamily="18" charset="0"/>
                <a:ea typeface="ＭＳ Ｐゴシック" pitchFamily="34" charset="-128"/>
                <a:cs typeface="Times New Roman" pitchFamily="18" charset="0"/>
              </a:rPr>
              <a:t>learning</a:t>
            </a:r>
            <a:r>
              <a:rPr lang="ja-JP" altLang="en-US" smtClean="0">
                <a:latin typeface="Times New Roman" pitchFamily="18" charset="0"/>
                <a:ea typeface="ＭＳ Ｐゴシック" pitchFamily="34" charset="-128"/>
                <a:cs typeface="Times New Roman" pitchFamily="18" charset="0"/>
              </a:rPr>
              <a:t>”</a:t>
            </a:r>
            <a:r>
              <a:rPr lang="en-US" altLang="ja-JP" dirty="0" smtClean="0">
                <a:latin typeface="Times New Roman" pitchFamily="18" charset="0"/>
                <a:ea typeface="ＭＳ Ｐゴシック" pitchFamily="34" charset="-128"/>
                <a:cs typeface="Times New Roman" pitchFamily="18" charset="0"/>
              </a:rPr>
              <a:t> throughout the process.</a:t>
            </a:r>
          </a:p>
          <a:p>
            <a:pPr algn="just"/>
            <a:r>
              <a:rPr lang="en-US" altLang="ja-JP" dirty="0" smtClean="0">
                <a:latin typeface="Times New Roman" pitchFamily="18" charset="0"/>
                <a:ea typeface="ＭＳ Ｐゴシック" pitchFamily="34" charset="-128"/>
                <a:cs typeface="Times New Roman" pitchFamily="18" charset="0"/>
              </a:rPr>
              <a:t>ASD have three phase.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609600" y="71442"/>
            <a:ext cx="10972800" cy="1143000"/>
          </a:xfrm>
        </p:spPr>
        <p:txBody>
          <a:bodyPr/>
          <a:lstStyle/>
          <a:p>
            <a:r>
              <a:rPr lang="en-US" dirty="0" smtClean="0">
                <a:latin typeface="Times New Roman" pitchFamily="18" charset="0"/>
                <a:ea typeface="ＭＳ Ｐゴシック" pitchFamily="34" charset="-128"/>
                <a:cs typeface="Times New Roman" pitchFamily="18" charset="0"/>
              </a:rPr>
              <a:t> Speculation</a:t>
            </a:r>
            <a:r>
              <a:rPr lang="en-US" dirty="0" smtClean="0">
                <a:ea typeface="ＭＳ Ｐゴシック" pitchFamily="34" charset="-128"/>
              </a:rPr>
              <a:t>:</a:t>
            </a:r>
          </a:p>
        </p:txBody>
      </p:sp>
      <p:sp>
        <p:nvSpPr>
          <p:cNvPr id="19459" name="Content Placeholder 2"/>
          <p:cNvSpPr>
            <a:spLocks noGrp="1"/>
          </p:cNvSpPr>
          <p:nvPr>
            <p:ph idx="1"/>
          </p:nvPr>
        </p:nvSpPr>
        <p:spPr>
          <a:xfrm>
            <a:off x="319314" y="1291772"/>
            <a:ext cx="11364686" cy="5384800"/>
          </a:xfrm>
        </p:spPr>
        <p:txBody>
          <a:bodyPr>
            <a:normAutofit/>
          </a:bodyPr>
          <a:lstStyle/>
          <a:p>
            <a:pPr algn="just">
              <a:spcAft>
                <a:spcPts val="1200"/>
              </a:spcAft>
            </a:pPr>
            <a:r>
              <a:rPr lang="en-US" dirty="0" smtClean="0">
                <a:latin typeface="Times New Roman" pitchFamily="18" charset="0"/>
                <a:ea typeface="ＭＳ Ｐゴシック" pitchFamily="34" charset="-128"/>
                <a:cs typeface="Times New Roman" pitchFamily="18" charset="0"/>
              </a:rPr>
              <a:t>When the project is initiated then an adaptive cycle planning is conducted.</a:t>
            </a:r>
          </a:p>
          <a:p>
            <a:pPr algn="just">
              <a:spcAft>
                <a:spcPts val="1200"/>
              </a:spcAft>
            </a:pPr>
            <a:r>
              <a:rPr lang="en-US" dirty="0" smtClean="0">
                <a:latin typeface="Times New Roman" pitchFamily="18" charset="0"/>
                <a:ea typeface="ＭＳ Ｐゴシック" pitchFamily="34" charset="-128"/>
                <a:cs typeface="Times New Roman" pitchFamily="18" charset="0"/>
              </a:rPr>
              <a:t>Adaptive cycle planning uses project initiation information, the customer</a:t>
            </a:r>
            <a:r>
              <a:rPr lang="en-US" altLang="en-US" dirty="0" smtClean="0">
                <a:latin typeface="Times New Roman" pitchFamily="18" charset="0"/>
                <a:ea typeface="ＭＳ Ｐゴシック" pitchFamily="34" charset="-128"/>
                <a:cs typeface="Times New Roman" pitchFamily="18" charset="0"/>
              </a:rPr>
              <a:t>’</a:t>
            </a:r>
            <a:r>
              <a:rPr lang="en-US" dirty="0" smtClean="0">
                <a:latin typeface="Times New Roman" pitchFamily="18" charset="0"/>
                <a:ea typeface="ＭＳ Ｐゴシック" pitchFamily="34" charset="-128"/>
                <a:cs typeface="Times New Roman" pitchFamily="18" charset="0"/>
              </a:rPr>
              <a:t>s mission statement, project constraints (e.g. delivery date), and basic requirements to define the set of release cycles (increments) that will be required for the project. </a:t>
            </a:r>
          </a:p>
          <a:p>
            <a:pPr algn="just"/>
            <a:r>
              <a:rPr lang="en-US" dirty="0" smtClean="0">
                <a:latin typeface="Times New Roman" pitchFamily="18" charset="0"/>
                <a:ea typeface="ＭＳ Ｐゴシック" pitchFamily="34" charset="-128"/>
                <a:cs typeface="Times New Roman" pitchFamily="18" charset="0"/>
              </a:rPr>
              <a:t>Based on the information obtained at the completion of the first cycle, the plan is reviewed and adjusted so that planned work better fits the reality. </a:t>
            </a:r>
            <a:endParaRPr lang="en-US" sz="3600" dirty="0" smtClean="0">
              <a:ea typeface="ＭＳ Ｐゴシック" pitchFamily="34"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2170" y="13386"/>
            <a:ext cx="10972800" cy="1143000"/>
          </a:xfrm>
        </p:spPr>
        <p:txBody>
          <a:bodyPr/>
          <a:lstStyle/>
          <a:p>
            <a:r>
              <a:rPr lang="en-US" dirty="0" smtClean="0">
                <a:latin typeface="Times New Roman" pitchFamily="18" charset="0"/>
                <a:ea typeface="ＭＳ Ｐゴシック" pitchFamily="34" charset="-128"/>
                <a:cs typeface="Times New Roman" pitchFamily="18" charset="0"/>
              </a:rPr>
              <a:t>Collaborations</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304799" y="1233714"/>
            <a:ext cx="11509829" cy="5399315"/>
          </a:xfrm>
        </p:spPr>
        <p:txBody>
          <a:bodyPr>
            <a:normAutofit/>
          </a:bodyPr>
          <a:lstStyle/>
          <a:p>
            <a:pPr algn="just"/>
            <a:r>
              <a:rPr lang="en-US" sz="2800" dirty="0" smtClean="0">
                <a:latin typeface="Times New Roman" pitchFamily="18" charset="0"/>
                <a:ea typeface="ＭＳ Ｐゴシック" pitchFamily="34" charset="-128"/>
                <a:cs typeface="Times New Roman" pitchFamily="18" charset="0"/>
              </a:rPr>
              <a:t>Motivate peoples to use Collaborations in a way that multiples their talent and creative output beyond absolute number (1+1&gt;2).</a:t>
            </a:r>
          </a:p>
          <a:p>
            <a:pPr algn="just"/>
            <a:r>
              <a:rPr lang="en-US" sz="2800" dirty="0" smtClean="0">
                <a:latin typeface="Times New Roman" pitchFamily="18" charset="0"/>
                <a:ea typeface="ＭＳ Ｐゴシック" pitchFamily="34" charset="-128"/>
                <a:cs typeface="Times New Roman" pitchFamily="18" charset="0"/>
              </a:rPr>
              <a:t> It encompasses communication and teamwork, but it also emphasizes individualism, because individual creativity plays an important role in collaborative thinking. </a:t>
            </a:r>
          </a:p>
          <a:p>
            <a:pPr algn="just">
              <a:spcAft>
                <a:spcPts val="600"/>
              </a:spcAft>
            </a:pPr>
            <a:r>
              <a:rPr lang="en-US" sz="2800" b="1" i="1" dirty="0" smtClean="0">
                <a:latin typeface="Times New Roman" pitchFamily="18" charset="0"/>
                <a:ea typeface="ＭＳ Ｐゴシック" pitchFamily="34" charset="-128"/>
                <a:cs typeface="Times New Roman" pitchFamily="18" charset="0"/>
              </a:rPr>
              <a:t>People work together must trust one another to:</a:t>
            </a:r>
          </a:p>
          <a:p>
            <a:pPr algn="just"/>
            <a:r>
              <a:rPr lang="en-US" sz="2400" dirty="0" smtClean="0">
                <a:latin typeface="Times New Roman" pitchFamily="18" charset="0"/>
                <a:ea typeface="ＭＳ Ｐゴシック" pitchFamily="34" charset="-128"/>
                <a:cs typeface="Times New Roman" pitchFamily="18" charset="0"/>
              </a:rPr>
              <a:t>1) criticize without animosity, </a:t>
            </a:r>
          </a:p>
          <a:p>
            <a:pPr algn="just"/>
            <a:r>
              <a:rPr lang="en-US" sz="2400" dirty="0" smtClean="0">
                <a:latin typeface="Times New Roman" pitchFamily="18" charset="0"/>
                <a:ea typeface="ＭＳ Ｐゴシック" pitchFamily="34" charset="-128"/>
                <a:cs typeface="Times New Roman" pitchFamily="18" charset="0"/>
              </a:rPr>
              <a:t>2) assist without resentments, </a:t>
            </a:r>
          </a:p>
          <a:p>
            <a:pPr algn="just"/>
            <a:r>
              <a:rPr lang="en-US" sz="2400" dirty="0" smtClean="0">
                <a:latin typeface="Times New Roman" pitchFamily="18" charset="0"/>
                <a:ea typeface="ＭＳ Ｐゴシック" pitchFamily="34" charset="-128"/>
                <a:cs typeface="Times New Roman" pitchFamily="18" charset="0"/>
              </a:rPr>
              <a:t>3) work as hard as or harder than they do, </a:t>
            </a:r>
          </a:p>
          <a:p>
            <a:pPr algn="just"/>
            <a:r>
              <a:rPr lang="en-US" sz="2400" dirty="0" smtClean="0">
                <a:latin typeface="Times New Roman" pitchFamily="18" charset="0"/>
                <a:ea typeface="ＭＳ Ｐゴシック" pitchFamily="34" charset="-128"/>
                <a:cs typeface="Times New Roman" pitchFamily="18" charset="0"/>
              </a:rPr>
              <a:t>4) have the skill set to contribute to the work at hand, </a:t>
            </a:r>
          </a:p>
          <a:p>
            <a:pPr algn="just"/>
            <a:r>
              <a:rPr lang="en-US" sz="2400" dirty="0" smtClean="0">
                <a:latin typeface="Times New Roman" pitchFamily="18" charset="0"/>
                <a:ea typeface="ＭＳ Ｐゴシック" pitchFamily="34" charset="-128"/>
                <a:cs typeface="Times New Roman" pitchFamily="18" charset="0"/>
              </a:rPr>
              <a:t>5) communicate problems or concerns in a way that leads to effective action.</a:t>
            </a:r>
            <a:endParaRPr lang="en-US" sz="28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2170" y="13386"/>
            <a:ext cx="10972800" cy="1143000"/>
          </a:xfrm>
        </p:spPr>
        <p:txBody>
          <a:bodyPr/>
          <a:lstStyle/>
          <a:p>
            <a:r>
              <a:rPr lang="en-US" dirty="0" smtClean="0">
                <a:latin typeface="Times New Roman" pitchFamily="18" charset="0"/>
                <a:ea typeface="ＭＳ Ｐゴシック" pitchFamily="34" charset="-128"/>
                <a:cs typeface="Times New Roman" pitchFamily="18" charset="0"/>
              </a:rPr>
              <a:t> Learning</a:t>
            </a: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a:xfrm>
            <a:off x="304799" y="1291770"/>
            <a:ext cx="11509829" cy="5399315"/>
          </a:xfrm>
        </p:spPr>
        <p:txBody>
          <a:bodyPr>
            <a:normAutofit/>
          </a:bodyPr>
          <a:lstStyle/>
          <a:p>
            <a:pPr algn="just">
              <a:spcAft>
                <a:spcPts val="1800"/>
              </a:spcAft>
            </a:pPr>
            <a:r>
              <a:rPr lang="en-US" sz="2800" dirty="0" smtClean="0">
                <a:latin typeface="Times New Roman" pitchFamily="18" charset="0"/>
                <a:ea typeface="ＭＳ Ｐゴシック" pitchFamily="34" charset="-128"/>
                <a:cs typeface="Times New Roman" pitchFamily="18" charset="0"/>
              </a:rPr>
              <a:t>As members of ASD team begin to develop the components, the emphasis is on </a:t>
            </a:r>
            <a:r>
              <a:rPr lang="ja-JP" altLang="en-US" sz="2800" smtClean="0">
                <a:latin typeface="Times New Roman" pitchFamily="18" charset="0"/>
                <a:ea typeface="ＭＳ Ｐゴシック" pitchFamily="34" charset="-128"/>
                <a:cs typeface="Times New Roman" pitchFamily="18" charset="0"/>
              </a:rPr>
              <a:t>“</a:t>
            </a:r>
            <a:r>
              <a:rPr lang="en-US" altLang="ja-JP" sz="2800" dirty="0" smtClean="0">
                <a:solidFill>
                  <a:srgbClr val="C00000"/>
                </a:solidFill>
                <a:latin typeface="Times New Roman" pitchFamily="18" charset="0"/>
                <a:ea typeface="ＭＳ Ｐゴシック" pitchFamily="34" charset="-128"/>
                <a:cs typeface="Times New Roman" pitchFamily="18" charset="0"/>
              </a:rPr>
              <a:t>learning</a:t>
            </a:r>
            <a:r>
              <a:rPr lang="ja-JP" altLang="en-US" sz="2800" smtClean="0">
                <a:latin typeface="Times New Roman" pitchFamily="18" charset="0"/>
                <a:ea typeface="ＭＳ Ｐゴシック" pitchFamily="34" charset="-128"/>
                <a:cs typeface="Times New Roman" pitchFamily="18" charset="0"/>
              </a:rPr>
              <a:t>”</a:t>
            </a:r>
            <a:r>
              <a:rPr lang="en-US" altLang="ja-JP" sz="2800" dirty="0" smtClean="0">
                <a:latin typeface="Times New Roman" pitchFamily="18" charset="0"/>
                <a:ea typeface="ＭＳ Ｐゴシック" pitchFamily="34" charset="-128"/>
                <a:cs typeface="Times New Roman" pitchFamily="18" charset="0"/>
              </a:rPr>
              <a:t>, as much as it is on progress towards a complete cycle. </a:t>
            </a:r>
          </a:p>
          <a:p>
            <a:pPr algn="just">
              <a:spcAft>
                <a:spcPts val="2400"/>
              </a:spcAft>
            </a:pPr>
            <a:r>
              <a:rPr lang="en-US" altLang="ja-JP" sz="2800" dirty="0" smtClean="0">
                <a:latin typeface="Times New Roman" pitchFamily="18" charset="0"/>
                <a:ea typeface="ＭＳ Ｐゴシック" pitchFamily="34" charset="-128"/>
                <a:cs typeface="Times New Roman" pitchFamily="18" charset="0"/>
              </a:rPr>
              <a:t>Highsmith argues that software developers often overestimate their own understanding of the technology, the process, and the project and that </a:t>
            </a:r>
            <a:r>
              <a:rPr lang="en-US" altLang="ja-JP" sz="2800" dirty="0" smtClean="0">
                <a:solidFill>
                  <a:srgbClr val="FF0000"/>
                </a:solidFill>
                <a:latin typeface="Times New Roman" pitchFamily="18" charset="0"/>
                <a:ea typeface="ＭＳ Ｐゴシック" pitchFamily="34" charset="-128"/>
                <a:cs typeface="Times New Roman" pitchFamily="18" charset="0"/>
              </a:rPr>
              <a:t>learning</a:t>
            </a:r>
            <a:r>
              <a:rPr lang="en-US" altLang="ja-JP" sz="2800" dirty="0" smtClean="0">
                <a:latin typeface="Times New Roman" pitchFamily="18" charset="0"/>
                <a:ea typeface="ＭＳ Ｐゴシック" pitchFamily="34" charset="-128"/>
                <a:cs typeface="Times New Roman" pitchFamily="18" charset="0"/>
              </a:rPr>
              <a:t> will help them to improve their level of real understanding. </a:t>
            </a:r>
          </a:p>
          <a:p>
            <a:pPr algn="just"/>
            <a:r>
              <a:rPr lang="en-US" altLang="ja-JP" sz="2800" dirty="0" smtClean="0">
                <a:latin typeface="Times New Roman" pitchFamily="18" charset="0"/>
                <a:ea typeface="ＭＳ Ｐゴシック" pitchFamily="34" charset="-128"/>
                <a:cs typeface="Times New Roman" pitchFamily="18" charset="0"/>
              </a:rPr>
              <a:t>Three ways: focus groups, technical reviews and project postmortems.</a:t>
            </a:r>
            <a:r>
              <a:rPr lang="en-US" sz="2400" dirty="0" smtClean="0">
                <a:latin typeface="Times New Roman" pitchFamily="18" charset="0"/>
                <a:ea typeface="ＭＳ Ｐゴシック" pitchFamily="34" charset="-128"/>
                <a:cs typeface="Times New Roman" pitchFamily="18" charset="0"/>
              </a:rPr>
              <a:t>.</a:t>
            </a:r>
            <a:endParaRPr lang="en-US" sz="28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2"/>
          <p:cNvSpPr>
            <a:spLocks noGrp="1" noChangeArrowheads="1"/>
          </p:cNvSpPr>
          <p:nvPr>
            <p:ph type="title"/>
          </p:nvPr>
        </p:nvSpPr>
        <p:spPr>
          <a:xfrm>
            <a:off x="1524002" y="214105"/>
            <a:ext cx="9762067" cy="600075"/>
          </a:xfrm>
        </p:spPr>
        <p:txBody>
          <a:bodyPr>
            <a:noAutofit/>
          </a:bodyPr>
          <a:lstStyle/>
          <a:p>
            <a:pPr eaLnBrk="1" hangingPunct="1"/>
            <a:r>
              <a:rPr lang="en-US" dirty="0" smtClean="0">
                <a:latin typeface="Times New Roman" pitchFamily="18" charset="0"/>
                <a:ea typeface="ＭＳ Ｐゴシック" pitchFamily="34" charset="-128"/>
                <a:cs typeface="Times New Roman" pitchFamily="18" charset="0"/>
              </a:rPr>
              <a:t>Adaptive Software Development</a:t>
            </a:r>
            <a:endParaRPr lang="en-US" sz="5400" dirty="0" smtClean="0">
              <a:latin typeface="Times New Roman" pitchFamily="18" charset="0"/>
              <a:ea typeface="ＭＳ Ｐゴシック" pitchFamily="34" charset="-128"/>
              <a:cs typeface="Times New Roman" pitchFamily="18" charset="0"/>
            </a:endParaRPr>
          </a:p>
        </p:txBody>
      </p:sp>
      <p:pic>
        <p:nvPicPr>
          <p:cNvPr id="21509" name="Picture 4"/>
          <p:cNvPicPr>
            <a:picLocks noChangeAspect="1" noChangeArrowheads="1"/>
          </p:cNvPicPr>
          <p:nvPr/>
        </p:nvPicPr>
        <p:blipFill>
          <a:blip r:embed="rId2" cstate="print"/>
          <a:srcRect/>
          <a:stretch>
            <a:fillRect/>
          </a:stretch>
        </p:blipFill>
        <p:spPr bwMode="auto">
          <a:xfrm>
            <a:off x="1030514" y="1190171"/>
            <a:ext cx="9855200" cy="5336398"/>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2"/>
          <p:cNvSpPr>
            <a:spLocks noGrp="1" noChangeArrowheads="1"/>
          </p:cNvSpPr>
          <p:nvPr>
            <p:ph type="title"/>
          </p:nvPr>
        </p:nvSpPr>
        <p:spPr>
          <a:xfrm>
            <a:off x="1349834" y="301188"/>
            <a:ext cx="10229851" cy="539750"/>
          </a:xfrm>
        </p:spPr>
        <p:txBody>
          <a:bodyPr>
            <a:noAutofit/>
          </a:bodyPr>
          <a:lstStyle/>
          <a:p>
            <a:pPr eaLnBrk="1" hangingPunct="1"/>
            <a:r>
              <a:rPr lang="en-US" dirty="0" smtClean="0">
                <a:latin typeface="Times New Roman" pitchFamily="18" charset="0"/>
                <a:ea typeface="ＭＳ Ｐゴシック" pitchFamily="34" charset="-128"/>
                <a:cs typeface="Times New Roman" pitchFamily="18" charset="0"/>
              </a:rPr>
              <a:t>Dynamic Systems Development Method</a:t>
            </a:r>
            <a:endParaRPr lang="en-US" sz="6000" dirty="0" smtClean="0">
              <a:latin typeface="Times New Roman" pitchFamily="18" charset="0"/>
              <a:ea typeface="ＭＳ Ｐゴシック" pitchFamily="34" charset="-128"/>
              <a:cs typeface="Times New Roman" pitchFamily="18" charset="0"/>
            </a:endParaRPr>
          </a:p>
        </p:txBody>
      </p:sp>
      <p:sp>
        <p:nvSpPr>
          <p:cNvPr id="22533" name="Rectangle 3"/>
          <p:cNvSpPr>
            <a:spLocks noGrp="1" noChangeArrowheads="1"/>
          </p:cNvSpPr>
          <p:nvPr>
            <p:ph type="body" idx="1"/>
          </p:nvPr>
        </p:nvSpPr>
        <p:spPr>
          <a:xfrm>
            <a:off x="609600" y="1103085"/>
            <a:ext cx="11074400" cy="5529943"/>
          </a:xfrm>
        </p:spPr>
        <p:txBody>
          <a:bodyPr>
            <a:normAutofit/>
          </a:bodyPr>
          <a:lstStyle/>
          <a:p>
            <a:pPr marL="285750" indent="-285750" algn="just" eaLnBrk="1" hangingPunct="1">
              <a:lnSpc>
                <a:spcPct val="90000"/>
              </a:lnSpc>
            </a:pPr>
            <a:r>
              <a:rPr lang="en-US" sz="2400" dirty="0" smtClean="0">
                <a:latin typeface="Times New Roman" pitchFamily="18" charset="0"/>
                <a:ea typeface="ＭＳ Ｐゴシック" pitchFamily="34" charset="-128"/>
                <a:cs typeface="Times New Roman" pitchFamily="18" charset="0"/>
              </a:rPr>
              <a:t>It is an agile software development approach that provides a framework for building and maintaining systems which meet tight time constraints through the use of incremental prototyping in a controlled project environment. </a:t>
            </a:r>
          </a:p>
          <a:p>
            <a:pPr marL="285750" indent="-285750" algn="just" eaLnBrk="1" hangingPunct="1">
              <a:lnSpc>
                <a:spcPct val="90000"/>
              </a:lnSpc>
              <a:spcAft>
                <a:spcPts val="1200"/>
              </a:spcAft>
            </a:pPr>
            <a:r>
              <a:rPr lang="en-US" sz="2400" dirty="0" smtClean="0">
                <a:latin typeface="Times New Roman" pitchFamily="18" charset="0"/>
                <a:ea typeface="ＭＳ Ｐゴシック" pitchFamily="34" charset="-128"/>
                <a:cs typeface="Times New Roman" pitchFamily="18" charset="0"/>
              </a:rPr>
              <a:t>Promoted by the DSDM Consortium (</a:t>
            </a:r>
            <a:r>
              <a:rPr lang="en-US" sz="2400" dirty="0" smtClean="0">
                <a:latin typeface="Times New Roman" pitchFamily="18" charset="0"/>
                <a:ea typeface="ＭＳ Ｐゴシック" pitchFamily="34" charset="-128"/>
                <a:cs typeface="Times New Roman" pitchFamily="18" charset="0"/>
                <a:hlinkClick r:id="rId2"/>
              </a:rPr>
              <a:t>www.dsdm.org</a:t>
            </a:r>
            <a:r>
              <a:rPr lang="en-US" sz="2400" dirty="0" smtClean="0">
                <a:latin typeface="Times New Roman" pitchFamily="18" charset="0"/>
                <a:ea typeface="ＭＳ Ｐゴシック" pitchFamily="34" charset="-128"/>
                <a:cs typeface="Times New Roman" pitchFamily="18" charset="0"/>
              </a:rPr>
              <a:t>).</a:t>
            </a:r>
          </a:p>
          <a:p>
            <a:pPr marL="285750" indent="-285750" algn="just" eaLnBrk="1" hangingPunct="1">
              <a:lnSpc>
                <a:spcPct val="90000"/>
              </a:lnSpc>
            </a:pPr>
            <a:r>
              <a:rPr lang="en-US" sz="2800" dirty="0" smtClean="0">
                <a:latin typeface="Times New Roman" pitchFamily="18" charset="0"/>
                <a:ea typeface="ＭＳ Ｐゴシック" pitchFamily="34" charset="-128"/>
                <a:cs typeface="Times New Roman" pitchFamily="18" charset="0"/>
              </a:rPr>
              <a:t>DSDM—distinguishing features</a:t>
            </a:r>
            <a:endParaRPr lang="en-US" sz="2400" dirty="0" smtClean="0">
              <a:latin typeface="Times New Roman" pitchFamily="18" charset="0"/>
              <a:ea typeface="ＭＳ Ｐゴシック" pitchFamily="34" charset="-128"/>
              <a:cs typeface="Times New Roman" pitchFamily="18" charset="0"/>
            </a:endParaRPr>
          </a:p>
          <a:p>
            <a:pPr marL="685800" lvl="1" indent="-228600" algn="just" eaLnBrk="1" hangingPunct="1">
              <a:lnSpc>
                <a:spcPct val="90000"/>
              </a:lnSpc>
            </a:pPr>
            <a:r>
              <a:rPr lang="en-US" sz="2400" dirty="0" smtClean="0">
                <a:latin typeface="Times New Roman" pitchFamily="18" charset="0"/>
                <a:ea typeface="ＭＳ Ｐゴシック" pitchFamily="34" charset="-128"/>
                <a:cs typeface="Times New Roman" pitchFamily="18" charset="0"/>
              </a:rPr>
              <a:t>Similar in most respects to XP and/or ASD</a:t>
            </a:r>
          </a:p>
          <a:p>
            <a:pPr marL="685800" lvl="1" indent="-228600" algn="just" eaLnBrk="1" hangingPunct="1">
              <a:lnSpc>
                <a:spcPct val="90000"/>
              </a:lnSpc>
            </a:pPr>
            <a:r>
              <a:rPr lang="en-US" sz="2400" dirty="0" smtClean="0">
                <a:latin typeface="Times New Roman" pitchFamily="18" charset="0"/>
                <a:ea typeface="ＭＳ Ｐゴシック" pitchFamily="34" charset="-128"/>
                <a:cs typeface="Times New Roman" pitchFamily="18" charset="0"/>
              </a:rPr>
              <a:t>Nine guiding principles</a:t>
            </a:r>
          </a:p>
          <a:p>
            <a:pPr lvl="2" algn="just" eaLnBrk="1" hangingPunct="1">
              <a:lnSpc>
                <a:spcPct val="90000"/>
              </a:lnSpc>
              <a:spcBef>
                <a:spcPts val="600"/>
              </a:spcBef>
            </a:pPr>
            <a:r>
              <a:rPr lang="en-US" sz="1800" dirty="0" smtClean="0">
                <a:latin typeface="Times New Roman" pitchFamily="18" charset="0"/>
                <a:ea typeface="ＭＳ Ｐゴシック" pitchFamily="34" charset="-128"/>
                <a:cs typeface="Times New Roman" pitchFamily="18" charset="0"/>
              </a:rPr>
              <a:t>Active user involvement is imperative. </a:t>
            </a:r>
          </a:p>
          <a:p>
            <a:pPr lvl="2" algn="just" eaLnBrk="1" hangingPunct="1">
              <a:lnSpc>
                <a:spcPct val="90000"/>
              </a:lnSpc>
              <a:spcBef>
                <a:spcPts val="600"/>
              </a:spcBef>
            </a:pPr>
            <a:r>
              <a:rPr lang="en-US" sz="1800" dirty="0" smtClean="0">
                <a:latin typeface="Times New Roman" pitchFamily="18" charset="0"/>
                <a:ea typeface="ＭＳ Ｐゴシック" pitchFamily="34" charset="-128"/>
                <a:cs typeface="Times New Roman" pitchFamily="18" charset="0"/>
              </a:rPr>
              <a:t>DSDM teams must be empowered to make decisions.</a:t>
            </a:r>
          </a:p>
          <a:p>
            <a:pPr lvl="2" algn="just" eaLnBrk="1" hangingPunct="1">
              <a:lnSpc>
                <a:spcPct val="90000"/>
              </a:lnSpc>
              <a:spcBef>
                <a:spcPts val="600"/>
              </a:spcBef>
            </a:pPr>
            <a:r>
              <a:rPr lang="en-US" sz="1800" dirty="0" smtClean="0">
                <a:latin typeface="Times New Roman" pitchFamily="18" charset="0"/>
                <a:ea typeface="ＭＳ Ｐゴシック" pitchFamily="34" charset="-128"/>
                <a:cs typeface="Times New Roman" pitchFamily="18" charset="0"/>
              </a:rPr>
              <a:t>The focus is on frequent delivery of products. </a:t>
            </a:r>
          </a:p>
          <a:p>
            <a:pPr lvl="2" algn="just" eaLnBrk="1" hangingPunct="1">
              <a:lnSpc>
                <a:spcPct val="90000"/>
              </a:lnSpc>
              <a:spcBef>
                <a:spcPts val="600"/>
              </a:spcBef>
            </a:pPr>
            <a:r>
              <a:rPr lang="en-US" sz="1800" dirty="0" smtClean="0">
                <a:latin typeface="Times New Roman" pitchFamily="18" charset="0"/>
                <a:ea typeface="ＭＳ Ｐゴシック" pitchFamily="34" charset="-128"/>
                <a:cs typeface="Times New Roman" pitchFamily="18" charset="0"/>
              </a:rPr>
              <a:t>Fitness for business purpose is the essential criterion for acceptance of deliverables.</a:t>
            </a:r>
          </a:p>
          <a:p>
            <a:pPr lvl="2" algn="just" eaLnBrk="1" hangingPunct="1">
              <a:lnSpc>
                <a:spcPct val="90000"/>
              </a:lnSpc>
              <a:spcBef>
                <a:spcPts val="600"/>
              </a:spcBef>
            </a:pPr>
            <a:r>
              <a:rPr lang="en-US" sz="1800" dirty="0" smtClean="0">
                <a:latin typeface="Times New Roman" pitchFamily="18" charset="0"/>
                <a:ea typeface="ＭＳ Ｐゴシック" pitchFamily="34" charset="-128"/>
                <a:cs typeface="Times New Roman" pitchFamily="18" charset="0"/>
              </a:rPr>
              <a:t>Iterative and incremental development is necessary to converge on an accurate business solution.</a:t>
            </a:r>
          </a:p>
          <a:p>
            <a:pPr lvl="2" algn="just" eaLnBrk="1" hangingPunct="1">
              <a:lnSpc>
                <a:spcPct val="90000"/>
              </a:lnSpc>
              <a:spcBef>
                <a:spcPts val="600"/>
              </a:spcBef>
            </a:pPr>
            <a:r>
              <a:rPr lang="en-US" sz="1800" dirty="0" smtClean="0">
                <a:latin typeface="Times New Roman" pitchFamily="18" charset="0"/>
                <a:ea typeface="ＭＳ Ｐゴシック" pitchFamily="34" charset="-128"/>
                <a:cs typeface="Times New Roman" pitchFamily="18" charset="0"/>
              </a:rPr>
              <a:t>All changes during development are reversible.</a:t>
            </a:r>
          </a:p>
          <a:p>
            <a:pPr lvl="2" algn="just" eaLnBrk="1" hangingPunct="1">
              <a:lnSpc>
                <a:spcPct val="90000"/>
              </a:lnSpc>
              <a:spcBef>
                <a:spcPts val="600"/>
              </a:spcBef>
            </a:pPr>
            <a:r>
              <a:rPr lang="en-US" sz="1800" dirty="0" smtClean="0">
                <a:latin typeface="Times New Roman" pitchFamily="18" charset="0"/>
                <a:ea typeface="ＭＳ Ｐゴシック" pitchFamily="34" charset="-128"/>
                <a:cs typeface="Times New Roman" pitchFamily="18" charset="0"/>
              </a:rPr>
              <a:t>Requirements are baseline at a high level</a:t>
            </a:r>
          </a:p>
          <a:p>
            <a:pPr lvl="2" algn="just" eaLnBrk="1" hangingPunct="1">
              <a:lnSpc>
                <a:spcPct val="90000"/>
              </a:lnSpc>
              <a:spcBef>
                <a:spcPts val="600"/>
              </a:spcBef>
            </a:pPr>
            <a:r>
              <a:rPr lang="en-US" sz="1800" dirty="0" smtClean="0">
                <a:latin typeface="Times New Roman" pitchFamily="18" charset="0"/>
                <a:ea typeface="ＭＳ Ｐゴシック" pitchFamily="34" charset="-128"/>
                <a:cs typeface="Times New Roman" pitchFamily="18" charset="0"/>
              </a:rPr>
              <a:t>Testing is integrated throughout the life-cycle.</a:t>
            </a:r>
            <a:endParaRPr lang="en-US" sz="3600" b="1" dirty="0" smtClean="0">
              <a:latin typeface="Times New Roman" pitchFamily="18" charset="0"/>
              <a:ea typeface="ＭＳ Ｐゴシック" pitchFamily="34" charset="-128"/>
              <a:cs typeface="Times New Roman"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5038</TotalTime>
  <Words>829</Words>
  <Application>Microsoft Office PowerPoint</Application>
  <PresentationFormat>Custom</PresentationFormat>
  <Paragraphs>79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   Software Engineering  Lecture No:12.   Lecture # 7</vt:lpstr>
      <vt:lpstr>XP Testing</vt:lpstr>
      <vt:lpstr>The XP Debate </vt:lpstr>
      <vt:lpstr>Adaptive Software Development (ASD)</vt:lpstr>
      <vt:lpstr> Speculation:</vt:lpstr>
      <vt:lpstr>Collaborations</vt:lpstr>
      <vt:lpstr> Learning</vt:lpstr>
      <vt:lpstr>Adaptive Software Development</vt:lpstr>
      <vt:lpstr>Dynamic Systems Development Method</vt:lpstr>
      <vt:lpstr>Dynamic Systems Development Method</vt:lpstr>
      <vt:lpstr>Feature Driven Development</vt:lpstr>
      <vt:lpstr>Feature Driven Development</vt:lpstr>
      <vt:lpstr>Quiz number 2</vt:lpstr>
      <vt:lpstr>Assignment 2</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Software Engineering MCS-2 Lecture # 1</dc:title>
  <dc:creator>Home</dc:creator>
  <cp:lastModifiedBy>Fahim khan</cp:lastModifiedBy>
  <cp:revision>390</cp:revision>
  <dcterms:created xsi:type="dcterms:W3CDTF">2013-11-07T00:54:08Z</dcterms:created>
  <dcterms:modified xsi:type="dcterms:W3CDTF">2013-12-31T12:54:58Z</dcterms:modified>
</cp:coreProperties>
</file>