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2.xml" ContentType="application/vnd.openxmlformats-officedocument.presentationml.notesSlide+xml"/>
  <Override PartName="/ppt/notesSlides/notesSlide7.xml" ContentType="application/vnd.openxmlformats-officedocument.presentationml.notesSlide+xml"/>
  <Default Extension="doc" ContentType="application/msword"/>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slides/slide89.xml" ContentType="application/vnd.openxmlformats-officedocument.presentationml.slide+xml"/>
  <Override PartName="/ppt/slides/slide98.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wmf" ContentType="image/x-wmf"/>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00"/>
  </p:notesMasterIdLst>
  <p:sldIdLst>
    <p:sldId id="256" r:id="rId2"/>
    <p:sldId id="319" r:id="rId3"/>
    <p:sldId id="361" r:id="rId4"/>
    <p:sldId id="334" r:id="rId5"/>
    <p:sldId id="335" r:id="rId6"/>
    <p:sldId id="381" r:id="rId7"/>
    <p:sldId id="384" r:id="rId8"/>
    <p:sldId id="383" r:id="rId9"/>
    <p:sldId id="337" r:id="rId10"/>
    <p:sldId id="339" r:id="rId11"/>
    <p:sldId id="340" r:id="rId12"/>
    <p:sldId id="338" r:id="rId13"/>
    <p:sldId id="341" r:id="rId14"/>
    <p:sldId id="342" r:id="rId15"/>
    <p:sldId id="343" r:id="rId16"/>
    <p:sldId id="385" r:id="rId17"/>
    <p:sldId id="386" r:id="rId18"/>
    <p:sldId id="387" r:id="rId19"/>
    <p:sldId id="388" r:id="rId20"/>
    <p:sldId id="389" r:id="rId21"/>
    <p:sldId id="390" r:id="rId22"/>
    <p:sldId id="391" r:id="rId23"/>
    <p:sldId id="392" r:id="rId24"/>
    <p:sldId id="393" r:id="rId25"/>
    <p:sldId id="394" r:id="rId26"/>
    <p:sldId id="395" r:id="rId27"/>
    <p:sldId id="396" r:id="rId28"/>
    <p:sldId id="397" r:id="rId29"/>
    <p:sldId id="398" r:id="rId30"/>
    <p:sldId id="399" r:id="rId31"/>
    <p:sldId id="400" r:id="rId32"/>
    <p:sldId id="348" r:id="rId33"/>
    <p:sldId id="349" r:id="rId34"/>
    <p:sldId id="375" r:id="rId35"/>
    <p:sldId id="376" r:id="rId36"/>
    <p:sldId id="377" r:id="rId37"/>
    <p:sldId id="378" r:id="rId38"/>
    <p:sldId id="379" r:id="rId39"/>
    <p:sldId id="351" r:id="rId40"/>
    <p:sldId id="380" r:id="rId41"/>
    <p:sldId id="352" r:id="rId42"/>
    <p:sldId id="353" r:id="rId43"/>
    <p:sldId id="354" r:id="rId44"/>
    <p:sldId id="355" r:id="rId45"/>
    <p:sldId id="401" r:id="rId46"/>
    <p:sldId id="402" r:id="rId47"/>
    <p:sldId id="403" r:id="rId48"/>
    <p:sldId id="404" r:id="rId49"/>
    <p:sldId id="405" r:id="rId50"/>
    <p:sldId id="406" r:id="rId51"/>
    <p:sldId id="407" r:id="rId52"/>
    <p:sldId id="408" r:id="rId53"/>
    <p:sldId id="409" r:id="rId54"/>
    <p:sldId id="410" r:id="rId55"/>
    <p:sldId id="411" r:id="rId56"/>
    <p:sldId id="412" r:id="rId57"/>
    <p:sldId id="413" r:id="rId58"/>
    <p:sldId id="414" r:id="rId59"/>
    <p:sldId id="415" r:id="rId60"/>
    <p:sldId id="416" r:id="rId61"/>
    <p:sldId id="417" r:id="rId62"/>
    <p:sldId id="418" r:id="rId63"/>
    <p:sldId id="419" r:id="rId64"/>
    <p:sldId id="420" r:id="rId65"/>
    <p:sldId id="421" r:id="rId66"/>
    <p:sldId id="422" r:id="rId67"/>
    <p:sldId id="423" r:id="rId68"/>
    <p:sldId id="424" r:id="rId69"/>
    <p:sldId id="425" r:id="rId70"/>
    <p:sldId id="426" r:id="rId71"/>
    <p:sldId id="427" r:id="rId72"/>
    <p:sldId id="428" r:id="rId73"/>
    <p:sldId id="429" r:id="rId74"/>
    <p:sldId id="430" r:id="rId75"/>
    <p:sldId id="431" r:id="rId76"/>
    <p:sldId id="432" r:id="rId77"/>
    <p:sldId id="433" r:id="rId78"/>
    <p:sldId id="434" r:id="rId79"/>
    <p:sldId id="435" r:id="rId80"/>
    <p:sldId id="436" r:id="rId81"/>
    <p:sldId id="356" r:id="rId82"/>
    <p:sldId id="357" r:id="rId83"/>
    <p:sldId id="358" r:id="rId84"/>
    <p:sldId id="359" r:id="rId85"/>
    <p:sldId id="360" r:id="rId86"/>
    <p:sldId id="362" r:id="rId87"/>
    <p:sldId id="363" r:id="rId88"/>
    <p:sldId id="364" r:id="rId89"/>
    <p:sldId id="365" r:id="rId90"/>
    <p:sldId id="366" r:id="rId91"/>
    <p:sldId id="367" r:id="rId92"/>
    <p:sldId id="368" r:id="rId93"/>
    <p:sldId id="369" r:id="rId94"/>
    <p:sldId id="370" r:id="rId95"/>
    <p:sldId id="371" r:id="rId96"/>
    <p:sldId id="372" r:id="rId97"/>
    <p:sldId id="373" r:id="rId98"/>
    <p:sldId id="374" r:id="rId9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664" autoAdjust="0"/>
  </p:normalViewPr>
  <p:slideViewPr>
    <p:cSldViewPr snapToGrid="0">
      <p:cViewPr varScale="1">
        <p:scale>
          <a:sx n="63" d="100"/>
          <a:sy n="63" d="100"/>
        </p:scale>
        <p:origin x="-120" y="-22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1C1BE5-A0F2-4C45-834A-338E64796D05}" type="datetimeFigureOut">
              <a:rPr lang="en-US" smtClean="0"/>
              <a:pPr/>
              <a:t>1/2/2014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1C7E02-F2A8-4A6A-B1D0-D7275265D3B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6"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0113" eaLnBrk="0" hangingPunct="0"/>
            <a:fld id="{55B832AE-9064-4E78-BAD8-8144EA591EC2}" type="slidenum">
              <a:rPr lang="en-US" sz="2400">
                <a:latin typeface="Times" pitchFamily="18" charset="0"/>
              </a:rPr>
              <a:pPr defTabSz="900113" eaLnBrk="0" hangingPunct="0"/>
              <a:t>6</a:t>
            </a:fld>
            <a:endParaRPr lang="en-US" sz="2400">
              <a:latin typeface="Times" pitchFamily="18" charset="0"/>
            </a:endParaRPr>
          </a:p>
        </p:txBody>
      </p:sp>
      <p:sp>
        <p:nvSpPr>
          <p:cNvPr id="553987" name="Rectangle 2"/>
          <p:cNvSpPr>
            <a:spLocks noGrp="1" noRot="1" noChangeAspect="1" noChangeArrowheads="1" noTextEdit="1"/>
          </p:cNvSpPr>
          <p:nvPr>
            <p:ph type="sldImg"/>
          </p:nvPr>
        </p:nvSpPr>
        <p:spPr>
          <a:xfrm>
            <a:off x="576263" y="793750"/>
            <a:ext cx="5705475" cy="3209925"/>
          </a:xfrm>
          <a:ln/>
        </p:spPr>
      </p:sp>
      <p:sp>
        <p:nvSpPr>
          <p:cNvPr id="553988" name="Rectangle 3"/>
          <p:cNvSpPr>
            <a:spLocks noGrp="1" noChangeArrowheads="1"/>
          </p:cNvSpPr>
          <p:nvPr>
            <p:ph type="body" idx="1"/>
          </p:nvPr>
        </p:nvSpPr>
        <p:spPr>
          <a:xfrm>
            <a:off x="684816" y="4342805"/>
            <a:ext cx="5488371" cy="4116586"/>
          </a:xfrm>
          <a:noFill/>
          <a:ln w="9525"/>
        </p:spPr>
        <p:txBody>
          <a:bodyPr lIns="89166" tIns="43801" rIns="89166" bIns="43801"/>
          <a:lstStyle/>
          <a:p>
            <a:pPr eaLnBrk="1" hangingPunct="1">
              <a:spcBef>
                <a:spcPct val="0"/>
              </a:spcBef>
            </a:pPr>
            <a:endParaRPr lang="en-US" smtClean="0">
              <a:cs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2"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1700" eaLnBrk="0" hangingPunct="0"/>
            <a:fld id="{90AC3941-50F9-4C41-AB38-90B281F6372B}" type="slidenum">
              <a:rPr lang="en-US" sz="2400">
                <a:latin typeface="Times" pitchFamily="18" charset="0"/>
              </a:rPr>
              <a:pPr defTabSz="901700" eaLnBrk="0" hangingPunct="0"/>
              <a:t>58</a:t>
            </a:fld>
            <a:endParaRPr lang="en-US" sz="2400">
              <a:latin typeface="Times" pitchFamily="18" charset="0"/>
            </a:endParaRPr>
          </a:p>
        </p:txBody>
      </p:sp>
      <p:sp>
        <p:nvSpPr>
          <p:cNvPr id="563203" name="Rectangle 2"/>
          <p:cNvSpPr>
            <a:spLocks noGrp="1" noRot="1" noChangeAspect="1" noChangeArrowheads="1" noTextEdit="1"/>
          </p:cNvSpPr>
          <p:nvPr>
            <p:ph type="sldImg"/>
          </p:nvPr>
        </p:nvSpPr>
        <p:spPr>
          <a:xfrm>
            <a:off x="576263" y="793750"/>
            <a:ext cx="5705475" cy="3209925"/>
          </a:xfrm>
          <a:ln/>
        </p:spPr>
      </p:sp>
      <p:sp>
        <p:nvSpPr>
          <p:cNvPr id="563204" name="Rectangle 3"/>
          <p:cNvSpPr>
            <a:spLocks noGrp="1" noChangeArrowheads="1"/>
          </p:cNvSpPr>
          <p:nvPr>
            <p:ph type="body" idx="1"/>
          </p:nvPr>
        </p:nvSpPr>
        <p:spPr>
          <a:xfrm>
            <a:off x="914730" y="4345781"/>
            <a:ext cx="5028543" cy="3853161"/>
          </a:xfrm>
          <a:noFill/>
          <a:ln w="9525"/>
        </p:spPr>
        <p:txBody>
          <a:bodyPr lIns="89166" tIns="43801" rIns="89166" bIns="43801"/>
          <a:lstStyle/>
          <a:p>
            <a:pPr lvl="1" eaLnBrk="1" hangingPunct="1"/>
            <a:r>
              <a:rPr lang="en-US" smtClean="0">
                <a:latin typeface="Times New Roman" pitchFamily="18" charset="0"/>
                <a:cs typeface="Arial" pitchFamily="34" charset="0"/>
              </a:rPr>
              <a:t> Disagreements among requirements must be</a:t>
            </a:r>
          </a:p>
          <a:p>
            <a:pPr eaLnBrk="1" hangingPunct="1"/>
            <a:r>
              <a:rPr lang="en-US" smtClean="0">
                <a:latin typeface="Times New Roman" pitchFamily="18" charset="0"/>
                <a:cs typeface="Arial" pitchFamily="34" charset="0"/>
              </a:rPr>
              <a:t>resolved before development can proceed. You may not know which (if any) is correct until you</a:t>
            </a:r>
          </a:p>
          <a:p>
            <a:pPr eaLnBrk="1" hangingPunct="1"/>
            <a:r>
              <a:rPr lang="en-US" smtClean="0">
                <a:latin typeface="Times New Roman" pitchFamily="18" charset="0"/>
                <a:cs typeface="Arial" pitchFamily="34" charset="0"/>
              </a:rPr>
              <a:t>do some research. Be careful when modifying the requirements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4226"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1700" eaLnBrk="0" hangingPunct="0"/>
            <a:fld id="{7BBC320C-7DC2-4FE9-9AF0-C1E8BB988A6A}" type="slidenum">
              <a:rPr lang="en-US" sz="2400">
                <a:latin typeface="Times" pitchFamily="18" charset="0"/>
              </a:rPr>
              <a:pPr defTabSz="901700" eaLnBrk="0" hangingPunct="0"/>
              <a:t>60</a:t>
            </a:fld>
            <a:endParaRPr lang="en-US" sz="2400">
              <a:latin typeface="Times" pitchFamily="18" charset="0"/>
            </a:endParaRPr>
          </a:p>
        </p:txBody>
      </p:sp>
      <p:sp>
        <p:nvSpPr>
          <p:cNvPr id="564227" name="Rectangle 2"/>
          <p:cNvSpPr>
            <a:spLocks noGrp="1" noRot="1" noChangeAspect="1" noChangeArrowheads="1" noTextEdit="1"/>
          </p:cNvSpPr>
          <p:nvPr>
            <p:ph type="sldImg"/>
          </p:nvPr>
        </p:nvSpPr>
        <p:spPr>
          <a:xfrm>
            <a:off x="576263" y="793750"/>
            <a:ext cx="5705475" cy="3209925"/>
          </a:xfrm>
          <a:ln/>
        </p:spPr>
      </p:sp>
      <p:sp>
        <p:nvSpPr>
          <p:cNvPr id="564228" name="Rectangle 3"/>
          <p:cNvSpPr>
            <a:spLocks noGrp="1" noChangeArrowheads="1"/>
          </p:cNvSpPr>
          <p:nvPr>
            <p:ph type="body" idx="1"/>
          </p:nvPr>
        </p:nvSpPr>
        <p:spPr>
          <a:xfrm>
            <a:off x="914730" y="4345781"/>
            <a:ext cx="5028543" cy="3853161"/>
          </a:xfrm>
          <a:noFill/>
          <a:ln w="9525"/>
        </p:spPr>
        <p:txBody>
          <a:bodyPr lIns="89166" tIns="43801" rIns="89166" bIns="43801"/>
          <a:lstStyle/>
          <a:p>
            <a:pPr lvl="1" eaLnBrk="1" hangingPunct="1"/>
            <a:r>
              <a:rPr lang="en-US" smtClean="0">
                <a:latin typeface="Times New Roman" pitchFamily="18" charset="0"/>
                <a:cs typeface="Arial" pitchFamily="34" charset="0"/>
              </a:rPr>
              <a:t> You must be able to revise the SRS when necessary and maintain a history of changes made to each requirement.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50"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1700" eaLnBrk="0" hangingPunct="0"/>
            <a:fld id="{B129609D-16B7-4809-8C73-6844E0AA84FC}" type="slidenum">
              <a:rPr lang="en-US" sz="2400">
                <a:latin typeface="Times" pitchFamily="18" charset="0"/>
              </a:rPr>
              <a:pPr defTabSz="901700" eaLnBrk="0" hangingPunct="0"/>
              <a:t>61</a:t>
            </a:fld>
            <a:endParaRPr lang="en-US" sz="2400">
              <a:latin typeface="Times" pitchFamily="18" charset="0"/>
            </a:endParaRPr>
          </a:p>
        </p:txBody>
      </p:sp>
      <p:sp>
        <p:nvSpPr>
          <p:cNvPr id="565251" name="Rectangle 2"/>
          <p:cNvSpPr>
            <a:spLocks noGrp="1" noRot="1" noChangeAspect="1" noChangeArrowheads="1" noTextEdit="1"/>
          </p:cNvSpPr>
          <p:nvPr>
            <p:ph type="sldImg"/>
          </p:nvPr>
        </p:nvSpPr>
        <p:spPr>
          <a:xfrm>
            <a:off x="576263" y="793750"/>
            <a:ext cx="5705475" cy="3209925"/>
          </a:xfrm>
          <a:ln/>
        </p:spPr>
      </p:sp>
      <p:sp>
        <p:nvSpPr>
          <p:cNvPr id="565252" name="Rectangle 3"/>
          <p:cNvSpPr>
            <a:spLocks noGrp="1" noChangeArrowheads="1"/>
          </p:cNvSpPr>
          <p:nvPr>
            <p:ph type="body" idx="1"/>
          </p:nvPr>
        </p:nvSpPr>
        <p:spPr>
          <a:xfrm>
            <a:off x="914730" y="4345781"/>
            <a:ext cx="5028543" cy="3853161"/>
          </a:xfrm>
          <a:noFill/>
          <a:ln w="9525"/>
        </p:spPr>
        <p:txBody>
          <a:bodyPr lIns="89166" tIns="43801" rIns="89166" bIns="43801"/>
          <a:lstStyle/>
          <a:p>
            <a:pPr lvl="1" eaLnBrk="1" hangingPunct="1"/>
            <a:r>
              <a:rPr lang="en-US" smtClean="0">
                <a:latin typeface="Times New Roman" pitchFamily="18" charset="0"/>
                <a:cs typeface="Arial" pitchFamily="34" charset="0"/>
              </a:rPr>
              <a:t> You must be able to revise the SRS when necessary and maintain a history of changes made to each requirement. Link each software requirement to the design elements, source code, and test cases that are constructed to implement and verify the requirement. </a:t>
            </a:r>
          </a:p>
          <a:p>
            <a:pPr lvl="1" eaLnBrk="1" hangingPunct="1"/>
            <a:endParaRPr lang="en-US" smtClean="0">
              <a:latin typeface="Times New Roman" pitchFamily="18" charset="0"/>
              <a:cs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4"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1700" eaLnBrk="0" hangingPunct="0"/>
            <a:fld id="{8E556B13-9B9D-43F0-B96D-7A129ED85948}" type="slidenum">
              <a:rPr lang="en-US" sz="2400">
                <a:latin typeface="Times" pitchFamily="18" charset="0"/>
              </a:rPr>
              <a:pPr defTabSz="901700" eaLnBrk="0" hangingPunct="0"/>
              <a:t>62</a:t>
            </a:fld>
            <a:endParaRPr lang="en-US" sz="2400">
              <a:latin typeface="Times" pitchFamily="18" charset="0"/>
            </a:endParaRPr>
          </a:p>
        </p:txBody>
      </p:sp>
      <p:sp>
        <p:nvSpPr>
          <p:cNvPr id="566275" name="Rectangle 2"/>
          <p:cNvSpPr>
            <a:spLocks noGrp="1" noRot="1" noChangeAspect="1" noChangeArrowheads="1" noTextEdit="1"/>
          </p:cNvSpPr>
          <p:nvPr>
            <p:ph type="sldImg"/>
          </p:nvPr>
        </p:nvSpPr>
        <p:spPr>
          <a:xfrm>
            <a:off x="576263" y="793750"/>
            <a:ext cx="5705475" cy="3209925"/>
          </a:xfrm>
          <a:ln/>
        </p:spPr>
      </p:sp>
      <p:sp>
        <p:nvSpPr>
          <p:cNvPr id="566276" name="Rectangle 3"/>
          <p:cNvSpPr>
            <a:spLocks noGrp="1" noChangeArrowheads="1"/>
          </p:cNvSpPr>
          <p:nvPr>
            <p:ph type="body" idx="1"/>
          </p:nvPr>
        </p:nvSpPr>
        <p:spPr>
          <a:xfrm>
            <a:off x="914730" y="4345781"/>
            <a:ext cx="5028543" cy="3853161"/>
          </a:xfrm>
          <a:noFill/>
          <a:ln w="9525"/>
        </p:spPr>
        <p:txBody>
          <a:bodyPr lIns="89166" tIns="43801" rIns="89166" bIns="43801"/>
          <a:lstStyle/>
          <a:p>
            <a:pPr eaLnBrk="1" hangingPunct="1"/>
            <a:r>
              <a:rPr lang="en-US" smtClean="0">
                <a:latin typeface="Times New Roman" pitchFamily="18" charset="0"/>
                <a:cs typeface="Arial" pitchFamily="34" charset="0"/>
              </a:rPr>
              <a:t>This requirement is </a:t>
            </a:r>
            <a:r>
              <a:rPr lang="en-US" u="sng" smtClean="0">
                <a:latin typeface="Times New Roman" pitchFamily="18" charset="0"/>
                <a:cs typeface="Arial" pitchFamily="34" charset="0"/>
              </a:rPr>
              <a:t>incomplete:</a:t>
            </a:r>
            <a:r>
              <a:rPr lang="en-US" smtClean="0">
                <a:latin typeface="Times New Roman" pitchFamily="18" charset="0"/>
                <a:cs typeface="Arial" pitchFamily="34" charset="0"/>
              </a:rPr>
              <a:t> what are the status messages and how</a:t>
            </a:r>
          </a:p>
          <a:p>
            <a:pPr eaLnBrk="1" hangingPunct="1"/>
            <a:r>
              <a:rPr lang="en-US" smtClean="0">
                <a:latin typeface="Times New Roman" pitchFamily="18" charset="0"/>
                <a:cs typeface="Arial" pitchFamily="34" charset="0"/>
              </a:rPr>
              <a:t>are they supposed to be displayed to the user? The requirement contains several </a:t>
            </a:r>
            <a:r>
              <a:rPr lang="en-US" u="sng" smtClean="0">
                <a:latin typeface="Times New Roman" pitchFamily="18" charset="0"/>
                <a:cs typeface="Arial" pitchFamily="34" charset="0"/>
              </a:rPr>
              <a:t>ambiguities</a:t>
            </a:r>
            <a:r>
              <a:rPr lang="en-US" smtClean="0">
                <a:latin typeface="Times New Roman" pitchFamily="18" charset="0"/>
                <a:cs typeface="Arial" pitchFamily="34" charset="0"/>
              </a:rPr>
              <a:t>.</a:t>
            </a:r>
          </a:p>
          <a:p>
            <a:pPr eaLnBrk="1" hangingPunct="1"/>
            <a:r>
              <a:rPr lang="en-US" smtClean="0">
                <a:latin typeface="Times New Roman" pitchFamily="18" charset="0"/>
                <a:cs typeface="Arial" pitchFamily="34" charset="0"/>
              </a:rPr>
              <a:t>What part of “the product” are we talking about? Is the interval between status messages really supposed to be at least 60 seconds, so showing a new message every 10 years is okay? Perhaps the intent is to have no more than 60 seconds elapse between messages; would 1 millisecond be too short? As a result of these problems, the requirement is </a:t>
            </a:r>
            <a:r>
              <a:rPr lang="en-US" u="sng" smtClean="0">
                <a:latin typeface="Times New Roman" pitchFamily="18" charset="0"/>
                <a:cs typeface="Arial" pitchFamily="34" charset="0"/>
              </a:rPr>
              <a:t>not verifiable</a:t>
            </a:r>
            <a:r>
              <a:rPr lang="en-US" smtClean="0">
                <a:latin typeface="Times New Roman" pitchFamily="18" charset="0"/>
                <a:cs typeface="Arial" pitchFamily="34" charset="0"/>
              </a:rPr>
              <a:t>.</a:t>
            </a:r>
          </a:p>
          <a:p>
            <a:pPr eaLnBrk="1" hangingPunct="1"/>
            <a:endParaRPr lang="en-US" smtClean="0">
              <a:latin typeface="Arial" pitchFamily="34" charset="0"/>
              <a:cs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7298"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1700" eaLnBrk="0" hangingPunct="0"/>
            <a:fld id="{0955E21D-4E7F-4CB0-9ED0-5D63EFC4DE46}" type="slidenum">
              <a:rPr lang="en-US" sz="2400">
                <a:latin typeface="Times" pitchFamily="18" charset="0"/>
              </a:rPr>
              <a:pPr defTabSz="901700" eaLnBrk="0" hangingPunct="0"/>
              <a:t>63</a:t>
            </a:fld>
            <a:endParaRPr lang="en-US" sz="2400">
              <a:latin typeface="Times" pitchFamily="18" charset="0"/>
            </a:endParaRPr>
          </a:p>
        </p:txBody>
      </p:sp>
      <p:sp>
        <p:nvSpPr>
          <p:cNvPr id="567299" name="Rectangle 2"/>
          <p:cNvSpPr>
            <a:spLocks noGrp="1" noRot="1" noChangeAspect="1" noChangeArrowheads="1" noTextEdit="1"/>
          </p:cNvSpPr>
          <p:nvPr>
            <p:ph type="sldImg"/>
          </p:nvPr>
        </p:nvSpPr>
        <p:spPr>
          <a:xfrm>
            <a:off x="576263" y="793750"/>
            <a:ext cx="5705475" cy="3209925"/>
          </a:xfrm>
          <a:ln/>
        </p:spPr>
      </p:sp>
      <p:sp>
        <p:nvSpPr>
          <p:cNvPr id="567300" name="Rectangle 3"/>
          <p:cNvSpPr>
            <a:spLocks noGrp="1" noChangeArrowheads="1"/>
          </p:cNvSpPr>
          <p:nvPr>
            <p:ph type="body" idx="1"/>
          </p:nvPr>
        </p:nvSpPr>
        <p:spPr>
          <a:xfrm>
            <a:off x="914730" y="4345781"/>
            <a:ext cx="5028543" cy="3853161"/>
          </a:xfrm>
          <a:noFill/>
          <a:ln w="9525"/>
        </p:spPr>
        <p:txBody>
          <a:bodyPr lIns="89166" tIns="43801" rIns="89166" bIns="43801"/>
          <a:lstStyle/>
          <a:p>
            <a:pPr eaLnBrk="1" hangingPunct="1"/>
            <a:r>
              <a:rPr lang="en-US" smtClean="0">
                <a:latin typeface="Times New Roman" pitchFamily="18" charset="0"/>
                <a:cs typeface="Arial" pitchFamily="34" charset="0"/>
              </a:rPr>
              <a:t> I split this into multiple requirements because each will require separate test cases and because</a:t>
            </a:r>
          </a:p>
          <a:p>
            <a:pPr eaLnBrk="1" hangingPunct="1"/>
            <a:r>
              <a:rPr lang="en-US" smtClean="0">
                <a:latin typeface="Times New Roman" pitchFamily="18" charset="0"/>
                <a:cs typeface="Arial" pitchFamily="34" charset="0"/>
              </a:rPr>
              <a:t>each should be separately traceable. If several requirements are strung together in a paragraph, it</a:t>
            </a:r>
          </a:p>
          <a:p>
            <a:pPr eaLnBrk="1" hangingPunct="1"/>
            <a:r>
              <a:rPr lang="en-US" smtClean="0">
                <a:latin typeface="Times New Roman" pitchFamily="18" charset="0"/>
                <a:cs typeface="Arial" pitchFamily="34" charset="0"/>
              </a:rPr>
              <a:t>is easy to overlook one during construction or testing.</a:t>
            </a:r>
          </a:p>
          <a:p>
            <a:pPr eaLnBrk="1" hangingPunct="1"/>
            <a:endParaRPr lang="en-US" smtClean="0">
              <a:latin typeface="Arial" pitchFamily="34" charset="0"/>
              <a:cs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1700" eaLnBrk="0" hangingPunct="0"/>
            <a:fld id="{7736DB2B-00EA-47AE-B8B6-CDDEC091BFCC}" type="slidenum">
              <a:rPr lang="en-US" sz="2400">
                <a:latin typeface="Times" pitchFamily="18" charset="0"/>
              </a:rPr>
              <a:pPr defTabSz="901700" eaLnBrk="0" hangingPunct="0"/>
              <a:t>64</a:t>
            </a:fld>
            <a:endParaRPr lang="en-US" sz="2400">
              <a:latin typeface="Times" pitchFamily="18" charset="0"/>
            </a:endParaRPr>
          </a:p>
        </p:txBody>
      </p:sp>
      <p:sp>
        <p:nvSpPr>
          <p:cNvPr id="568323" name="Rectangle 2"/>
          <p:cNvSpPr>
            <a:spLocks noGrp="1" noRot="1" noChangeAspect="1" noChangeArrowheads="1" noTextEdit="1"/>
          </p:cNvSpPr>
          <p:nvPr>
            <p:ph type="sldImg"/>
          </p:nvPr>
        </p:nvSpPr>
        <p:spPr>
          <a:xfrm>
            <a:off x="576263" y="793750"/>
            <a:ext cx="5705475" cy="3209925"/>
          </a:xfrm>
          <a:ln/>
        </p:spPr>
      </p:sp>
      <p:sp>
        <p:nvSpPr>
          <p:cNvPr id="568324" name="Rectangle 3"/>
          <p:cNvSpPr>
            <a:spLocks noGrp="1" noChangeArrowheads="1"/>
          </p:cNvSpPr>
          <p:nvPr>
            <p:ph type="body" idx="1"/>
          </p:nvPr>
        </p:nvSpPr>
        <p:spPr>
          <a:xfrm>
            <a:off x="914730" y="4345781"/>
            <a:ext cx="5028543" cy="3853161"/>
          </a:xfrm>
          <a:noFill/>
          <a:ln w="9525"/>
        </p:spPr>
        <p:txBody>
          <a:bodyPr lIns="89166" tIns="43801" rIns="89166" bIns="43801"/>
          <a:lstStyle/>
          <a:p>
            <a:pPr eaLnBrk="1" hangingPunct="1"/>
            <a:r>
              <a:rPr lang="en-US" smtClean="0">
                <a:latin typeface="Times New Roman" pitchFamily="18" charset="0"/>
                <a:cs typeface="Arial" pitchFamily="34" charset="0"/>
              </a:rPr>
              <a:t>Computers cannot do anything instantaneously, so this requirement</a:t>
            </a:r>
          </a:p>
          <a:p>
            <a:pPr eaLnBrk="1" hangingPunct="1"/>
            <a:r>
              <a:rPr lang="en-US" u="sng" smtClean="0">
                <a:latin typeface="Times New Roman" pitchFamily="18" charset="0"/>
                <a:cs typeface="Arial" pitchFamily="34" charset="0"/>
              </a:rPr>
              <a:t>is not feasible</a:t>
            </a:r>
            <a:r>
              <a:rPr lang="en-US" smtClean="0">
                <a:latin typeface="Times New Roman" pitchFamily="18" charset="0"/>
                <a:cs typeface="Arial" pitchFamily="34" charset="0"/>
              </a:rPr>
              <a:t>. It is </a:t>
            </a:r>
            <a:r>
              <a:rPr lang="en-US" u="sng" smtClean="0">
                <a:latin typeface="Times New Roman" pitchFamily="18" charset="0"/>
                <a:cs typeface="Arial" pitchFamily="34" charset="0"/>
              </a:rPr>
              <a:t>incomplete</a:t>
            </a:r>
            <a:r>
              <a:rPr lang="en-US" smtClean="0">
                <a:latin typeface="Times New Roman" pitchFamily="18" charset="0"/>
                <a:cs typeface="Arial" pitchFamily="34" charset="0"/>
              </a:rPr>
              <a:t> because it does not state the conditions that trigger the state</a:t>
            </a:r>
          </a:p>
          <a:p>
            <a:pPr eaLnBrk="1" hangingPunct="1"/>
            <a:r>
              <a:rPr lang="en-US" smtClean="0">
                <a:latin typeface="Times New Roman" pitchFamily="18" charset="0"/>
                <a:cs typeface="Arial" pitchFamily="34" charset="0"/>
              </a:rPr>
              <a:t>switch. Is the software making the change on its own under some conditions, or does the user</a:t>
            </a:r>
          </a:p>
          <a:p>
            <a:pPr eaLnBrk="1" hangingPunct="1"/>
            <a:r>
              <a:rPr lang="en-US" smtClean="0">
                <a:latin typeface="Times New Roman" pitchFamily="18" charset="0"/>
                <a:cs typeface="Arial" pitchFamily="34" charset="0"/>
              </a:rPr>
              <a:t>take some action to stimulate the change? Also, what is the scope of the display change within the</a:t>
            </a:r>
          </a:p>
          <a:p>
            <a:pPr eaLnBrk="1" hangingPunct="1"/>
            <a:r>
              <a:rPr lang="en-US" smtClean="0">
                <a:latin typeface="Times New Roman" pitchFamily="18" charset="0"/>
                <a:cs typeface="Arial" pitchFamily="34" charset="0"/>
              </a:rPr>
              <a:t>document: selected text, the entire document, or something else? There is an</a:t>
            </a:r>
            <a:r>
              <a:rPr lang="en-US" u="sng" smtClean="0">
                <a:latin typeface="Times New Roman" pitchFamily="18" charset="0"/>
                <a:cs typeface="Arial" pitchFamily="34" charset="0"/>
              </a:rPr>
              <a:t> ambiguity</a:t>
            </a:r>
            <a:r>
              <a:rPr lang="en-US" smtClean="0">
                <a:latin typeface="Times New Roman" pitchFamily="18" charset="0"/>
                <a:cs typeface="Arial" pitchFamily="34" charset="0"/>
              </a:rPr>
              <a:t> problem, too. Are “non-printing” characters the same as hidden text, or are they attribute tags or control characters of some kind? As a result of these problems this requirement cannot be verified.</a:t>
            </a:r>
          </a:p>
          <a:p>
            <a:pPr eaLnBrk="1" hangingPunct="1"/>
            <a:endParaRPr lang="en-US" smtClean="0">
              <a:latin typeface="Arial" pitchFamily="34" charset="0"/>
              <a:cs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6"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1700" eaLnBrk="0" hangingPunct="0"/>
            <a:fld id="{C49784E3-BCB7-4D59-AC93-FBB40F434910}" type="slidenum">
              <a:rPr lang="en-US" sz="2400">
                <a:latin typeface="Times" pitchFamily="18" charset="0"/>
              </a:rPr>
              <a:pPr defTabSz="901700" eaLnBrk="0" hangingPunct="0"/>
              <a:t>65</a:t>
            </a:fld>
            <a:endParaRPr lang="en-US" sz="2400">
              <a:latin typeface="Times" pitchFamily="18" charset="0"/>
            </a:endParaRPr>
          </a:p>
        </p:txBody>
      </p:sp>
      <p:sp>
        <p:nvSpPr>
          <p:cNvPr id="569347" name="Rectangle 2"/>
          <p:cNvSpPr>
            <a:spLocks noGrp="1" noRot="1" noChangeAspect="1" noChangeArrowheads="1" noTextEdit="1"/>
          </p:cNvSpPr>
          <p:nvPr>
            <p:ph type="sldImg"/>
          </p:nvPr>
        </p:nvSpPr>
        <p:spPr>
          <a:xfrm>
            <a:off x="576263" y="793750"/>
            <a:ext cx="5705475" cy="3209925"/>
          </a:xfrm>
          <a:ln/>
        </p:spPr>
      </p:sp>
      <p:sp>
        <p:nvSpPr>
          <p:cNvPr id="569348" name="Rectangle 3"/>
          <p:cNvSpPr>
            <a:spLocks noGrp="1" noChangeArrowheads="1"/>
          </p:cNvSpPr>
          <p:nvPr>
            <p:ph type="body" idx="1"/>
          </p:nvPr>
        </p:nvSpPr>
        <p:spPr>
          <a:xfrm>
            <a:off x="914730" y="4345781"/>
            <a:ext cx="5028543" cy="3853161"/>
          </a:xfrm>
          <a:noFill/>
          <a:ln w="9525"/>
        </p:spPr>
        <p:txBody>
          <a:bodyPr lIns="89166" tIns="43801" rIns="89166" bIns="43801"/>
          <a:lstStyle/>
          <a:p>
            <a:pPr eaLnBrk="1" hangingPunct="1"/>
            <a:r>
              <a:rPr lang="en-US" smtClean="0">
                <a:latin typeface="Times New Roman" pitchFamily="18" charset="0"/>
                <a:cs typeface="Arial" pitchFamily="34" charset="0"/>
              </a:rPr>
              <a:t> Now it is clear that the non-printing characters are</a:t>
            </a:r>
          </a:p>
          <a:p>
            <a:pPr eaLnBrk="1" hangingPunct="1"/>
            <a:r>
              <a:rPr lang="en-US" smtClean="0">
                <a:latin typeface="Times New Roman" pitchFamily="18" charset="0"/>
                <a:cs typeface="Arial" pitchFamily="34" charset="0"/>
              </a:rPr>
              <a:t>HTML markup tags. This requirement does not constrain the design because it does not define</a:t>
            </a:r>
          </a:p>
          <a:p>
            <a:pPr eaLnBrk="1" hangingPunct="1"/>
            <a:r>
              <a:rPr lang="en-US" smtClean="0">
                <a:latin typeface="Times New Roman" pitchFamily="18" charset="0"/>
                <a:cs typeface="Arial" pitchFamily="34" charset="0"/>
              </a:rPr>
              <a:t>the triggering condition. When the designer selects an appropriate triggering condition, you can</a:t>
            </a:r>
          </a:p>
          <a:p>
            <a:pPr eaLnBrk="1" hangingPunct="1"/>
            <a:r>
              <a:rPr lang="en-US" smtClean="0">
                <a:latin typeface="Times New Roman" pitchFamily="18" charset="0"/>
                <a:cs typeface="Arial" pitchFamily="34" charset="0"/>
              </a:rPr>
              <a:t>write specific tests to verify correct operation of this toggle.</a:t>
            </a:r>
          </a:p>
          <a:p>
            <a:pPr eaLnBrk="1" hangingPunct="1"/>
            <a:endParaRPr lang="en-US" smtClean="0">
              <a:latin typeface="Arial" pitchFamily="34" charset="0"/>
              <a:cs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0370"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1700" eaLnBrk="0" hangingPunct="0"/>
            <a:fld id="{D3EF2728-059B-4420-8594-0F8F7DF00855}" type="slidenum">
              <a:rPr lang="en-US" sz="2400">
                <a:latin typeface="Times" pitchFamily="18" charset="0"/>
              </a:rPr>
              <a:pPr defTabSz="901700" eaLnBrk="0" hangingPunct="0"/>
              <a:t>66</a:t>
            </a:fld>
            <a:endParaRPr lang="en-US" sz="2400">
              <a:latin typeface="Times" pitchFamily="18" charset="0"/>
            </a:endParaRPr>
          </a:p>
        </p:txBody>
      </p:sp>
      <p:sp>
        <p:nvSpPr>
          <p:cNvPr id="570371" name="Rectangle 2"/>
          <p:cNvSpPr>
            <a:spLocks noGrp="1" noRot="1" noChangeAspect="1" noChangeArrowheads="1" noTextEdit="1"/>
          </p:cNvSpPr>
          <p:nvPr>
            <p:ph type="sldImg"/>
          </p:nvPr>
        </p:nvSpPr>
        <p:spPr>
          <a:xfrm>
            <a:off x="576263" y="793750"/>
            <a:ext cx="5705475" cy="3209925"/>
          </a:xfrm>
          <a:ln/>
        </p:spPr>
      </p:sp>
      <p:sp>
        <p:nvSpPr>
          <p:cNvPr id="570372" name="Rectangle 3"/>
          <p:cNvSpPr>
            <a:spLocks noGrp="1" noChangeArrowheads="1"/>
          </p:cNvSpPr>
          <p:nvPr>
            <p:ph type="body" idx="1"/>
          </p:nvPr>
        </p:nvSpPr>
        <p:spPr>
          <a:xfrm>
            <a:off x="914730" y="4345781"/>
            <a:ext cx="5028543" cy="3853161"/>
          </a:xfrm>
          <a:noFill/>
          <a:ln w="9525"/>
        </p:spPr>
        <p:txBody>
          <a:bodyPr lIns="89166" tIns="43801" rIns="89166" bIns="43801"/>
          <a:lstStyle/>
          <a:p>
            <a:pPr eaLnBrk="1" hangingPunct="1"/>
            <a:r>
              <a:rPr lang="en-US" smtClean="0">
                <a:latin typeface="Times New Roman" pitchFamily="18" charset="0"/>
                <a:cs typeface="Arial" pitchFamily="34" charset="0"/>
              </a:rPr>
              <a:t>what does “if possible” mean? If it’s technicallym</a:t>
            </a:r>
            <a:r>
              <a:rPr lang="en-US" u="sng" smtClean="0">
                <a:latin typeface="Times New Roman" pitchFamily="18" charset="0"/>
                <a:cs typeface="Arial" pitchFamily="34" charset="0"/>
              </a:rPr>
              <a:t>feasible</a:t>
            </a:r>
            <a:r>
              <a:rPr lang="en-US" smtClean="0">
                <a:latin typeface="Times New Roman" pitchFamily="18" charset="0"/>
                <a:cs typeface="Arial" pitchFamily="34" charset="0"/>
              </a:rPr>
              <a:t>? If the master charge number list can be accessed on line? Avoid</a:t>
            </a:r>
            <a:r>
              <a:rPr lang="en-US" u="sng" smtClean="0">
                <a:latin typeface="Times New Roman" pitchFamily="18" charset="0"/>
                <a:cs typeface="Arial" pitchFamily="34" charset="0"/>
              </a:rPr>
              <a:t> imprecise</a:t>
            </a:r>
            <a:r>
              <a:rPr lang="en-US" smtClean="0">
                <a:latin typeface="Times New Roman" pitchFamily="18" charset="0"/>
                <a:cs typeface="Arial" pitchFamily="34" charset="0"/>
              </a:rPr>
              <a:t> words like</a:t>
            </a:r>
          </a:p>
          <a:p>
            <a:pPr eaLnBrk="1" hangingPunct="1"/>
            <a:r>
              <a:rPr lang="en-US" smtClean="0">
                <a:latin typeface="Times New Roman" pitchFamily="18" charset="0"/>
                <a:cs typeface="Arial" pitchFamily="34" charset="0"/>
              </a:rPr>
              <a:t>“should.”  The customer either needs this functionality or he doesn’t. I have seen some requirements specifications in which subtle distinctions are drawn among keywords like “shall”, “will”, and “should” as a way to indicate priority. I prefer to stick with “shall” as a clear statement of what is intended by the requirement and to explicitly specify the priorities.</a:t>
            </a:r>
          </a:p>
          <a:p>
            <a:pPr eaLnBrk="1" hangingPunct="1"/>
            <a:endParaRPr lang="en-US" smtClean="0">
              <a:latin typeface="Arial" pitchFamily="34" charset="0"/>
              <a:cs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1700" eaLnBrk="0" hangingPunct="0"/>
            <a:fld id="{41C83DF7-EC05-4A81-91EE-20F85BD38948}" type="slidenum">
              <a:rPr lang="en-US" sz="2400">
                <a:latin typeface="Times" pitchFamily="18" charset="0"/>
              </a:rPr>
              <a:pPr defTabSz="901700" eaLnBrk="0" hangingPunct="0"/>
              <a:t>67</a:t>
            </a:fld>
            <a:endParaRPr lang="en-US" sz="2400">
              <a:latin typeface="Times" pitchFamily="18" charset="0"/>
            </a:endParaRPr>
          </a:p>
        </p:txBody>
      </p:sp>
      <p:sp>
        <p:nvSpPr>
          <p:cNvPr id="571395" name="Rectangle 2"/>
          <p:cNvSpPr>
            <a:spLocks noGrp="1" noRot="1" noChangeAspect="1" noChangeArrowheads="1" noTextEdit="1"/>
          </p:cNvSpPr>
          <p:nvPr>
            <p:ph type="sldImg"/>
          </p:nvPr>
        </p:nvSpPr>
        <p:spPr>
          <a:xfrm>
            <a:off x="576263" y="793750"/>
            <a:ext cx="5705475" cy="3209925"/>
          </a:xfrm>
          <a:ln/>
        </p:spPr>
      </p:sp>
      <p:sp>
        <p:nvSpPr>
          <p:cNvPr id="571396" name="Rectangle 3"/>
          <p:cNvSpPr>
            <a:spLocks noGrp="1" noChangeArrowheads="1"/>
          </p:cNvSpPr>
          <p:nvPr>
            <p:ph type="body" idx="1"/>
          </p:nvPr>
        </p:nvSpPr>
        <p:spPr>
          <a:xfrm>
            <a:off x="914730" y="4345781"/>
            <a:ext cx="5028543" cy="3853161"/>
          </a:xfrm>
          <a:noFill/>
          <a:ln w="9525"/>
        </p:spPr>
        <p:txBody>
          <a:bodyPr lIns="89166" tIns="43801" rIns="89166" bIns="43801"/>
          <a:lstStyle/>
          <a:p>
            <a:pPr eaLnBrk="1" hangingPunct="1"/>
            <a:endParaRPr lang="en-US"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0113" eaLnBrk="0" hangingPunct="0"/>
            <a:fld id="{21010AD9-6447-4442-A633-14C7BB8637B7}" type="slidenum">
              <a:rPr lang="en-US" sz="2400">
                <a:latin typeface="Times" pitchFamily="18" charset="0"/>
              </a:rPr>
              <a:pPr defTabSz="900113" eaLnBrk="0" hangingPunct="0"/>
              <a:t>8</a:t>
            </a:fld>
            <a:endParaRPr lang="en-US" sz="2400">
              <a:latin typeface="Times" pitchFamily="18" charset="0"/>
            </a:endParaRPr>
          </a:p>
        </p:txBody>
      </p:sp>
      <p:sp>
        <p:nvSpPr>
          <p:cNvPr id="555011" name="Rectangle 2"/>
          <p:cNvSpPr>
            <a:spLocks noGrp="1" noRot="1" noChangeAspect="1" noChangeArrowheads="1" noTextEdit="1"/>
          </p:cNvSpPr>
          <p:nvPr>
            <p:ph type="sldImg"/>
          </p:nvPr>
        </p:nvSpPr>
        <p:spPr>
          <a:xfrm>
            <a:off x="382588" y="684213"/>
            <a:ext cx="6096000" cy="3429000"/>
          </a:xfrm>
          <a:ln/>
        </p:spPr>
      </p:sp>
      <p:sp>
        <p:nvSpPr>
          <p:cNvPr id="555012" name="Rectangle 3"/>
          <p:cNvSpPr>
            <a:spLocks noGrp="1" noChangeArrowheads="1"/>
          </p:cNvSpPr>
          <p:nvPr>
            <p:ph type="body" idx="1"/>
          </p:nvPr>
        </p:nvSpPr>
        <p:spPr>
          <a:xfrm>
            <a:off x="914730" y="4345781"/>
            <a:ext cx="5028543" cy="3853161"/>
          </a:xfrm>
          <a:noFill/>
          <a:ln w="9525"/>
        </p:spPr>
        <p:txBody>
          <a:bodyPr lIns="89166" tIns="43801" rIns="89166" bIns="43801"/>
          <a:lstStyle/>
          <a:p>
            <a:pPr eaLnBrk="1" hangingPunct="1">
              <a:spcBef>
                <a:spcPct val="0"/>
              </a:spcBef>
            </a:pPr>
            <a:endParaRPr lang="en-US" smtClean="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034"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1700" eaLnBrk="0" hangingPunct="0"/>
            <a:fld id="{3FECD4C3-F18D-4095-A4C0-156A3FB86667}" type="slidenum">
              <a:rPr lang="en-US" sz="2400">
                <a:latin typeface="Times" pitchFamily="18" charset="0"/>
              </a:rPr>
              <a:pPr defTabSz="901700" eaLnBrk="0" hangingPunct="0"/>
              <a:t>46</a:t>
            </a:fld>
            <a:endParaRPr lang="en-US" sz="2400">
              <a:latin typeface="Times" pitchFamily="18" charset="0"/>
            </a:endParaRPr>
          </a:p>
        </p:txBody>
      </p:sp>
      <p:sp>
        <p:nvSpPr>
          <p:cNvPr id="556035" name="Rectangle 2"/>
          <p:cNvSpPr>
            <a:spLocks noGrp="1" noRot="1" noChangeAspect="1" noChangeArrowheads="1" noTextEdit="1"/>
          </p:cNvSpPr>
          <p:nvPr>
            <p:ph type="sldImg"/>
          </p:nvPr>
        </p:nvSpPr>
        <p:spPr>
          <a:xfrm>
            <a:off x="576263" y="793750"/>
            <a:ext cx="5705475" cy="3209925"/>
          </a:xfrm>
          <a:ln/>
        </p:spPr>
      </p:sp>
      <p:sp>
        <p:nvSpPr>
          <p:cNvPr id="556036" name="Rectangle 3"/>
          <p:cNvSpPr>
            <a:spLocks noGrp="1" noChangeArrowheads="1"/>
          </p:cNvSpPr>
          <p:nvPr>
            <p:ph type="body" idx="1"/>
          </p:nvPr>
        </p:nvSpPr>
        <p:spPr>
          <a:xfrm>
            <a:off x="914730" y="4345781"/>
            <a:ext cx="5028543" cy="3853161"/>
          </a:xfrm>
          <a:noFill/>
          <a:ln w="9525"/>
        </p:spPr>
        <p:txBody>
          <a:bodyPr lIns="89166" tIns="43801" rIns="89166" bIns="43801"/>
          <a:lstStyle/>
          <a:p>
            <a:pPr lvl="1" eaLnBrk="1" hangingPunct="1"/>
            <a:r>
              <a:rPr lang="en-US" smtClean="0">
                <a:latin typeface="Times New Roman" pitchFamily="18" charset="0"/>
                <a:cs typeface="Arial" pitchFamily="34" charset="0"/>
              </a:rPr>
              <a:t>Organize the requirements hierarchically in the SRS to help reviewers understand the structure of the functionality described, so it will be easier for them to tell if something is missing.</a:t>
            </a:r>
          </a:p>
          <a:p>
            <a:pPr eaLnBrk="1" hangingPunct="1"/>
            <a:endParaRPr lang="en-US" smtClean="0">
              <a:latin typeface="Times New Roman" pitchFamily="18" charset="0"/>
              <a:cs typeface="Arial" pitchFamily="34" charset="0"/>
            </a:endParaRPr>
          </a:p>
          <a:p>
            <a:pPr eaLnBrk="1" hangingPunct="1"/>
            <a:endParaRPr lang="en-US" smtClean="0">
              <a:latin typeface="Times New Roman" pitchFamily="18" charset="0"/>
              <a:cs typeface="Arial" pitchFamily="34" charset="0"/>
            </a:endParaRPr>
          </a:p>
          <a:p>
            <a:pPr eaLnBrk="1" hangingPunct="1"/>
            <a:r>
              <a:rPr lang="en-US" smtClean="0">
                <a:latin typeface="Times New Roman" pitchFamily="18" charset="0"/>
                <a:cs typeface="Arial" pitchFamily="34" charset="0"/>
              </a:rPr>
              <a:t>Resolve all TBDs from a given set of the requirements</a:t>
            </a:r>
          </a:p>
          <a:p>
            <a:pPr eaLnBrk="1" hangingPunct="1"/>
            <a:r>
              <a:rPr lang="en-US" smtClean="0">
                <a:latin typeface="Times New Roman" pitchFamily="18" charset="0"/>
                <a:cs typeface="Arial" pitchFamily="34" charset="0"/>
              </a:rPr>
              <a:t>before you proceed with construction of that part of the product.</a:t>
            </a:r>
          </a:p>
          <a:p>
            <a:pPr eaLnBrk="1" hangingPunct="1"/>
            <a:endParaRPr lang="en-US" smtClean="0">
              <a:latin typeface="Arial" pitchFamily="34" charset="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058"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1700" eaLnBrk="0" hangingPunct="0"/>
            <a:fld id="{3D18670D-7C90-4C82-BC16-658F7EB76E92}" type="slidenum">
              <a:rPr lang="en-US" sz="2400">
                <a:latin typeface="Times" pitchFamily="18" charset="0"/>
              </a:rPr>
              <a:pPr defTabSz="901700" eaLnBrk="0" hangingPunct="0"/>
              <a:t>47</a:t>
            </a:fld>
            <a:endParaRPr lang="en-US" sz="2400">
              <a:latin typeface="Times" pitchFamily="18" charset="0"/>
            </a:endParaRPr>
          </a:p>
        </p:txBody>
      </p:sp>
      <p:sp>
        <p:nvSpPr>
          <p:cNvPr id="557059" name="Rectangle 2"/>
          <p:cNvSpPr>
            <a:spLocks noGrp="1" noRot="1" noChangeAspect="1" noChangeArrowheads="1" noTextEdit="1"/>
          </p:cNvSpPr>
          <p:nvPr>
            <p:ph type="sldImg"/>
          </p:nvPr>
        </p:nvSpPr>
        <p:spPr>
          <a:xfrm>
            <a:off x="576263" y="793750"/>
            <a:ext cx="5705475" cy="3209925"/>
          </a:xfrm>
          <a:ln/>
        </p:spPr>
      </p:sp>
      <p:sp>
        <p:nvSpPr>
          <p:cNvPr id="557060" name="Rectangle 3"/>
          <p:cNvSpPr>
            <a:spLocks noGrp="1" noChangeArrowheads="1"/>
          </p:cNvSpPr>
          <p:nvPr>
            <p:ph type="body" idx="1"/>
          </p:nvPr>
        </p:nvSpPr>
        <p:spPr>
          <a:xfrm>
            <a:off x="914730" y="4345781"/>
            <a:ext cx="5028543" cy="3853161"/>
          </a:xfrm>
          <a:noFill/>
          <a:ln w="9525"/>
        </p:spPr>
        <p:txBody>
          <a:bodyPr lIns="89166" tIns="43801" rIns="89166" bIns="43801"/>
          <a:lstStyle/>
          <a:p>
            <a:pPr eaLnBrk="1" hangingPunct="1"/>
            <a:r>
              <a:rPr lang="en-US" b="1" smtClean="0">
                <a:latin typeface="Arial" pitchFamily="34" charset="0"/>
                <a:cs typeface="Arial" pitchFamily="34" charset="0"/>
              </a:rPr>
              <a:t>Correctness:</a:t>
            </a:r>
            <a:r>
              <a:rPr lang="en-US" smtClean="0">
                <a:latin typeface="Arial" pitchFamily="34" charset="0"/>
                <a:cs typeface="Arial" pitchFamily="34" charset="0"/>
              </a:rPr>
              <a:t> The requirements represent the client’s needs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1700" eaLnBrk="0" hangingPunct="0"/>
            <a:fld id="{D78C1E4F-79E9-4252-BD88-C9B2B4EF2750}" type="slidenum">
              <a:rPr lang="en-US" sz="2400">
                <a:latin typeface="Times" pitchFamily="18" charset="0"/>
              </a:rPr>
              <a:pPr defTabSz="901700" eaLnBrk="0" hangingPunct="0"/>
              <a:t>48</a:t>
            </a:fld>
            <a:endParaRPr lang="en-US" sz="2400">
              <a:latin typeface="Times" pitchFamily="18" charset="0"/>
            </a:endParaRPr>
          </a:p>
        </p:txBody>
      </p:sp>
      <p:sp>
        <p:nvSpPr>
          <p:cNvPr id="558083" name="Rectangle 2"/>
          <p:cNvSpPr>
            <a:spLocks noGrp="1" noRot="1" noChangeAspect="1" noChangeArrowheads="1" noTextEdit="1"/>
          </p:cNvSpPr>
          <p:nvPr>
            <p:ph type="sldImg"/>
          </p:nvPr>
        </p:nvSpPr>
        <p:spPr>
          <a:xfrm>
            <a:off x="576263" y="793750"/>
            <a:ext cx="5705475" cy="3209925"/>
          </a:xfrm>
          <a:ln/>
        </p:spPr>
      </p:sp>
      <p:sp>
        <p:nvSpPr>
          <p:cNvPr id="558084" name="Rectangle 3"/>
          <p:cNvSpPr>
            <a:spLocks noGrp="1" noChangeArrowheads="1"/>
          </p:cNvSpPr>
          <p:nvPr>
            <p:ph type="body" idx="1"/>
          </p:nvPr>
        </p:nvSpPr>
        <p:spPr>
          <a:xfrm>
            <a:off x="914730" y="4345781"/>
            <a:ext cx="5028543" cy="3853161"/>
          </a:xfrm>
          <a:noFill/>
          <a:ln w="9525"/>
        </p:spPr>
        <p:txBody>
          <a:bodyPr lIns="89166" tIns="43801" rIns="89166" bIns="43801"/>
          <a:lstStyle/>
          <a:p>
            <a:pPr eaLnBrk="1" hangingPunct="1"/>
            <a:r>
              <a:rPr lang="en-US" b="1" smtClean="0">
                <a:latin typeface="Arial" pitchFamily="34" charset="0"/>
                <a:cs typeface="Arial" pitchFamily="34" charset="0"/>
              </a:rPr>
              <a:t>feasability:</a:t>
            </a:r>
            <a:r>
              <a:rPr lang="en-US" smtClean="0">
                <a:latin typeface="Arial" pitchFamily="34" charset="0"/>
                <a:cs typeface="Arial" pitchFamily="34" charset="0"/>
              </a:rPr>
              <a:t> Requirements can be implemented and delivered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6"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1700" eaLnBrk="0" hangingPunct="0"/>
            <a:fld id="{069CADF7-7D58-400B-BB2B-C6350E8A2D37}" type="slidenum">
              <a:rPr lang="en-US" sz="2400">
                <a:latin typeface="Times" pitchFamily="18" charset="0"/>
              </a:rPr>
              <a:pPr defTabSz="901700" eaLnBrk="0" hangingPunct="0"/>
              <a:t>49</a:t>
            </a:fld>
            <a:endParaRPr lang="en-US" sz="2400">
              <a:latin typeface="Times" pitchFamily="18" charset="0"/>
            </a:endParaRPr>
          </a:p>
        </p:txBody>
      </p:sp>
      <p:sp>
        <p:nvSpPr>
          <p:cNvPr id="559107" name="Rectangle 2"/>
          <p:cNvSpPr>
            <a:spLocks noGrp="1" noRot="1" noChangeAspect="1" noChangeArrowheads="1" noTextEdit="1"/>
          </p:cNvSpPr>
          <p:nvPr>
            <p:ph type="sldImg"/>
          </p:nvPr>
        </p:nvSpPr>
        <p:spPr>
          <a:xfrm>
            <a:off x="576263" y="793750"/>
            <a:ext cx="5705475" cy="3209925"/>
          </a:xfrm>
          <a:ln/>
        </p:spPr>
      </p:sp>
      <p:sp>
        <p:nvSpPr>
          <p:cNvPr id="559108" name="Rectangle 3"/>
          <p:cNvSpPr>
            <a:spLocks noGrp="1" noChangeArrowheads="1"/>
          </p:cNvSpPr>
          <p:nvPr>
            <p:ph type="body" idx="1"/>
          </p:nvPr>
        </p:nvSpPr>
        <p:spPr>
          <a:xfrm>
            <a:off x="914730" y="4345781"/>
            <a:ext cx="5028543" cy="3853161"/>
          </a:xfrm>
          <a:noFill/>
          <a:ln w="9525"/>
        </p:spPr>
        <p:txBody>
          <a:bodyPr lIns="89166" tIns="43801" rIns="89166" bIns="43801"/>
          <a:lstStyle/>
          <a:p>
            <a:pPr eaLnBrk="1" hangingPunct="1"/>
            <a:endParaRPr lang="en-US" smtClean="0">
              <a:latin typeface="Arial" pitchFamily="34" charset="0"/>
              <a:cs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130"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1700" eaLnBrk="0" hangingPunct="0"/>
            <a:fld id="{1EF5C2F9-26C8-410E-A2C8-7C9229A4B2ED}" type="slidenum">
              <a:rPr lang="en-US" sz="2400">
                <a:latin typeface="Times" pitchFamily="18" charset="0"/>
              </a:rPr>
              <a:pPr defTabSz="901700" eaLnBrk="0" hangingPunct="0"/>
              <a:t>51</a:t>
            </a:fld>
            <a:endParaRPr lang="en-US" sz="2400">
              <a:latin typeface="Times" pitchFamily="18" charset="0"/>
            </a:endParaRPr>
          </a:p>
        </p:txBody>
      </p:sp>
      <p:sp>
        <p:nvSpPr>
          <p:cNvPr id="560131" name="Rectangle 2"/>
          <p:cNvSpPr>
            <a:spLocks noGrp="1" noRot="1" noChangeAspect="1" noChangeArrowheads="1" noTextEdit="1"/>
          </p:cNvSpPr>
          <p:nvPr>
            <p:ph type="sldImg"/>
          </p:nvPr>
        </p:nvSpPr>
        <p:spPr>
          <a:xfrm>
            <a:off x="576263" y="793750"/>
            <a:ext cx="5705475" cy="3209925"/>
          </a:xfrm>
          <a:ln/>
        </p:spPr>
      </p:sp>
      <p:sp>
        <p:nvSpPr>
          <p:cNvPr id="560132" name="Rectangle 3"/>
          <p:cNvSpPr>
            <a:spLocks noGrp="1" noChangeArrowheads="1"/>
          </p:cNvSpPr>
          <p:nvPr>
            <p:ph type="body" idx="1"/>
          </p:nvPr>
        </p:nvSpPr>
        <p:spPr>
          <a:xfrm>
            <a:off x="914730" y="4345781"/>
            <a:ext cx="5028543" cy="3853161"/>
          </a:xfrm>
          <a:noFill/>
          <a:ln w="9525"/>
        </p:spPr>
        <p:txBody>
          <a:bodyPr lIns="89166" tIns="43801" rIns="89166" bIns="43801"/>
          <a:lstStyle/>
          <a:p>
            <a:pPr eaLnBrk="1" hangingPunct="1"/>
            <a:endParaRPr lang="en-US" smtClean="0">
              <a:latin typeface="Arial" pitchFamily="34" charset="0"/>
              <a:cs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154"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1700" eaLnBrk="0" hangingPunct="0"/>
            <a:fld id="{80A6AB1A-BB83-41C1-A3B1-FA0FD7CBD919}" type="slidenum">
              <a:rPr lang="en-US" sz="2400">
                <a:latin typeface="Times" pitchFamily="18" charset="0"/>
              </a:rPr>
              <a:pPr defTabSz="901700" eaLnBrk="0" hangingPunct="0"/>
              <a:t>53</a:t>
            </a:fld>
            <a:endParaRPr lang="en-US" sz="2400">
              <a:latin typeface="Times" pitchFamily="18" charset="0"/>
            </a:endParaRPr>
          </a:p>
        </p:txBody>
      </p:sp>
      <p:sp>
        <p:nvSpPr>
          <p:cNvPr id="561155" name="Rectangle 2"/>
          <p:cNvSpPr>
            <a:spLocks noGrp="1" noRot="1" noChangeAspect="1" noChangeArrowheads="1" noTextEdit="1"/>
          </p:cNvSpPr>
          <p:nvPr>
            <p:ph type="sldImg"/>
          </p:nvPr>
        </p:nvSpPr>
        <p:spPr>
          <a:xfrm>
            <a:off x="576263" y="793750"/>
            <a:ext cx="5705475" cy="3209925"/>
          </a:xfrm>
          <a:ln/>
        </p:spPr>
      </p:sp>
      <p:sp>
        <p:nvSpPr>
          <p:cNvPr id="561156" name="Rectangle 3"/>
          <p:cNvSpPr>
            <a:spLocks noGrp="1" noChangeArrowheads="1"/>
          </p:cNvSpPr>
          <p:nvPr>
            <p:ph type="body" idx="1"/>
          </p:nvPr>
        </p:nvSpPr>
        <p:spPr>
          <a:xfrm>
            <a:off x="914730" y="4345781"/>
            <a:ext cx="5028543" cy="3853161"/>
          </a:xfrm>
          <a:noFill/>
          <a:ln w="9525"/>
        </p:spPr>
        <p:txBody>
          <a:bodyPr lIns="89166" tIns="43801" rIns="89166" bIns="43801"/>
          <a:lstStyle/>
          <a:p>
            <a:pPr eaLnBrk="1" hangingPunct="1"/>
            <a:r>
              <a:rPr lang="en-US" smtClean="0">
                <a:latin typeface="Times New Roman" pitchFamily="18" charset="0"/>
                <a:cs typeface="Arial" pitchFamily="34" charset="0"/>
              </a:rPr>
              <a:t>If a requirement is not verifiable, determining whether it was correctly implemented is a matter of opinion.</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178" name="Rectangle 7"/>
          <p:cNvSpPr txBox="1">
            <a:spLocks noGrp="1" noChangeArrowheads="1"/>
          </p:cNvSpPr>
          <p:nvPr/>
        </p:nvSpPr>
        <p:spPr bwMode="auto">
          <a:xfrm>
            <a:off x="3883902" y="8684121"/>
            <a:ext cx="2972457" cy="458391"/>
          </a:xfrm>
          <a:prstGeom prst="rect">
            <a:avLst/>
          </a:prstGeom>
          <a:noFill/>
          <a:ln w="9525">
            <a:noFill/>
            <a:miter lim="800000"/>
            <a:headEnd/>
            <a:tailEnd/>
          </a:ln>
        </p:spPr>
        <p:txBody>
          <a:bodyPr lIns="90105" tIns="45052" rIns="90105" bIns="45052"/>
          <a:lstStyle/>
          <a:p>
            <a:pPr defTabSz="901700" eaLnBrk="0" hangingPunct="0"/>
            <a:fld id="{00F0AE17-743A-44E4-BC27-633A76703A93}" type="slidenum">
              <a:rPr lang="en-US" sz="2400">
                <a:latin typeface="Times" pitchFamily="18" charset="0"/>
              </a:rPr>
              <a:pPr defTabSz="901700" eaLnBrk="0" hangingPunct="0"/>
              <a:t>54</a:t>
            </a:fld>
            <a:endParaRPr lang="en-US" sz="2400">
              <a:latin typeface="Times" pitchFamily="18" charset="0"/>
            </a:endParaRPr>
          </a:p>
        </p:txBody>
      </p:sp>
      <p:sp>
        <p:nvSpPr>
          <p:cNvPr id="562179" name="Rectangle 2"/>
          <p:cNvSpPr>
            <a:spLocks noGrp="1" noRot="1" noChangeAspect="1" noChangeArrowheads="1" noTextEdit="1"/>
          </p:cNvSpPr>
          <p:nvPr>
            <p:ph type="sldImg"/>
          </p:nvPr>
        </p:nvSpPr>
        <p:spPr>
          <a:xfrm>
            <a:off x="576263" y="793750"/>
            <a:ext cx="5705475" cy="3209925"/>
          </a:xfrm>
          <a:ln/>
        </p:spPr>
      </p:sp>
      <p:sp>
        <p:nvSpPr>
          <p:cNvPr id="562180" name="Rectangle 3"/>
          <p:cNvSpPr>
            <a:spLocks noGrp="1" noChangeArrowheads="1"/>
          </p:cNvSpPr>
          <p:nvPr>
            <p:ph type="body" idx="1"/>
          </p:nvPr>
        </p:nvSpPr>
        <p:spPr>
          <a:xfrm>
            <a:off x="914730" y="4345781"/>
            <a:ext cx="5028543" cy="3853161"/>
          </a:xfrm>
          <a:noFill/>
          <a:ln w="9525"/>
        </p:spPr>
        <p:txBody>
          <a:bodyPr lIns="89166" tIns="43801" rIns="89166" bIns="43801"/>
          <a:lstStyle/>
          <a:p>
            <a:pPr eaLnBrk="1" hangingPunct="1"/>
            <a:r>
              <a:rPr lang="en-US" smtClean="0">
                <a:latin typeface="Times New Roman" pitchFamily="18" charset="0"/>
                <a:cs typeface="Arial" pitchFamily="34" charset="0"/>
              </a:rPr>
              <a:t>Therefore, unless a quantified requirement is unrealistic, it will</a:t>
            </a:r>
          </a:p>
          <a:p>
            <a:pPr eaLnBrk="1" hangingPunct="1"/>
            <a:r>
              <a:rPr lang="en-US" smtClean="0">
                <a:latin typeface="Times New Roman" pitchFamily="18" charset="0"/>
                <a:cs typeface="Arial" pitchFamily="34" charset="0"/>
              </a:rPr>
              <a:t>probably be met. Its value will determine how hard the developer</a:t>
            </a:r>
          </a:p>
          <a:p>
            <a:pPr eaLnBrk="1" hangingPunct="1"/>
            <a:r>
              <a:rPr lang="en-US" smtClean="0">
                <a:latin typeface="Times New Roman" pitchFamily="18" charset="0"/>
                <a:cs typeface="Arial" pitchFamily="34" charset="0"/>
              </a:rPr>
              <a:t>will have to work to achieve the requirement and may determine</a:t>
            </a:r>
          </a:p>
          <a:p>
            <a:pPr eaLnBrk="1" hangingPunct="1"/>
            <a:r>
              <a:rPr lang="en-US" smtClean="0">
                <a:latin typeface="Times New Roman" pitchFamily="18" charset="0"/>
                <a:cs typeface="Arial" pitchFamily="34" charset="0"/>
              </a:rPr>
              <a:t>how many design alternatives from which the developer has to</a:t>
            </a:r>
          </a:p>
          <a:p>
            <a:pPr eaLnBrk="1" hangingPunct="1"/>
            <a:r>
              <a:rPr lang="en-US" smtClean="0">
                <a:latin typeface="Times New Roman" pitchFamily="18" charset="0"/>
                <a:cs typeface="Arial" pitchFamily="34" charset="0"/>
              </a:rPr>
              <a:t>choose and still meet the requirements.</a:t>
            </a:r>
          </a:p>
          <a:p>
            <a:pPr eaLnBrk="1" hangingPunct="1"/>
            <a:r>
              <a:rPr lang="en-US" smtClean="0">
                <a:latin typeface="Times New Roman" pitchFamily="18" charset="0"/>
                <a:cs typeface="Arial" pitchFamily="34" charset="0"/>
              </a:rPr>
              <a:t>Note that the numbers cannot be arbitrary or guessed at. They</a:t>
            </a:r>
          </a:p>
          <a:p>
            <a:pPr eaLnBrk="1" hangingPunct="1"/>
            <a:r>
              <a:rPr lang="en-US" smtClean="0">
                <a:latin typeface="Times New Roman" pitchFamily="18" charset="0"/>
                <a:cs typeface="Arial" pitchFamily="34" charset="0"/>
              </a:rPr>
              <a:t>must be well-understood. If the requirement is “reduce response</a:t>
            </a:r>
          </a:p>
          <a:p>
            <a:pPr eaLnBrk="1" hangingPunct="1"/>
            <a:r>
              <a:rPr lang="en-US" smtClean="0">
                <a:latin typeface="Times New Roman" pitchFamily="18" charset="0"/>
                <a:cs typeface="Arial" pitchFamily="34" charset="0"/>
              </a:rPr>
              <a:t>time by 25%”, it means that the current response time must be</a:t>
            </a:r>
          </a:p>
          <a:p>
            <a:pPr eaLnBrk="1" hangingPunct="1"/>
            <a:r>
              <a:rPr lang="en-US" smtClean="0">
                <a:latin typeface="Times New Roman" pitchFamily="18" charset="0"/>
                <a:cs typeface="Arial" pitchFamily="34" charset="0"/>
              </a:rPr>
              <a:t>known and documented; and there must be a reason for wanting</a:t>
            </a:r>
          </a:p>
          <a:p>
            <a:pPr eaLnBrk="1" hangingPunct="1"/>
            <a:r>
              <a:rPr lang="en-US" smtClean="0">
                <a:latin typeface="Times New Roman" pitchFamily="18" charset="0"/>
                <a:cs typeface="Arial" pitchFamily="34" charset="0"/>
              </a:rPr>
              <a:t>25% reduction and not 20% or 30%. It’s not likely that the</a:t>
            </a:r>
          </a:p>
          <a:p>
            <a:pPr eaLnBrk="1" hangingPunct="1"/>
            <a:r>
              <a:rPr lang="en-US" smtClean="0">
                <a:latin typeface="Times New Roman" pitchFamily="18" charset="0"/>
                <a:cs typeface="Arial" pitchFamily="34" charset="0"/>
              </a:rPr>
              <a:t>customers are going to be able to provide such precision in the</a:t>
            </a:r>
          </a:p>
          <a:p>
            <a:pPr eaLnBrk="1" hangingPunct="1"/>
            <a:r>
              <a:rPr lang="en-US" smtClean="0">
                <a:latin typeface="Times New Roman" pitchFamily="18" charset="0"/>
                <a:cs typeface="Arial" pitchFamily="34" charset="0"/>
              </a:rPr>
              <a:t>beginning. Don’t slow down the requirement gathering process</a:t>
            </a:r>
          </a:p>
          <a:p>
            <a:pPr eaLnBrk="1" hangingPunct="1"/>
            <a:r>
              <a:rPr lang="en-US" smtClean="0">
                <a:latin typeface="Times New Roman" pitchFamily="18" charset="0"/>
                <a:cs typeface="Arial" pitchFamily="34" charset="0"/>
              </a:rPr>
              <a:t>to make the requirements measurable. Rather, elicit the required</a:t>
            </a:r>
          </a:p>
          <a:p>
            <a:pPr eaLnBrk="1" hangingPunct="1"/>
            <a:r>
              <a:rPr lang="en-US" smtClean="0">
                <a:latin typeface="Times New Roman" pitchFamily="18" charset="0"/>
                <a:cs typeface="Arial" pitchFamily="34" charset="0"/>
              </a:rPr>
              <a:t>attributes, and later go back and negotiate a measurable</a:t>
            </a:r>
          </a:p>
          <a:p>
            <a:pPr eaLnBrk="1" hangingPunct="1"/>
            <a:r>
              <a:rPr lang="en-US" smtClean="0">
                <a:latin typeface="Times New Roman" pitchFamily="18" charset="0"/>
                <a:cs typeface="Arial" pitchFamily="34" charset="0"/>
              </a:rPr>
              <a:t>requirement.</a:t>
            </a:r>
          </a:p>
          <a:p>
            <a:pPr eaLnBrk="1" hangingPunct="1"/>
            <a:endParaRPr lang="en-US"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54"/>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ECF66D-CC2A-40EF-985C-A3A64A827B03}" type="datetime1">
              <a:rPr lang="en-US" smtClean="0"/>
              <a:pPr/>
              <a:t>1/2/2014</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EA5815-5689-4654-A355-56C9B82BEFF9}" type="datetime1">
              <a:rPr lang="en-US" smtClean="0"/>
              <a:pPr/>
              <a:t>1/2/2014</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767"/>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767"/>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8CBCA0-555A-4CE5-BA9A-C1C735E70FBA}" type="datetime1">
              <a:rPr lang="en-US" smtClean="0"/>
              <a:pPr/>
              <a:t>1/2/2014</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08C69E-EA08-452C-B0FC-6BADE47B0486}" type="datetime1">
              <a:rPr lang="en-US" smtClean="0"/>
              <a:pPr/>
              <a:t>1/2/2014</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029"/>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DF68A0-FB69-430F-AA0E-D415E89174BB}" type="datetime1">
              <a:rPr lang="en-US" smtClean="0"/>
              <a:pPr/>
              <a:t>1/2/2014</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7885CD-C712-42C1-9337-F3DAC44B5E71}" type="datetime1">
              <a:rPr lang="en-US" smtClean="0"/>
              <a:pPr/>
              <a:t>1/2/2014</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453"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453"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593E7C-F523-4C5A-9C61-E8ABA0B76E51}" type="datetime1">
              <a:rPr lang="en-US" smtClean="0"/>
              <a:pPr/>
              <a:t>1/2/2014</a:t>
            </a:fld>
            <a:endParaRPr lang="en-US"/>
          </a:p>
        </p:txBody>
      </p:sp>
      <p:sp>
        <p:nvSpPr>
          <p:cNvPr id="8" name="Footer Placeholder 7"/>
          <p:cNvSpPr>
            <a:spLocks noGrp="1"/>
          </p:cNvSpPr>
          <p:nvPr>
            <p:ph type="ftr" sz="quarter" idx="11"/>
          </p:nvPr>
        </p:nvSpPr>
        <p:spPr/>
        <p:txBody>
          <a:bodyPr/>
          <a:lstStyle/>
          <a:p>
            <a:r>
              <a:rPr lang="en-US" smtClean="0"/>
              <a:t>fahim.khan@iiu.edu.pk</a:t>
            </a:r>
            <a:endParaRPr lang="en-US"/>
          </a:p>
        </p:txBody>
      </p:sp>
      <p:sp>
        <p:nvSpPr>
          <p:cNvPr id="9" name="Slide Number Placeholder 8"/>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39AA77-B04A-458D-B8C5-47B9B851155F}" type="datetime1">
              <a:rPr lang="en-US" smtClean="0"/>
              <a:pPr/>
              <a:t>1/2/2014</a:t>
            </a:fld>
            <a:endParaRPr lang="en-US"/>
          </a:p>
        </p:txBody>
      </p:sp>
      <p:sp>
        <p:nvSpPr>
          <p:cNvPr id="4" name="Footer Placeholder 3"/>
          <p:cNvSpPr>
            <a:spLocks noGrp="1"/>
          </p:cNvSpPr>
          <p:nvPr>
            <p:ph type="ftr" sz="quarter" idx="11"/>
          </p:nvPr>
        </p:nvSpPr>
        <p:spPr/>
        <p:txBody>
          <a:bodyPr/>
          <a:lstStyle/>
          <a:p>
            <a:r>
              <a:rPr lang="en-US" smtClean="0"/>
              <a:t>fahim.khan@iiu.edu.pk</a:t>
            </a:r>
            <a:endParaRPr lang="en-US"/>
          </a:p>
        </p:txBody>
      </p:sp>
      <p:sp>
        <p:nvSpPr>
          <p:cNvPr id="5" name="Slide Number Placeholder 4"/>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5FAF2D-635C-4F17-9F9E-CAB10C9E23E9}" type="datetime1">
              <a:rPr lang="en-US" smtClean="0"/>
              <a:pPr/>
              <a:t>1/2/2014</a:t>
            </a:fld>
            <a:endParaRPr lang="en-US"/>
          </a:p>
        </p:txBody>
      </p:sp>
      <p:sp>
        <p:nvSpPr>
          <p:cNvPr id="3" name="Footer Placeholder 2"/>
          <p:cNvSpPr>
            <a:spLocks noGrp="1"/>
          </p:cNvSpPr>
          <p:nvPr>
            <p:ph type="ftr" sz="quarter" idx="11"/>
          </p:nvPr>
        </p:nvSpPr>
        <p:spPr/>
        <p:txBody>
          <a:bodyPr/>
          <a:lstStyle/>
          <a:p>
            <a:r>
              <a:rPr lang="en-US" smtClean="0"/>
              <a:t>fahim.khan@iiu.edu.pk</a:t>
            </a:r>
            <a:endParaRPr lang="en-US"/>
          </a:p>
        </p:txBody>
      </p:sp>
      <p:sp>
        <p:nvSpPr>
          <p:cNvPr id="4" name="Slide Number Placeholder 3"/>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179"/>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28AAF8-4C9A-4B8A-B766-BEC45A59CF3B}" type="datetime1">
              <a:rPr lang="en-US" smtClean="0"/>
              <a:pPr/>
              <a:t>1/2/2014</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7AF6E7-0D05-4945-9325-ECBDB58EDCE0}" type="datetime1">
              <a:rPr lang="en-US" smtClean="0"/>
              <a:pPr/>
              <a:t>1/2/2014</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479"/>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0932B9-39FA-4743-9B31-EBF270BDEE87}" type="datetime1">
              <a:rPr lang="en-US" smtClean="0"/>
              <a:pPr/>
              <a:t>1/2/2014</a:t>
            </a:fld>
            <a:endParaRPr lang="en-US"/>
          </a:p>
        </p:txBody>
      </p:sp>
      <p:sp>
        <p:nvSpPr>
          <p:cNvPr id="5" name="Footer Placeholder 4"/>
          <p:cNvSpPr>
            <a:spLocks noGrp="1"/>
          </p:cNvSpPr>
          <p:nvPr>
            <p:ph type="ftr" sz="quarter" idx="3"/>
          </p:nvPr>
        </p:nvSpPr>
        <p:spPr>
          <a:xfrm>
            <a:off x="4165600" y="6356479"/>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fahim.khan@iiu.edu.pk</a:t>
            </a:r>
            <a:endParaRPr lang="en-US"/>
          </a:p>
        </p:txBody>
      </p:sp>
      <p:sp>
        <p:nvSpPr>
          <p:cNvPr id="6" name="Slide Number Placeholder 5"/>
          <p:cNvSpPr>
            <a:spLocks noGrp="1"/>
          </p:cNvSpPr>
          <p:nvPr>
            <p:ph type="sldNum" sz="quarter" idx="4"/>
          </p:nvPr>
        </p:nvSpPr>
        <p:spPr>
          <a:xfrm>
            <a:off x="8737600" y="6356479"/>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419A6-884F-4506-9188-4D93BBF21F0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3" Type="http://schemas.openxmlformats.org/officeDocument/2006/relationships/oleObject" Target="../embeddings/Microsoft_Office_Word_97_-_2003_Document1.doc"/><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3" Type="http://schemas.openxmlformats.org/officeDocument/2006/relationships/oleObject" Target="../embeddings/Microsoft_Office_Word_97_-_2003_Document2.doc"/><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3" Type="http://schemas.openxmlformats.org/officeDocument/2006/relationships/oleObject" Target="../embeddings/Microsoft_Office_Word_97_-_2003_Document3.doc"/><Relationship Id="rId2" Type="http://schemas.openxmlformats.org/officeDocument/2006/relationships/slideLayout" Target="../slideLayouts/slideLayout7.xml"/><Relationship Id="rId1" Type="http://schemas.openxmlformats.org/officeDocument/2006/relationships/vmlDrawing" Target="../drawings/vmlDrawing3.v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3" Type="http://schemas.openxmlformats.org/officeDocument/2006/relationships/oleObject" Target="../embeddings/Microsoft_Office_Word_97_-_2003_Document4.doc"/><Relationship Id="rId2" Type="http://schemas.openxmlformats.org/officeDocument/2006/relationships/slideLayout" Target="../slideLayouts/slideLayout7.xml"/><Relationship Id="rId1" Type="http://schemas.openxmlformats.org/officeDocument/2006/relationships/vmlDrawing" Target="../drawings/vmlDrawing4.v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5431" y="188809"/>
            <a:ext cx="11074400" cy="2569029"/>
          </a:xfrm>
        </p:spPr>
        <p:txBody>
          <a:bodyPr>
            <a:noAutofit/>
          </a:bodyPr>
          <a:lstStyle/>
          <a:p>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dirty="0" smtClean="0">
                <a:latin typeface="Times New Roman" pitchFamily="18" charset="0"/>
                <a:cs typeface="Times New Roman" pitchFamily="18" charset="0"/>
              </a:rPr>
              <a:t>Software Engineering</a:t>
            </a:r>
            <a:br>
              <a:rPr lang="en-US" dirty="0" smtClean="0">
                <a:latin typeface="Times New Roman" pitchFamily="18" charset="0"/>
                <a:cs typeface="Times New Roman" pitchFamily="18" charset="0"/>
              </a:rPr>
            </a:b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smtClean="0">
                <a:latin typeface="Times New Roman" pitchFamily="18" charset="0"/>
                <a:cs typeface="Times New Roman" pitchFamily="18" charset="0"/>
              </a:rPr>
              <a:t>Lecture No:13, 14, 15</a:t>
            </a: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t/>
            </a:r>
            <a:br>
              <a:rPr lang="en-US" sz="4000" dirty="0" smtClean="0"/>
            </a:br>
            <a:r>
              <a:rPr lang="en-US" sz="4000" dirty="0" smtClean="0"/>
              <a:t/>
            </a:r>
            <a:br>
              <a:rPr lang="en-US" sz="4000" dirty="0" smtClean="0"/>
            </a:br>
            <a:r>
              <a:rPr lang="en-US" sz="4000" dirty="0" smtClean="0">
                <a:solidFill>
                  <a:schemeClr val="bg1"/>
                </a:solidFill>
              </a:rPr>
              <a:t>Lecture # 7</a:t>
            </a:r>
            <a:endParaRPr lang="en-US" sz="4000" dirty="0">
              <a:solidFill>
                <a:schemeClr val="bg1"/>
              </a:solidFill>
            </a:endParaRPr>
          </a:p>
        </p:txBody>
      </p:sp>
      <p:sp>
        <p:nvSpPr>
          <p:cNvPr id="3" name="Subtitle 2"/>
          <p:cNvSpPr>
            <a:spLocks noGrp="1"/>
          </p:cNvSpPr>
          <p:nvPr>
            <p:ph type="subTitle" idx="1"/>
          </p:nvPr>
        </p:nvSpPr>
        <p:spPr>
          <a:xfrm>
            <a:off x="914401" y="2946395"/>
            <a:ext cx="10174515" cy="3280228"/>
          </a:xfrm>
        </p:spPr>
        <p:txBody>
          <a:bodyPr>
            <a:normAutofit/>
          </a:bodyPr>
          <a:lstStyle/>
          <a:p>
            <a:r>
              <a:rPr lang="en-US" sz="3600" dirty="0" smtClean="0">
                <a:solidFill>
                  <a:schemeClr val="tx1"/>
                </a:solidFill>
                <a:latin typeface="Times New Roman" pitchFamily="18" charset="0"/>
                <a:cs typeface="Times New Roman" pitchFamily="18" charset="0"/>
              </a:rPr>
              <a:t>Requirements engineering</a:t>
            </a:r>
          </a:p>
          <a:p>
            <a:endParaRPr lang="en-US" sz="3600" dirty="0" smtClean="0">
              <a:solidFill>
                <a:schemeClr val="tx1"/>
              </a:solidFill>
              <a:latin typeface="Times New Roman" pitchFamily="18" charset="0"/>
              <a:cs typeface="Times New Roman" pitchFamily="18" charset="0"/>
            </a:endParaRPr>
          </a:p>
          <a:p>
            <a:r>
              <a:rPr lang="en-US" sz="3600" dirty="0" smtClean="0">
                <a:solidFill>
                  <a:schemeClr val="tx1"/>
                </a:solidFill>
                <a:latin typeface="Times New Roman" pitchFamily="18" charset="0"/>
                <a:cs typeface="Times New Roman" pitchFamily="18" charset="0"/>
              </a:rPr>
              <a:t>Fahim Khan</a:t>
            </a:r>
          </a:p>
          <a:p>
            <a:r>
              <a:rPr lang="en-US" sz="2000" dirty="0" smtClean="0">
                <a:solidFill>
                  <a:schemeClr val="tx1"/>
                </a:solidFill>
                <a:latin typeface="Times New Roman" pitchFamily="18" charset="0"/>
                <a:cs typeface="Times New Roman" pitchFamily="18" charset="0"/>
              </a:rPr>
              <a:t>Assistant Professor of Computer Science</a:t>
            </a:r>
          </a:p>
          <a:p>
            <a:r>
              <a:rPr lang="en-US" sz="2000" dirty="0" smtClean="0">
                <a:solidFill>
                  <a:schemeClr val="tx1"/>
                </a:solidFill>
                <a:latin typeface="Times New Roman" pitchFamily="18" charset="0"/>
                <a:cs typeface="Times New Roman" pitchFamily="18" charset="0"/>
              </a:rPr>
              <a:t>UOL, Sargodha</a:t>
            </a:r>
            <a:endParaRPr lang="en-US" sz="2000" dirty="0">
              <a:solidFill>
                <a:schemeClr val="tx1"/>
              </a:solidFill>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fahim.khan@iiu.edu.pk</a:t>
            </a:r>
            <a:endParaRPr lang="en-US"/>
          </a:p>
        </p:txBody>
      </p:sp>
    </p:spTree>
    <p:extLst>
      <p:ext uri="{BB962C8B-B14F-4D97-AF65-F5344CB8AC3E}">
        <p14:creationId xmlns:p14="http://schemas.microsoft.com/office/powerpoint/2010/main" xmlns="" val="10323141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Rectangle 2"/>
          <p:cNvSpPr>
            <a:spLocks noGrp="1" noChangeArrowheads="1"/>
          </p:cNvSpPr>
          <p:nvPr>
            <p:ph type="title"/>
          </p:nvPr>
        </p:nvSpPr>
        <p:spPr/>
        <p:txBody>
          <a:bodyPr>
            <a:noAutofit/>
          </a:bodyPr>
          <a:lstStyle/>
          <a:p>
            <a:r>
              <a:rPr lang="en-US" dirty="0">
                <a:latin typeface="Times New Roman" pitchFamily="18" charset="0"/>
                <a:cs typeface="Times New Roman" pitchFamily="18" charset="0"/>
              </a:rPr>
              <a:t>Example Project: Campus Information Access Kiosk</a:t>
            </a:r>
          </a:p>
        </p:txBody>
      </p:sp>
      <p:sp>
        <p:nvSpPr>
          <p:cNvPr id="373763" name="Rectangle 3"/>
          <p:cNvSpPr>
            <a:spLocks noGrp="1" noChangeArrowheads="1"/>
          </p:cNvSpPr>
          <p:nvPr>
            <p:ph type="body" idx="1"/>
          </p:nvPr>
        </p:nvSpPr>
        <p:spPr>
          <a:xfrm>
            <a:off x="391959" y="1654629"/>
            <a:ext cx="11437257" cy="4920342"/>
          </a:xfrm>
        </p:spPr>
        <p:txBody>
          <a:bodyPr>
            <a:normAutofit/>
          </a:bodyPr>
          <a:lstStyle/>
          <a:p>
            <a:pPr>
              <a:lnSpc>
                <a:spcPct val="90000"/>
              </a:lnSpc>
            </a:pPr>
            <a:r>
              <a:rPr lang="en-US" dirty="0">
                <a:latin typeface="Times New Roman" pitchFamily="18" charset="0"/>
                <a:cs typeface="Times New Roman" pitchFamily="18" charset="0"/>
              </a:rPr>
              <a:t>Both podium-high and desk-high terminals located throughout the campus in all classroom buildings, admin buildings, labs, and dormitories</a:t>
            </a:r>
          </a:p>
          <a:p>
            <a:pPr>
              <a:lnSpc>
                <a:spcPct val="90000"/>
              </a:lnSpc>
            </a:pPr>
            <a:r>
              <a:rPr lang="en-US" dirty="0">
                <a:latin typeface="Times New Roman" pitchFamily="18" charset="0"/>
                <a:cs typeface="Times New Roman" pitchFamily="18" charset="0"/>
              </a:rPr>
              <a:t>Hand/Palm-login and logout (seamlessly)</a:t>
            </a:r>
          </a:p>
          <a:p>
            <a:pPr>
              <a:lnSpc>
                <a:spcPct val="90000"/>
              </a:lnSpc>
            </a:pPr>
            <a:r>
              <a:rPr lang="en-US" dirty="0">
                <a:latin typeface="Times New Roman" pitchFamily="18" charset="0"/>
                <a:cs typeface="Times New Roman" pitchFamily="18" charset="0"/>
              </a:rPr>
              <a:t>Voice input</a:t>
            </a:r>
          </a:p>
          <a:p>
            <a:pPr>
              <a:lnSpc>
                <a:spcPct val="90000"/>
              </a:lnSpc>
            </a:pPr>
            <a:r>
              <a:rPr lang="en-US" dirty="0">
                <a:latin typeface="Times New Roman" pitchFamily="18" charset="0"/>
                <a:cs typeface="Times New Roman" pitchFamily="18" charset="0"/>
              </a:rPr>
              <a:t>Optional audio/visual or just visual output</a:t>
            </a:r>
          </a:p>
          <a:p>
            <a:pPr>
              <a:lnSpc>
                <a:spcPct val="90000"/>
              </a:lnSpc>
            </a:pPr>
            <a:r>
              <a:rPr lang="en-US" dirty="0">
                <a:latin typeface="Times New Roman" pitchFamily="18" charset="0"/>
                <a:cs typeface="Times New Roman" pitchFamily="18" charset="0"/>
              </a:rPr>
              <a:t>Immediate access to all campus information plus</a:t>
            </a:r>
          </a:p>
          <a:p>
            <a:pPr lvl="1">
              <a:lnSpc>
                <a:spcPct val="90000"/>
              </a:lnSpc>
            </a:pPr>
            <a:r>
              <a:rPr lang="en-US" dirty="0">
                <a:latin typeface="Times New Roman" pitchFamily="18" charset="0"/>
                <a:cs typeface="Times New Roman" pitchFamily="18" charset="0"/>
              </a:rPr>
              <a:t>E-mail </a:t>
            </a:r>
          </a:p>
          <a:p>
            <a:pPr lvl="1">
              <a:lnSpc>
                <a:spcPct val="90000"/>
              </a:lnSpc>
            </a:pPr>
            <a:r>
              <a:rPr lang="en-US" dirty="0">
                <a:latin typeface="Times New Roman" pitchFamily="18" charset="0"/>
                <a:cs typeface="Times New Roman" pitchFamily="18" charset="0"/>
              </a:rPr>
              <a:t>Cell phone voice messaging</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1" name="Rectangle 3"/>
          <p:cNvSpPr>
            <a:spLocks noChangeArrowheads="1"/>
          </p:cNvSpPr>
          <p:nvPr/>
        </p:nvSpPr>
        <p:spPr bwMode="auto">
          <a:xfrm>
            <a:off x="8737600" y="5257800"/>
            <a:ext cx="1828800" cy="533400"/>
          </a:xfrm>
          <a:prstGeom prst="rect">
            <a:avLst/>
          </a:prstGeom>
          <a:solidFill>
            <a:srgbClr val="FFCC00"/>
          </a:solidFill>
          <a:ln w="9525">
            <a:solidFill>
              <a:schemeClr val="tx1"/>
            </a:solidFill>
            <a:miter lim="800000"/>
            <a:headEnd/>
            <a:tailEnd/>
          </a:ln>
          <a:effectLst/>
        </p:spPr>
        <p:txBody>
          <a:bodyPr wrap="none" anchor="ctr"/>
          <a:lstStyle/>
          <a:p>
            <a:r>
              <a:rPr lang="en-US" u="none"/>
              <a:t>Requirements</a:t>
            </a:r>
          </a:p>
          <a:p>
            <a:r>
              <a:rPr lang="en-US" u="none"/>
              <a:t>Management</a:t>
            </a:r>
          </a:p>
        </p:txBody>
      </p:sp>
      <p:sp>
        <p:nvSpPr>
          <p:cNvPr id="365572" name="Rectangle 4"/>
          <p:cNvSpPr>
            <a:spLocks noChangeArrowheads="1"/>
          </p:cNvSpPr>
          <p:nvPr/>
        </p:nvSpPr>
        <p:spPr bwMode="auto">
          <a:xfrm>
            <a:off x="7416800" y="4572000"/>
            <a:ext cx="1828800" cy="457200"/>
          </a:xfrm>
          <a:prstGeom prst="rect">
            <a:avLst/>
          </a:prstGeom>
          <a:solidFill>
            <a:srgbClr val="99CCFF"/>
          </a:solidFill>
          <a:ln w="9525">
            <a:solidFill>
              <a:schemeClr val="tx1"/>
            </a:solidFill>
            <a:miter lim="800000"/>
            <a:headEnd/>
            <a:tailEnd/>
          </a:ln>
          <a:effectLst/>
        </p:spPr>
        <p:txBody>
          <a:bodyPr wrap="none" anchor="ctr"/>
          <a:lstStyle/>
          <a:p>
            <a:r>
              <a:rPr lang="en-US" u="none"/>
              <a:t>Validation</a:t>
            </a:r>
          </a:p>
        </p:txBody>
      </p:sp>
      <p:sp>
        <p:nvSpPr>
          <p:cNvPr id="365573" name="Rectangle 5"/>
          <p:cNvSpPr>
            <a:spLocks noChangeArrowheads="1"/>
          </p:cNvSpPr>
          <p:nvPr/>
        </p:nvSpPr>
        <p:spPr bwMode="auto">
          <a:xfrm>
            <a:off x="914400" y="1143000"/>
            <a:ext cx="1828800" cy="457200"/>
          </a:xfrm>
          <a:prstGeom prst="rect">
            <a:avLst/>
          </a:prstGeom>
          <a:solidFill>
            <a:srgbClr val="FF99CC"/>
          </a:solidFill>
          <a:ln w="38100">
            <a:solidFill>
              <a:schemeClr val="tx1"/>
            </a:solidFill>
            <a:miter lim="800000"/>
            <a:headEnd/>
            <a:tailEnd/>
          </a:ln>
          <a:effectLst/>
        </p:spPr>
        <p:txBody>
          <a:bodyPr wrap="none" anchor="ctr"/>
          <a:lstStyle/>
          <a:p>
            <a:r>
              <a:rPr lang="en-US" u="none"/>
              <a:t>Inception</a:t>
            </a:r>
          </a:p>
        </p:txBody>
      </p:sp>
      <p:sp>
        <p:nvSpPr>
          <p:cNvPr id="365574" name="Rectangle 6"/>
          <p:cNvSpPr>
            <a:spLocks noChangeArrowheads="1"/>
          </p:cNvSpPr>
          <p:nvPr/>
        </p:nvSpPr>
        <p:spPr bwMode="auto">
          <a:xfrm>
            <a:off x="2032000" y="1828800"/>
            <a:ext cx="1828800" cy="457200"/>
          </a:xfrm>
          <a:prstGeom prst="rect">
            <a:avLst/>
          </a:prstGeom>
          <a:solidFill>
            <a:srgbClr val="FFCC99"/>
          </a:solidFill>
          <a:ln w="9525">
            <a:solidFill>
              <a:schemeClr val="tx1"/>
            </a:solidFill>
            <a:miter lim="800000"/>
            <a:headEnd/>
            <a:tailEnd/>
          </a:ln>
          <a:effectLst/>
        </p:spPr>
        <p:txBody>
          <a:bodyPr wrap="none" anchor="ctr"/>
          <a:lstStyle/>
          <a:p>
            <a:r>
              <a:rPr lang="en-US" u="none"/>
              <a:t>Elicitation</a:t>
            </a:r>
          </a:p>
        </p:txBody>
      </p:sp>
      <p:sp>
        <p:nvSpPr>
          <p:cNvPr id="365575" name="Rectangle 7"/>
          <p:cNvSpPr>
            <a:spLocks noChangeArrowheads="1"/>
          </p:cNvSpPr>
          <p:nvPr/>
        </p:nvSpPr>
        <p:spPr bwMode="auto">
          <a:xfrm>
            <a:off x="3352800" y="2514600"/>
            <a:ext cx="1828800" cy="457200"/>
          </a:xfrm>
          <a:prstGeom prst="rect">
            <a:avLst/>
          </a:prstGeom>
          <a:solidFill>
            <a:srgbClr val="FFFF99"/>
          </a:solidFill>
          <a:ln w="9525">
            <a:solidFill>
              <a:schemeClr val="tx1"/>
            </a:solidFill>
            <a:miter lim="800000"/>
            <a:headEnd/>
            <a:tailEnd/>
          </a:ln>
          <a:effectLst/>
        </p:spPr>
        <p:txBody>
          <a:bodyPr wrap="none" anchor="ctr"/>
          <a:lstStyle/>
          <a:p>
            <a:r>
              <a:rPr lang="en-US" u="none"/>
              <a:t>Elaboration</a:t>
            </a:r>
          </a:p>
        </p:txBody>
      </p:sp>
      <p:sp>
        <p:nvSpPr>
          <p:cNvPr id="365576" name="Rectangle 8"/>
          <p:cNvSpPr>
            <a:spLocks noChangeArrowheads="1"/>
          </p:cNvSpPr>
          <p:nvPr/>
        </p:nvSpPr>
        <p:spPr bwMode="auto">
          <a:xfrm>
            <a:off x="4673600" y="3200400"/>
            <a:ext cx="1828800" cy="457200"/>
          </a:xfrm>
          <a:prstGeom prst="rect">
            <a:avLst/>
          </a:prstGeom>
          <a:solidFill>
            <a:srgbClr val="CCFFCC"/>
          </a:solidFill>
          <a:ln w="9525">
            <a:solidFill>
              <a:schemeClr val="tx1"/>
            </a:solidFill>
            <a:miter lim="800000"/>
            <a:headEnd/>
            <a:tailEnd/>
          </a:ln>
          <a:effectLst/>
        </p:spPr>
        <p:txBody>
          <a:bodyPr wrap="none" anchor="ctr"/>
          <a:lstStyle/>
          <a:p>
            <a:r>
              <a:rPr lang="en-US" u="none"/>
              <a:t>Negotiation</a:t>
            </a:r>
          </a:p>
        </p:txBody>
      </p:sp>
      <p:sp>
        <p:nvSpPr>
          <p:cNvPr id="365577" name="Rectangle 9"/>
          <p:cNvSpPr>
            <a:spLocks noChangeArrowheads="1"/>
          </p:cNvSpPr>
          <p:nvPr/>
        </p:nvSpPr>
        <p:spPr bwMode="auto">
          <a:xfrm>
            <a:off x="5994400" y="3886200"/>
            <a:ext cx="1828800" cy="457200"/>
          </a:xfrm>
          <a:prstGeom prst="rect">
            <a:avLst/>
          </a:prstGeom>
          <a:solidFill>
            <a:srgbClr val="CCFFFF"/>
          </a:solidFill>
          <a:ln w="9525">
            <a:solidFill>
              <a:schemeClr val="tx1"/>
            </a:solidFill>
            <a:miter lim="800000"/>
            <a:headEnd/>
            <a:tailEnd/>
          </a:ln>
          <a:effectLst/>
        </p:spPr>
        <p:txBody>
          <a:bodyPr wrap="none" anchor="ctr"/>
          <a:lstStyle/>
          <a:p>
            <a:r>
              <a:rPr lang="en-US" u="none"/>
              <a:t>Specification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Rectangle 2"/>
          <p:cNvSpPr>
            <a:spLocks noGrp="1" noChangeArrowheads="1"/>
          </p:cNvSpPr>
          <p:nvPr>
            <p:ph type="title"/>
          </p:nvPr>
        </p:nvSpPr>
        <p:spPr>
          <a:xfrm>
            <a:off x="1016000" y="10890"/>
            <a:ext cx="10363200" cy="1143000"/>
          </a:xfrm>
        </p:spPr>
        <p:txBody>
          <a:bodyPr>
            <a:normAutofit/>
          </a:bodyPr>
          <a:lstStyle/>
          <a:p>
            <a:r>
              <a:rPr lang="en-US" dirty="0">
                <a:latin typeface="Times New Roman" pitchFamily="18" charset="0"/>
                <a:cs typeface="Times New Roman" pitchFamily="18" charset="0"/>
              </a:rPr>
              <a:t>Inception Task</a:t>
            </a:r>
          </a:p>
        </p:txBody>
      </p:sp>
      <p:sp>
        <p:nvSpPr>
          <p:cNvPr id="338947" name="Rectangle 3"/>
          <p:cNvSpPr>
            <a:spLocks noGrp="1" noChangeArrowheads="1"/>
          </p:cNvSpPr>
          <p:nvPr>
            <p:ph type="body" idx="1"/>
          </p:nvPr>
        </p:nvSpPr>
        <p:spPr>
          <a:xfrm>
            <a:off x="246744" y="1320800"/>
            <a:ext cx="11713029" cy="5537200"/>
          </a:xfrm>
        </p:spPr>
        <p:txBody>
          <a:bodyPr>
            <a:normAutofit/>
          </a:bodyPr>
          <a:lstStyle/>
          <a:p>
            <a:pPr algn="just">
              <a:lnSpc>
                <a:spcPct val="90000"/>
              </a:lnSpc>
            </a:pPr>
            <a:r>
              <a:rPr lang="en-US" sz="2800" dirty="0">
                <a:latin typeface="Times New Roman" pitchFamily="18" charset="0"/>
                <a:cs typeface="Times New Roman" pitchFamily="18" charset="0"/>
              </a:rPr>
              <a:t>During inception, the requirements engineer asks a set of questions to </a:t>
            </a:r>
            <a:r>
              <a:rPr lang="en-US" sz="2800" dirty="0" smtClean="0">
                <a:latin typeface="Times New Roman" pitchFamily="18" charset="0"/>
                <a:cs typeface="Times New Roman" pitchFamily="18" charset="0"/>
              </a:rPr>
              <a:t>establish…</a:t>
            </a:r>
            <a:endParaRPr lang="en-US" sz="2800" dirty="0">
              <a:latin typeface="Times New Roman" pitchFamily="18" charset="0"/>
              <a:cs typeface="Times New Roman" pitchFamily="18" charset="0"/>
            </a:endParaRPr>
          </a:p>
          <a:p>
            <a:pPr lvl="1" algn="just">
              <a:lnSpc>
                <a:spcPct val="90000"/>
              </a:lnSpc>
            </a:pPr>
            <a:r>
              <a:rPr lang="en-US" sz="2400" dirty="0">
                <a:latin typeface="Times New Roman" pitchFamily="18" charset="0"/>
                <a:cs typeface="Times New Roman" pitchFamily="18" charset="0"/>
              </a:rPr>
              <a:t>A basic understanding of the problem</a:t>
            </a:r>
          </a:p>
          <a:p>
            <a:pPr lvl="1" algn="just">
              <a:lnSpc>
                <a:spcPct val="90000"/>
              </a:lnSpc>
            </a:pPr>
            <a:r>
              <a:rPr lang="en-US" sz="2400" dirty="0">
                <a:latin typeface="Times New Roman" pitchFamily="18" charset="0"/>
                <a:cs typeface="Times New Roman" pitchFamily="18" charset="0"/>
              </a:rPr>
              <a:t>The people who want a solution</a:t>
            </a:r>
          </a:p>
          <a:p>
            <a:pPr lvl="1" algn="just">
              <a:lnSpc>
                <a:spcPct val="90000"/>
              </a:lnSpc>
            </a:pPr>
            <a:r>
              <a:rPr lang="en-US" sz="2400" dirty="0">
                <a:latin typeface="Times New Roman" pitchFamily="18" charset="0"/>
                <a:cs typeface="Times New Roman" pitchFamily="18" charset="0"/>
              </a:rPr>
              <a:t>The nature of the solution that is desired</a:t>
            </a:r>
          </a:p>
          <a:p>
            <a:pPr lvl="1" algn="just">
              <a:lnSpc>
                <a:spcPct val="90000"/>
              </a:lnSpc>
              <a:spcAft>
                <a:spcPts val="600"/>
              </a:spcAft>
            </a:pPr>
            <a:r>
              <a:rPr lang="en-US" sz="2400" dirty="0">
                <a:latin typeface="Times New Roman" pitchFamily="18" charset="0"/>
                <a:cs typeface="Times New Roman" pitchFamily="18" charset="0"/>
              </a:rPr>
              <a:t>The effectiveness of preliminary communication and collaboration between the customer and the developer</a:t>
            </a:r>
          </a:p>
          <a:p>
            <a:pPr>
              <a:lnSpc>
                <a:spcPct val="90000"/>
              </a:lnSpc>
              <a:spcAft>
                <a:spcPts val="600"/>
              </a:spcAft>
            </a:pPr>
            <a:r>
              <a:rPr lang="en-US" sz="2800" dirty="0">
                <a:latin typeface="Times New Roman" pitchFamily="18" charset="0"/>
                <a:cs typeface="Times New Roman" pitchFamily="18" charset="0"/>
              </a:rPr>
              <a:t>Through these questions, the requirements engineer needs to… </a:t>
            </a:r>
          </a:p>
          <a:p>
            <a:pPr lvl="1">
              <a:lnSpc>
                <a:spcPct val="90000"/>
              </a:lnSpc>
            </a:pPr>
            <a:r>
              <a:rPr lang="en-US" sz="2400" dirty="0">
                <a:latin typeface="Times New Roman" pitchFamily="18" charset="0"/>
                <a:cs typeface="Times New Roman" pitchFamily="18" charset="0"/>
              </a:rPr>
              <a:t>Identify the stakeholders</a:t>
            </a:r>
          </a:p>
          <a:p>
            <a:pPr lvl="1">
              <a:lnSpc>
                <a:spcPct val="90000"/>
              </a:lnSpc>
            </a:pPr>
            <a:r>
              <a:rPr lang="en-US" sz="2400" dirty="0">
                <a:latin typeface="Times New Roman" pitchFamily="18" charset="0"/>
                <a:cs typeface="Times New Roman" pitchFamily="18" charset="0"/>
              </a:rPr>
              <a:t>Recognize multiple viewpoints</a:t>
            </a:r>
          </a:p>
          <a:p>
            <a:pPr lvl="1">
              <a:lnSpc>
                <a:spcPct val="90000"/>
              </a:lnSpc>
            </a:pPr>
            <a:r>
              <a:rPr lang="en-US" sz="2400" dirty="0">
                <a:latin typeface="Times New Roman" pitchFamily="18" charset="0"/>
                <a:cs typeface="Times New Roman" pitchFamily="18" charset="0"/>
              </a:rPr>
              <a:t>Work toward collaboration</a:t>
            </a:r>
          </a:p>
          <a:p>
            <a:pPr lvl="1">
              <a:lnSpc>
                <a:spcPct val="90000"/>
              </a:lnSpc>
            </a:pPr>
            <a:r>
              <a:rPr lang="en-US" sz="2400" dirty="0">
                <a:latin typeface="Times New Roman" pitchFamily="18" charset="0"/>
                <a:cs typeface="Times New Roman" pitchFamily="18" charset="0"/>
              </a:rPr>
              <a:t>Break the ice and initiate the communication</a:t>
            </a:r>
          </a:p>
          <a:p>
            <a:pPr>
              <a:lnSpc>
                <a:spcPct val="90000"/>
              </a:lnSpc>
              <a:buFontTx/>
              <a:buNone/>
            </a:pPr>
            <a:endParaRPr lang="en-US"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Rectangle 2"/>
          <p:cNvSpPr>
            <a:spLocks noGrp="1" noChangeArrowheads="1"/>
          </p:cNvSpPr>
          <p:nvPr>
            <p:ph type="title"/>
          </p:nvPr>
        </p:nvSpPr>
        <p:spPr>
          <a:xfrm>
            <a:off x="914400" y="152400"/>
            <a:ext cx="10363200" cy="1143000"/>
          </a:xfrm>
        </p:spPr>
        <p:txBody>
          <a:bodyPr/>
          <a:lstStyle/>
          <a:p>
            <a:r>
              <a:rPr lang="en-US" dirty="0">
                <a:latin typeface="Times New Roman" pitchFamily="18" charset="0"/>
                <a:cs typeface="Times New Roman" pitchFamily="18" charset="0"/>
              </a:rPr>
              <a:t>The First Set of Questions</a:t>
            </a:r>
          </a:p>
        </p:txBody>
      </p:sp>
      <p:sp>
        <p:nvSpPr>
          <p:cNvPr id="355331" name="Rectangle 3"/>
          <p:cNvSpPr>
            <a:spLocks noGrp="1" noChangeArrowheads="1"/>
          </p:cNvSpPr>
          <p:nvPr>
            <p:ph type="body" idx="1"/>
          </p:nvPr>
        </p:nvSpPr>
        <p:spPr>
          <a:xfrm>
            <a:off x="1117600" y="2819521"/>
            <a:ext cx="9652000" cy="3291115"/>
          </a:xfrm>
          <a:ln/>
        </p:spPr>
        <p:txBody>
          <a:bodyPr>
            <a:noAutofit/>
          </a:bodyPr>
          <a:lstStyle/>
          <a:p>
            <a:r>
              <a:rPr lang="en-US" dirty="0">
                <a:latin typeface="Times New Roman" pitchFamily="18" charset="0"/>
                <a:cs typeface="Times New Roman" pitchFamily="18" charset="0"/>
              </a:rPr>
              <a:t>Who is behind the request for this work?</a:t>
            </a:r>
          </a:p>
          <a:p>
            <a:r>
              <a:rPr lang="en-US" dirty="0">
                <a:latin typeface="Times New Roman" pitchFamily="18" charset="0"/>
                <a:cs typeface="Times New Roman" pitchFamily="18" charset="0"/>
              </a:rPr>
              <a:t>Who will use the solution?</a:t>
            </a:r>
          </a:p>
          <a:p>
            <a:r>
              <a:rPr lang="en-US" dirty="0">
                <a:latin typeface="Times New Roman" pitchFamily="18" charset="0"/>
                <a:cs typeface="Times New Roman" pitchFamily="18" charset="0"/>
              </a:rPr>
              <a:t>What will be the economic benefit of a successful solution?</a:t>
            </a:r>
          </a:p>
          <a:p>
            <a:r>
              <a:rPr lang="en-US" dirty="0">
                <a:latin typeface="Times New Roman" pitchFamily="18" charset="0"/>
                <a:cs typeface="Times New Roman" pitchFamily="18" charset="0"/>
              </a:rPr>
              <a:t>Is there another source for the solution that you need?</a:t>
            </a:r>
          </a:p>
        </p:txBody>
      </p:sp>
      <p:sp>
        <p:nvSpPr>
          <p:cNvPr id="355332" name="Text Box 4"/>
          <p:cNvSpPr txBox="1">
            <a:spLocks noChangeArrowheads="1"/>
          </p:cNvSpPr>
          <p:nvPr/>
        </p:nvSpPr>
        <p:spPr bwMode="auto">
          <a:xfrm>
            <a:off x="1016000" y="1371608"/>
            <a:ext cx="9973733" cy="1200329"/>
          </a:xfrm>
          <a:prstGeom prst="rect">
            <a:avLst/>
          </a:prstGeom>
          <a:noFill/>
          <a:ln w="9525">
            <a:solidFill>
              <a:srgbClr val="000000"/>
            </a:solidFill>
            <a:miter lim="800000"/>
            <a:headEnd/>
            <a:tailEnd/>
          </a:ln>
          <a:effectLst/>
        </p:spPr>
        <p:txBody>
          <a:bodyPr>
            <a:spAutoFit/>
          </a:bodyPr>
          <a:lstStyle/>
          <a:p>
            <a:pPr algn="just"/>
            <a:r>
              <a:rPr lang="en-US" sz="3600" u="none" dirty="0">
                <a:latin typeface="Times New Roman" pitchFamily="18" charset="0"/>
                <a:cs typeface="Times New Roman" pitchFamily="18" charset="0"/>
              </a:rPr>
              <a:t>These questions focus on the customer, other stakeholders, the overall goals, and the benefits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Rectangle 2"/>
          <p:cNvSpPr>
            <a:spLocks noGrp="1" noChangeArrowheads="1"/>
          </p:cNvSpPr>
          <p:nvPr>
            <p:ph type="title"/>
          </p:nvPr>
        </p:nvSpPr>
        <p:spPr>
          <a:xfrm>
            <a:off x="812800" y="152400"/>
            <a:ext cx="10363200" cy="1143000"/>
          </a:xfrm>
        </p:spPr>
        <p:txBody>
          <a:bodyPr/>
          <a:lstStyle/>
          <a:p>
            <a:r>
              <a:rPr lang="en-US" dirty="0">
                <a:latin typeface="Times New Roman" pitchFamily="18" charset="0"/>
                <a:cs typeface="Times New Roman" pitchFamily="18" charset="0"/>
              </a:rPr>
              <a:t>The Next Set of Questions</a:t>
            </a:r>
          </a:p>
        </p:txBody>
      </p:sp>
      <p:sp>
        <p:nvSpPr>
          <p:cNvPr id="356355" name="Rectangle 3"/>
          <p:cNvSpPr>
            <a:spLocks noGrp="1" noChangeArrowheads="1"/>
          </p:cNvSpPr>
          <p:nvPr>
            <p:ph type="body" idx="1"/>
          </p:nvPr>
        </p:nvSpPr>
        <p:spPr>
          <a:xfrm>
            <a:off x="1016000" y="2895600"/>
            <a:ext cx="10363200" cy="3276600"/>
          </a:xfrm>
        </p:spPr>
        <p:txBody>
          <a:bodyPr>
            <a:noAutofit/>
          </a:bodyPr>
          <a:lstStyle/>
          <a:p>
            <a:r>
              <a:rPr lang="en-US" dirty="0">
                <a:latin typeface="Times New Roman" pitchFamily="18" charset="0"/>
                <a:cs typeface="Times New Roman" pitchFamily="18" charset="0"/>
              </a:rPr>
              <a:t>How would you characterize "good" output that would be generated by a successful solution?</a:t>
            </a:r>
          </a:p>
          <a:p>
            <a:r>
              <a:rPr lang="en-US" dirty="0">
                <a:latin typeface="Times New Roman" pitchFamily="18" charset="0"/>
                <a:cs typeface="Times New Roman" pitchFamily="18" charset="0"/>
              </a:rPr>
              <a:t>What problem(s) will this solution address?</a:t>
            </a:r>
          </a:p>
          <a:p>
            <a:r>
              <a:rPr lang="en-US" dirty="0">
                <a:latin typeface="Times New Roman" pitchFamily="18" charset="0"/>
                <a:cs typeface="Times New Roman" pitchFamily="18" charset="0"/>
              </a:rPr>
              <a:t>Can you show me (or describe) the business environment in which the solution will be used?</a:t>
            </a:r>
          </a:p>
          <a:p>
            <a:r>
              <a:rPr lang="en-US" dirty="0">
                <a:latin typeface="Times New Roman" pitchFamily="18" charset="0"/>
                <a:cs typeface="Times New Roman" pitchFamily="18" charset="0"/>
              </a:rPr>
              <a:t>Will special performance issues or constraints affect the way the solution is approached?</a:t>
            </a:r>
          </a:p>
        </p:txBody>
      </p:sp>
      <p:sp>
        <p:nvSpPr>
          <p:cNvPr id="356356" name="Text Box 4"/>
          <p:cNvSpPr txBox="1">
            <a:spLocks noChangeArrowheads="1"/>
          </p:cNvSpPr>
          <p:nvPr/>
        </p:nvSpPr>
        <p:spPr bwMode="auto">
          <a:xfrm>
            <a:off x="914400" y="1219261"/>
            <a:ext cx="9973733" cy="1569660"/>
          </a:xfrm>
          <a:prstGeom prst="rect">
            <a:avLst/>
          </a:prstGeom>
          <a:noFill/>
          <a:ln w="9525">
            <a:solidFill>
              <a:srgbClr val="000000"/>
            </a:solidFill>
            <a:miter lim="800000"/>
            <a:headEnd/>
            <a:tailEnd/>
          </a:ln>
          <a:effectLst/>
        </p:spPr>
        <p:txBody>
          <a:bodyPr>
            <a:spAutoFit/>
          </a:bodyPr>
          <a:lstStyle/>
          <a:p>
            <a:pPr algn="just"/>
            <a:r>
              <a:rPr lang="en-US" sz="3200" u="none" dirty="0">
                <a:latin typeface="Times New Roman" pitchFamily="18" charset="0"/>
                <a:cs typeface="Times New Roman" pitchFamily="18" charset="0"/>
              </a:rPr>
              <a:t>These questions enable the requirements engineer to gain a better understanding of the problem and allow the customer to voice his or her perceptions about a solution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Rectangle 2"/>
          <p:cNvSpPr>
            <a:spLocks noGrp="1" noChangeArrowheads="1"/>
          </p:cNvSpPr>
          <p:nvPr>
            <p:ph type="title"/>
          </p:nvPr>
        </p:nvSpPr>
        <p:spPr>
          <a:xfrm>
            <a:off x="812800" y="228600"/>
            <a:ext cx="10363200" cy="1143000"/>
          </a:xfrm>
        </p:spPr>
        <p:txBody>
          <a:bodyPr/>
          <a:lstStyle/>
          <a:p>
            <a:r>
              <a:rPr lang="en-US" dirty="0">
                <a:latin typeface="Times New Roman" pitchFamily="18" charset="0"/>
                <a:cs typeface="Times New Roman" pitchFamily="18" charset="0"/>
              </a:rPr>
              <a:t>The Final Set of Questions</a:t>
            </a:r>
          </a:p>
        </p:txBody>
      </p:sp>
      <p:sp>
        <p:nvSpPr>
          <p:cNvPr id="357379" name="Rectangle 3"/>
          <p:cNvSpPr>
            <a:spLocks noGrp="1" noChangeArrowheads="1"/>
          </p:cNvSpPr>
          <p:nvPr>
            <p:ph type="body" idx="1"/>
          </p:nvPr>
        </p:nvSpPr>
        <p:spPr>
          <a:xfrm>
            <a:off x="812800" y="2819400"/>
            <a:ext cx="10363200" cy="3352800"/>
          </a:xfrm>
        </p:spPr>
        <p:txBody>
          <a:bodyPr>
            <a:noAutofit/>
          </a:bodyPr>
          <a:lstStyle/>
          <a:p>
            <a:r>
              <a:rPr lang="en-US" dirty="0">
                <a:latin typeface="Times New Roman" pitchFamily="18" charset="0"/>
                <a:cs typeface="Times New Roman" pitchFamily="18" charset="0"/>
              </a:rPr>
              <a:t>Are you the right person to answer these questions?  Are your answers "official"?</a:t>
            </a:r>
          </a:p>
          <a:p>
            <a:r>
              <a:rPr lang="en-US" dirty="0">
                <a:latin typeface="Times New Roman" pitchFamily="18" charset="0"/>
                <a:cs typeface="Times New Roman" pitchFamily="18" charset="0"/>
              </a:rPr>
              <a:t>Are my questions relevant to the problem that you have?</a:t>
            </a:r>
          </a:p>
          <a:p>
            <a:r>
              <a:rPr lang="en-US" dirty="0">
                <a:latin typeface="Times New Roman" pitchFamily="18" charset="0"/>
                <a:cs typeface="Times New Roman" pitchFamily="18" charset="0"/>
              </a:rPr>
              <a:t>Am I asking too many questions?</a:t>
            </a:r>
          </a:p>
          <a:p>
            <a:r>
              <a:rPr lang="en-US" dirty="0">
                <a:latin typeface="Times New Roman" pitchFamily="18" charset="0"/>
                <a:cs typeface="Times New Roman" pitchFamily="18" charset="0"/>
              </a:rPr>
              <a:t>Can anyone else provide additional information?</a:t>
            </a:r>
          </a:p>
          <a:p>
            <a:r>
              <a:rPr lang="en-US" dirty="0">
                <a:latin typeface="Times New Roman" pitchFamily="18" charset="0"/>
                <a:cs typeface="Times New Roman" pitchFamily="18" charset="0"/>
              </a:rPr>
              <a:t>Should I be asking you anything else?</a:t>
            </a:r>
          </a:p>
        </p:txBody>
      </p:sp>
      <p:sp>
        <p:nvSpPr>
          <p:cNvPr id="357381" name="Text Box 5"/>
          <p:cNvSpPr txBox="1">
            <a:spLocks noChangeArrowheads="1"/>
          </p:cNvSpPr>
          <p:nvPr/>
        </p:nvSpPr>
        <p:spPr bwMode="auto">
          <a:xfrm>
            <a:off x="1524000" y="1600200"/>
            <a:ext cx="8331200" cy="1077218"/>
          </a:xfrm>
          <a:prstGeom prst="rect">
            <a:avLst/>
          </a:prstGeom>
          <a:noFill/>
          <a:ln w="9525">
            <a:solidFill>
              <a:srgbClr val="000000"/>
            </a:solidFill>
            <a:miter lim="800000"/>
            <a:headEnd/>
            <a:tailEnd/>
          </a:ln>
          <a:effectLst/>
        </p:spPr>
        <p:txBody>
          <a:bodyPr>
            <a:spAutoFit/>
          </a:bodyPr>
          <a:lstStyle/>
          <a:p>
            <a:pPr algn="l"/>
            <a:r>
              <a:rPr lang="en-US" sz="3200" u="none" dirty="0">
                <a:latin typeface="Times New Roman" pitchFamily="18" charset="0"/>
                <a:cs typeface="Times New Roman" pitchFamily="18" charset="0"/>
              </a:rPr>
              <a:t>These questions focus on the effectiveness of the communication activity itself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idx="4294967295"/>
          </p:nvPr>
        </p:nvSpPr>
        <p:spPr/>
        <p:txBody>
          <a:bodyPr lIns="95165" tIns="46748" rIns="95165" bIns="46748" anchor="b"/>
          <a:lstStyle/>
          <a:p>
            <a:pPr eaLnBrk="1" hangingPunct="1"/>
            <a:r>
              <a:rPr lang="en-GB" smtClean="0"/>
              <a:t>Feasibility studies</a:t>
            </a:r>
          </a:p>
        </p:txBody>
      </p:sp>
      <p:sp>
        <p:nvSpPr>
          <p:cNvPr id="188419" name="Rectangle 3"/>
          <p:cNvSpPr>
            <a:spLocks noGrp="1" noChangeArrowheads="1"/>
          </p:cNvSpPr>
          <p:nvPr>
            <p:ph type="body" idx="4294967295"/>
          </p:nvPr>
        </p:nvSpPr>
        <p:spPr/>
        <p:txBody>
          <a:bodyPr lIns="95165" tIns="46748" rIns="95165" bIns="46748"/>
          <a:lstStyle/>
          <a:p>
            <a:pPr marL="488950" indent="-488950" defTabSz="962025" eaLnBrk="1" hangingPunct="1"/>
            <a:r>
              <a:rPr lang="en-GB" smtClean="0"/>
              <a:t>A feasibility study decides whether or not the proposed system is worthwhile.</a:t>
            </a:r>
          </a:p>
          <a:p>
            <a:pPr marL="488950" indent="-488950" defTabSz="962025" eaLnBrk="1" hangingPunct="1"/>
            <a:r>
              <a:rPr lang="en-GB" smtClean="0"/>
              <a:t>A short focused study that checks</a:t>
            </a:r>
          </a:p>
          <a:p>
            <a:pPr marL="1089025" lvl="1" indent="-479425" defTabSz="962025" eaLnBrk="1" hangingPunct="1"/>
            <a:r>
              <a:rPr lang="en-GB" smtClean="0"/>
              <a:t>If the system contributes to organisational objectives;</a:t>
            </a:r>
          </a:p>
          <a:p>
            <a:pPr marL="1089025" lvl="1" indent="-479425" defTabSz="962025" eaLnBrk="1" hangingPunct="1"/>
            <a:r>
              <a:rPr lang="en-GB" smtClean="0"/>
              <a:t>If the system can be engineered using current technology and within budget;</a:t>
            </a:r>
          </a:p>
          <a:p>
            <a:pPr marL="1089025" lvl="1" indent="-479425" defTabSz="962025" eaLnBrk="1" hangingPunct="1"/>
            <a:r>
              <a:rPr lang="en-GB" smtClean="0"/>
              <a:t>If the system can be integrated with other systems that are used.</a:t>
            </a:r>
          </a:p>
        </p:txBody>
      </p:sp>
      <p:sp>
        <p:nvSpPr>
          <p:cNvPr id="188420"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188421" name="Slide Number Placeholder 5"/>
          <p:cNvSpPr>
            <a:spLocks noGrp="1"/>
          </p:cNvSpPr>
          <p:nvPr>
            <p:ph type="sldNum" sz="quarter" idx="11"/>
          </p:nvPr>
        </p:nvSpPr>
        <p:spPr>
          <a:noFill/>
        </p:spPr>
        <p:txBody>
          <a:bodyPr/>
          <a:lstStyle/>
          <a:p>
            <a:fld id="{D5DCCFA7-D91F-42AC-812D-8F1AEFB0739A}" type="slidenum">
              <a:rPr lang="en-US" smtClean="0">
                <a:cs typeface="Arial" pitchFamily="34" charset="0"/>
              </a:rPr>
              <a:pPr/>
              <a:t>16</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idx="4294967295"/>
          </p:nvPr>
        </p:nvSpPr>
        <p:spPr>
          <a:xfrm>
            <a:off x="562708" y="533400"/>
            <a:ext cx="10972800" cy="762000"/>
          </a:xfrm>
        </p:spPr>
        <p:txBody>
          <a:bodyPr lIns="95165" tIns="46748" rIns="95165" bIns="46748" anchor="b">
            <a:normAutofit fontScale="90000"/>
          </a:bodyPr>
          <a:lstStyle/>
          <a:p>
            <a:pPr eaLnBrk="1" hangingPunct="1"/>
            <a:r>
              <a:rPr lang="en-GB" smtClean="0"/>
              <a:t>Feasibility study implementation</a:t>
            </a:r>
          </a:p>
        </p:txBody>
      </p:sp>
      <p:sp>
        <p:nvSpPr>
          <p:cNvPr id="189443" name="Rectangle 3"/>
          <p:cNvSpPr>
            <a:spLocks noGrp="1" noChangeArrowheads="1"/>
          </p:cNvSpPr>
          <p:nvPr>
            <p:ph type="body" idx="4294967295"/>
          </p:nvPr>
        </p:nvSpPr>
        <p:spPr>
          <a:xfrm>
            <a:off x="468924" y="1295400"/>
            <a:ext cx="11066584" cy="5410200"/>
          </a:xfrm>
        </p:spPr>
        <p:txBody>
          <a:bodyPr lIns="95165" tIns="46748" rIns="95165" bIns="46748"/>
          <a:lstStyle/>
          <a:p>
            <a:pPr marL="488950" indent="-488950" defTabSz="962025" eaLnBrk="1" hangingPunct="1"/>
            <a:r>
              <a:rPr lang="en-GB" sz="2800" smtClean="0"/>
              <a:t>Based on information assessment (what is required), information collection and report writing.</a:t>
            </a:r>
          </a:p>
          <a:p>
            <a:pPr marL="488950" indent="-488950" defTabSz="962025" eaLnBrk="1" hangingPunct="1"/>
            <a:r>
              <a:rPr lang="en-GB" sz="2800" smtClean="0"/>
              <a:t>Questions for carrying out the feasibility</a:t>
            </a:r>
          </a:p>
          <a:p>
            <a:pPr marL="1089025" lvl="1" indent="-479425" defTabSz="962025" eaLnBrk="1" hangingPunct="1"/>
            <a:r>
              <a:rPr lang="en-GB" sz="2400" smtClean="0"/>
              <a:t>What if the system wasn’t implemented?</a:t>
            </a:r>
          </a:p>
          <a:p>
            <a:pPr marL="1089025" lvl="1" indent="-479425" defTabSz="962025" eaLnBrk="1" hangingPunct="1"/>
            <a:r>
              <a:rPr lang="en-GB" sz="2400" smtClean="0"/>
              <a:t>What are current process problems?</a:t>
            </a:r>
          </a:p>
          <a:p>
            <a:pPr marL="1089025" lvl="1" indent="-479425" defTabSz="962025" eaLnBrk="1" hangingPunct="1"/>
            <a:r>
              <a:rPr lang="en-GB" sz="2400" smtClean="0"/>
              <a:t>How will the proposed system help business and requirements?</a:t>
            </a:r>
          </a:p>
          <a:p>
            <a:pPr marL="1089025" lvl="1" indent="-479425" defTabSz="962025" eaLnBrk="1" hangingPunct="1"/>
            <a:r>
              <a:rPr lang="en-GB" sz="2400" smtClean="0"/>
              <a:t>What will be the integration problems?</a:t>
            </a:r>
          </a:p>
          <a:p>
            <a:pPr marL="1089025" lvl="1" indent="-479425" defTabSz="962025" eaLnBrk="1" hangingPunct="1"/>
            <a:r>
              <a:rPr lang="en-GB" sz="2400" smtClean="0"/>
              <a:t>Is new technology needed? What skills?</a:t>
            </a:r>
          </a:p>
          <a:p>
            <a:pPr marL="1089025" lvl="1" indent="-479425" defTabSz="962025" eaLnBrk="1" hangingPunct="1"/>
            <a:r>
              <a:rPr lang="en-GB" sz="2400" smtClean="0"/>
              <a:t>What must be supported by the proposed system and what not?</a:t>
            </a:r>
          </a:p>
        </p:txBody>
      </p:sp>
      <p:sp>
        <p:nvSpPr>
          <p:cNvPr id="189444"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189445" name="Slide Number Placeholder 5"/>
          <p:cNvSpPr>
            <a:spLocks noGrp="1"/>
          </p:cNvSpPr>
          <p:nvPr>
            <p:ph type="sldNum" sz="quarter" idx="11"/>
          </p:nvPr>
        </p:nvSpPr>
        <p:spPr>
          <a:noFill/>
        </p:spPr>
        <p:txBody>
          <a:bodyPr/>
          <a:lstStyle/>
          <a:p>
            <a:fld id="{0921DE1F-5448-4B14-A4EA-61D8633C9F8F}" type="slidenum">
              <a:rPr lang="en-US" smtClean="0">
                <a:cs typeface="Arial" pitchFamily="34" charset="0"/>
              </a:rPr>
              <a:pPr/>
              <a:t>17</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Title 1"/>
          <p:cNvSpPr>
            <a:spLocks noGrp="1"/>
          </p:cNvSpPr>
          <p:nvPr>
            <p:ph type="title" idx="4294967295"/>
          </p:nvPr>
        </p:nvSpPr>
        <p:spPr>
          <a:xfrm>
            <a:off x="656492" y="609600"/>
            <a:ext cx="10972800" cy="838200"/>
          </a:xfrm>
        </p:spPr>
        <p:txBody>
          <a:bodyPr lIns="95165" tIns="46748" rIns="95165" bIns="46748" anchor="b"/>
          <a:lstStyle/>
          <a:p>
            <a:pPr eaLnBrk="1" hangingPunct="1"/>
            <a:r>
              <a:rPr lang="en-US" b="1" smtClean="0"/>
              <a:t>Context-Free Questions</a:t>
            </a:r>
            <a:endParaRPr lang="en-US" smtClean="0"/>
          </a:p>
        </p:txBody>
      </p:sp>
      <p:sp>
        <p:nvSpPr>
          <p:cNvPr id="190467" name="Content Placeholder 2"/>
          <p:cNvSpPr>
            <a:spLocks noGrp="1"/>
          </p:cNvSpPr>
          <p:nvPr>
            <p:ph idx="4294967295"/>
          </p:nvPr>
        </p:nvSpPr>
        <p:spPr>
          <a:xfrm>
            <a:off x="375139" y="1371606"/>
            <a:ext cx="11176000" cy="4525963"/>
          </a:xfrm>
        </p:spPr>
        <p:txBody>
          <a:bodyPr lIns="95165" tIns="46748" rIns="95165" bIns="46748">
            <a:normAutofit/>
          </a:bodyPr>
          <a:lstStyle/>
          <a:p>
            <a:pPr marL="488950" indent="-488950" algn="just" defTabSz="962025" eaLnBrk="1" hangingPunct="1">
              <a:buFont typeface="Arial" pitchFamily="34" charset="0"/>
              <a:buChar char="•"/>
            </a:pPr>
            <a:r>
              <a:rPr lang="en-US" smtClean="0"/>
              <a:t>help us gain an understanding of the real problem without biasing the user's input.</a:t>
            </a:r>
          </a:p>
          <a:p>
            <a:pPr marL="488950" indent="-488950" algn="just" defTabSz="962025" eaLnBrk="1" hangingPunct="1">
              <a:buFont typeface="Arial" pitchFamily="34" charset="0"/>
              <a:buChar char="•"/>
            </a:pPr>
            <a:r>
              <a:rPr lang="en-US" smtClean="0"/>
              <a:t>questions about the nature of the user's problem without context for a potential solution. </a:t>
            </a:r>
          </a:p>
          <a:p>
            <a:pPr marL="488950" indent="-488950" algn="just" defTabSz="962025" eaLnBrk="1" hangingPunct="1">
              <a:buFont typeface="Arial" pitchFamily="34" charset="0"/>
              <a:buChar char="•"/>
            </a:pPr>
            <a:r>
              <a:rPr lang="en-US" smtClean="0"/>
              <a:t>Can be asked regardless of the nature of the project.</a:t>
            </a:r>
          </a:p>
          <a:p>
            <a:pPr marL="488950" indent="-488950" algn="just" defTabSz="962025" eaLnBrk="1" hangingPunct="1">
              <a:buFont typeface="Arial" pitchFamily="34" charset="0"/>
              <a:buChar char="•"/>
            </a:pPr>
            <a:r>
              <a:rPr lang="en-US" smtClean="0"/>
              <a:t>These questions force us to listen before attempting to invent or describe a potential solution. </a:t>
            </a:r>
          </a:p>
          <a:p>
            <a:pPr marL="488950" indent="-488950" algn="just" defTabSz="962025" eaLnBrk="1" hangingPunct="1">
              <a:buFont typeface="Arial" pitchFamily="34" charset="0"/>
              <a:buNone/>
            </a:pPr>
            <a:endParaRPr lang="en-US" smtClean="0"/>
          </a:p>
          <a:p>
            <a:pPr marL="488950" indent="-488950" algn="just" defTabSz="962025" eaLnBrk="1" hangingPunct="1">
              <a:buFont typeface="Arial" pitchFamily="34" charset="0"/>
              <a:buNone/>
            </a:pPr>
            <a:endParaRPr lang="en-US" smtClean="0"/>
          </a:p>
        </p:txBody>
      </p:sp>
      <p:sp>
        <p:nvSpPr>
          <p:cNvPr id="190468"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190469" name="Slide Number Placeholder 5"/>
          <p:cNvSpPr>
            <a:spLocks noGrp="1"/>
          </p:cNvSpPr>
          <p:nvPr>
            <p:ph type="sldNum" sz="quarter" idx="11"/>
          </p:nvPr>
        </p:nvSpPr>
        <p:spPr>
          <a:noFill/>
        </p:spPr>
        <p:txBody>
          <a:bodyPr/>
          <a:lstStyle/>
          <a:p>
            <a:fld id="{41CBC5A4-8A5A-4D6B-9B78-21F60218724B}" type="slidenum">
              <a:rPr lang="en-US" smtClean="0">
                <a:cs typeface="Arial" pitchFamily="34" charset="0"/>
              </a:rPr>
              <a:pPr/>
              <a:t>18</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Title 1"/>
          <p:cNvSpPr>
            <a:spLocks noGrp="1"/>
          </p:cNvSpPr>
          <p:nvPr>
            <p:ph type="title" idx="4294967295"/>
          </p:nvPr>
        </p:nvSpPr>
        <p:spPr/>
        <p:txBody>
          <a:bodyPr lIns="95165" tIns="46748" rIns="95165" bIns="46748" anchor="b"/>
          <a:lstStyle/>
          <a:p>
            <a:pPr eaLnBrk="1" hangingPunct="1"/>
            <a:r>
              <a:rPr lang="en-US" b="1" smtClean="0"/>
              <a:t>Context-Free Questions</a:t>
            </a:r>
            <a:endParaRPr lang="en-US" smtClean="0"/>
          </a:p>
        </p:txBody>
      </p:sp>
      <p:sp>
        <p:nvSpPr>
          <p:cNvPr id="191491" name="Content Placeholder 2"/>
          <p:cNvSpPr>
            <a:spLocks noGrp="1"/>
          </p:cNvSpPr>
          <p:nvPr>
            <p:ph idx="4294967295"/>
          </p:nvPr>
        </p:nvSpPr>
        <p:spPr/>
        <p:txBody>
          <a:bodyPr lIns="95165" tIns="46748" rIns="95165" bIns="46748"/>
          <a:lstStyle/>
          <a:p>
            <a:pPr marL="488950" indent="-488950" algn="just" defTabSz="962025" eaLnBrk="1" hangingPunct="1">
              <a:buFont typeface="Arial" pitchFamily="34" charset="0"/>
              <a:buChar char="•"/>
            </a:pPr>
            <a:r>
              <a:rPr lang="en-US" smtClean="0"/>
              <a:t>Listening gives us a better understanding of the customer's problem and any problems behind the problem. </a:t>
            </a:r>
          </a:p>
          <a:p>
            <a:pPr marL="488950" indent="-488950" algn="just" defTabSz="962025" eaLnBrk="1" hangingPunct="1">
              <a:buFont typeface="Arial" pitchFamily="34" charset="0"/>
              <a:buChar char="•"/>
            </a:pPr>
            <a:r>
              <a:rPr lang="en-US" smtClean="0"/>
              <a:t>E.g.</a:t>
            </a:r>
          </a:p>
          <a:p>
            <a:pPr marL="1089025" lvl="1" indent="-479425" algn="just" defTabSz="962025" eaLnBrk="1" hangingPunct="1">
              <a:buFont typeface="Arial" pitchFamily="34" charset="0"/>
              <a:buChar char="–"/>
            </a:pPr>
            <a:r>
              <a:rPr lang="en-US" smtClean="0"/>
              <a:t>What problems does this product solve? </a:t>
            </a:r>
          </a:p>
          <a:p>
            <a:pPr marL="1089025" lvl="1" indent="-479425" algn="just" defTabSz="962025" eaLnBrk="1" hangingPunct="1">
              <a:buFont typeface="Arial" pitchFamily="34" charset="0"/>
              <a:buChar char="–"/>
            </a:pPr>
            <a:r>
              <a:rPr lang="en-US" smtClean="0"/>
              <a:t>What problems could this product create? </a:t>
            </a:r>
          </a:p>
          <a:p>
            <a:pPr marL="1089025" lvl="1" indent="-479425" algn="just" defTabSz="962025" eaLnBrk="1" hangingPunct="1">
              <a:buFont typeface="Arial" pitchFamily="34" charset="0"/>
              <a:buChar char="–"/>
            </a:pPr>
            <a:r>
              <a:rPr lang="en-US" smtClean="0"/>
              <a:t>What environment is this product likely to encounter?</a:t>
            </a:r>
          </a:p>
          <a:p>
            <a:pPr marL="488950" indent="-488950" algn="just" defTabSz="962025" eaLnBrk="1" hangingPunct="1">
              <a:buFont typeface="Wingdings" pitchFamily="2" charset="2"/>
              <a:buNone/>
            </a:pPr>
            <a:endParaRPr lang="en-US" smtClean="0"/>
          </a:p>
          <a:p>
            <a:pPr marL="488950" indent="-488950" algn="just" defTabSz="962025" eaLnBrk="1" hangingPunct="1">
              <a:buFont typeface="Arial" pitchFamily="34" charset="0"/>
              <a:buNone/>
            </a:pPr>
            <a:endParaRPr lang="en-US" smtClean="0"/>
          </a:p>
          <a:p>
            <a:pPr marL="488950" indent="-488950" algn="just" defTabSz="962025" eaLnBrk="1" hangingPunct="1">
              <a:buFont typeface="Arial" pitchFamily="34" charset="0"/>
              <a:buChar char="•"/>
            </a:pPr>
            <a:endParaRPr lang="en-US" smtClean="0"/>
          </a:p>
        </p:txBody>
      </p:sp>
      <p:sp>
        <p:nvSpPr>
          <p:cNvPr id="191492"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191493" name="Slide Number Placeholder 5"/>
          <p:cNvSpPr>
            <a:spLocks noGrp="1"/>
          </p:cNvSpPr>
          <p:nvPr>
            <p:ph type="sldNum" sz="quarter" idx="11"/>
          </p:nvPr>
        </p:nvSpPr>
        <p:spPr>
          <a:noFill/>
        </p:spPr>
        <p:txBody>
          <a:bodyPr/>
          <a:lstStyle/>
          <a:p>
            <a:fld id="{7B20C5AA-A584-426A-8B01-F22743646866}" type="slidenum">
              <a:rPr lang="en-US" smtClean="0">
                <a:cs typeface="Arial" pitchFamily="34" charset="0"/>
              </a:rPr>
              <a:pPr/>
              <a:t>19</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15641"/>
            <a:ext cx="10972800" cy="959071"/>
          </a:xfrm>
        </p:spPr>
        <p:txBody>
          <a:bodyPr>
            <a:normAutofit/>
          </a:bodyPr>
          <a:lstStyle/>
          <a:p>
            <a:pPr marL="285750" indent="-285750">
              <a:lnSpc>
                <a:spcPct val="90000"/>
              </a:lnSpc>
            </a:pPr>
            <a:r>
              <a:rPr lang="en-US" dirty="0" smtClean="0">
                <a:latin typeface="Times New Roman" pitchFamily="18" charset="0"/>
                <a:cs typeface="Times New Roman" pitchFamily="18" charset="0"/>
              </a:rPr>
              <a:t>Requirements Engineering</a:t>
            </a:r>
          </a:p>
        </p:txBody>
      </p:sp>
      <p:sp>
        <p:nvSpPr>
          <p:cNvPr id="16387" name="Rectangle 3"/>
          <p:cNvSpPr>
            <a:spLocks noGrp="1" noChangeArrowheads="1"/>
          </p:cNvSpPr>
          <p:nvPr>
            <p:ph type="body" idx="1"/>
          </p:nvPr>
        </p:nvSpPr>
        <p:spPr>
          <a:xfrm>
            <a:off x="261338" y="1088570"/>
            <a:ext cx="11567887" cy="5588001"/>
          </a:xfrm>
        </p:spPr>
        <p:txBody>
          <a:bodyPr>
            <a:normAutofit fontScale="92500" lnSpcReduction="10000"/>
          </a:bodyPr>
          <a:lstStyle/>
          <a:p>
            <a:pPr marL="285750" indent="-228600" algn="just">
              <a:lnSpc>
                <a:spcPct val="150000"/>
              </a:lnSpc>
              <a:spcAft>
                <a:spcPts val="1200"/>
              </a:spcAft>
            </a:pPr>
            <a:r>
              <a:rPr lang="en-US" sz="2400" dirty="0" smtClean="0">
                <a:latin typeface="Times New Roman" pitchFamily="18" charset="0"/>
                <a:cs typeface="Times New Roman" pitchFamily="18" charset="0"/>
              </a:rPr>
              <a:t>The broad spectrum of tasks and techniques that lead to an understanding of requirements is called requirements engineering. </a:t>
            </a:r>
          </a:p>
          <a:p>
            <a:pPr marL="285750" indent="-228600" algn="just">
              <a:lnSpc>
                <a:spcPct val="150000"/>
              </a:lnSpc>
              <a:spcAft>
                <a:spcPts val="1200"/>
              </a:spcAft>
            </a:pPr>
            <a:r>
              <a:rPr lang="en-US" sz="2400" dirty="0" smtClean="0">
                <a:latin typeface="Times New Roman" pitchFamily="18" charset="0"/>
                <a:cs typeface="Times New Roman" pitchFamily="18" charset="0"/>
              </a:rPr>
              <a:t>Requirements engineering provides the appropriate mechanism for understanding what the customer wants, analyzing needs, assessing feasibility, negotiating a reasonable solution, specifying the solution unambiguously, validating the specification, and managing the requirements as they are transformed into an operational system.</a:t>
            </a:r>
          </a:p>
          <a:p>
            <a:pPr marL="285750" indent="-228600" algn="just">
              <a:lnSpc>
                <a:spcPct val="150000"/>
              </a:lnSpc>
              <a:spcAft>
                <a:spcPts val="1200"/>
              </a:spcAft>
            </a:pPr>
            <a:r>
              <a:rPr lang="en-GB" sz="2400" dirty="0" smtClean="0"/>
              <a:t>The process of establishing the services that the customer requires from a system and the constraints under which it operates and is developed.</a:t>
            </a:r>
          </a:p>
          <a:p>
            <a:pPr marL="285750" indent="-228600" algn="just">
              <a:lnSpc>
                <a:spcPct val="150000"/>
              </a:lnSpc>
              <a:spcAft>
                <a:spcPts val="3000"/>
              </a:spcAft>
            </a:pPr>
            <a:r>
              <a:rPr lang="en-GB" sz="2400" dirty="0" smtClean="0"/>
              <a:t>The requirements themselves are the descriptions of the system services and constraints that are generated during the requirements engineering process.</a:t>
            </a:r>
            <a:endParaRPr lang="en-US" altLang="ja-JP"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Title 1"/>
          <p:cNvSpPr>
            <a:spLocks noGrp="1"/>
          </p:cNvSpPr>
          <p:nvPr>
            <p:ph type="title" idx="4294967295"/>
          </p:nvPr>
        </p:nvSpPr>
        <p:spPr/>
        <p:txBody>
          <a:bodyPr lIns="95165" tIns="46748" rIns="95165" bIns="46748" anchor="b">
            <a:normAutofit/>
          </a:bodyPr>
          <a:lstStyle/>
          <a:p>
            <a:pPr eaLnBrk="1" hangingPunct="1"/>
            <a:r>
              <a:rPr lang="en-US" smtClean="0"/>
              <a:t>Requirements Elicitation and Analysis</a:t>
            </a:r>
          </a:p>
        </p:txBody>
      </p:sp>
      <p:sp>
        <p:nvSpPr>
          <p:cNvPr id="192515" name="Content Placeholder 2"/>
          <p:cNvSpPr>
            <a:spLocks noGrp="1"/>
          </p:cNvSpPr>
          <p:nvPr>
            <p:ph idx="4294967295"/>
          </p:nvPr>
        </p:nvSpPr>
        <p:spPr/>
        <p:txBody>
          <a:bodyPr lIns="95165" tIns="46748" rIns="95165" bIns="46748"/>
          <a:lstStyle/>
          <a:p>
            <a:pPr marL="488950" indent="-488950" algn="just" defTabSz="962025" eaLnBrk="1" hangingPunct="1"/>
            <a:r>
              <a:rPr lang="en-US" smtClean="0"/>
              <a:t>The process of identifying the needs and constraints of the various stakeholders for a software system</a:t>
            </a:r>
          </a:p>
          <a:p>
            <a:pPr marL="488950" indent="-488950" algn="just" defTabSz="962025" eaLnBrk="1" hangingPunct="1"/>
            <a:r>
              <a:rPr lang="en-US" smtClean="0"/>
              <a:t>Requirements elicitation is a process in which requirements are gathered for the new system to be developed</a:t>
            </a:r>
          </a:p>
          <a:p>
            <a:pPr marL="488950" indent="-488950" algn="just" defTabSz="962025" eaLnBrk="1" hangingPunct="1"/>
            <a:endParaRPr lang="en-US" smtClean="0"/>
          </a:p>
        </p:txBody>
      </p:sp>
      <p:sp>
        <p:nvSpPr>
          <p:cNvPr id="192516"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192517" name="Slide Number Placeholder 5"/>
          <p:cNvSpPr>
            <a:spLocks noGrp="1"/>
          </p:cNvSpPr>
          <p:nvPr>
            <p:ph type="sldNum" sz="quarter" idx="11"/>
          </p:nvPr>
        </p:nvSpPr>
        <p:spPr>
          <a:noFill/>
        </p:spPr>
        <p:txBody>
          <a:bodyPr/>
          <a:lstStyle/>
          <a:p>
            <a:fld id="{E20B9A9B-8B16-4AE3-8508-811867652A31}" type="slidenum">
              <a:rPr lang="en-US" smtClean="0">
                <a:cs typeface="Arial" pitchFamily="34" charset="0"/>
              </a:rPr>
              <a:pPr/>
              <a:t>20</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Title 1"/>
          <p:cNvSpPr>
            <a:spLocks noGrp="1"/>
          </p:cNvSpPr>
          <p:nvPr>
            <p:ph type="title" idx="4294967295"/>
          </p:nvPr>
        </p:nvSpPr>
        <p:spPr>
          <a:xfrm>
            <a:off x="656492" y="685800"/>
            <a:ext cx="10972800" cy="685800"/>
          </a:xfrm>
        </p:spPr>
        <p:txBody>
          <a:bodyPr lIns="95165" tIns="46748" rIns="95165" bIns="46748" anchor="b">
            <a:normAutofit fontScale="90000"/>
          </a:bodyPr>
          <a:lstStyle/>
          <a:p>
            <a:pPr eaLnBrk="1" hangingPunct="1"/>
            <a:r>
              <a:rPr lang="en-US" sz="4000" smtClean="0"/>
              <a:t>Elicitation Techniques</a:t>
            </a:r>
          </a:p>
        </p:txBody>
      </p:sp>
      <p:sp>
        <p:nvSpPr>
          <p:cNvPr id="193539" name="Content Placeholder 2"/>
          <p:cNvSpPr>
            <a:spLocks noGrp="1"/>
          </p:cNvSpPr>
          <p:nvPr>
            <p:ph idx="4294967295"/>
          </p:nvPr>
        </p:nvSpPr>
        <p:spPr>
          <a:xfrm>
            <a:off x="609600" y="1371606"/>
            <a:ext cx="10972800" cy="4525963"/>
          </a:xfrm>
        </p:spPr>
        <p:txBody>
          <a:bodyPr lIns="95165" tIns="46748" rIns="95165" bIns="46748"/>
          <a:lstStyle/>
          <a:p>
            <a:pPr marL="488950" indent="-488950" algn="just" defTabSz="962025" eaLnBrk="1" hangingPunct="1">
              <a:buFont typeface="Arial" pitchFamily="34" charset="0"/>
              <a:buChar char="•"/>
            </a:pPr>
            <a:r>
              <a:rPr lang="en-US" smtClean="0"/>
              <a:t>Interviews </a:t>
            </a:r>
          </a:p>
          <a:p>
            <a:pPr marL="488950" indent="-488950" algn="just" defTabSz="962025" eaLnBrk="1" hangingPunct="1">
              <a:buFont typeface="Arial" pitchFamily="34" charset="0"/>
              <a:buChar char="•"/>
            </a:pPr>
            <a:r>
              <a:rPr lang="en-US" smtClean="0"/>
              <a:t>Questionnaires</a:t>
            </a:r>
          </a:p>
          <a:p>
            <a:pPr marL="488950" indent="-488950" algn="just" defTabSz="962025" eaLnBrk="1" hangingPunct="1">
              <a:buFont typeface="Arial" pitchFamily="34" charset="0"/>
              <a:buChar char="•"/>
            </a:pPr>
            <a:r>
              <a:rPr lang="en-US" smtClean="0"/>
              <a:t>Requirements workshops</a:t>
            </a:r>
          </a:p>
          <a:p>
            <a:pPr marL="488950" indent="-488950" algn="just" defTabSz="962025" eaLnBrk="1" hangingPunct="1">
              <a:buFont typeface="Arial" pitchFamily="34" charset="0"/>
              <a:buChar char="•"/>
            </a:pPr>
            <a:r>
              <a:rPr lang="en-US" smtClean="0"/>
              <a:t>Storyboards</a:t>
            </a:r>
          </a:p>
          <a:p>
            <a:pPr marL="488950" indent="-488950" algn="just" defTabSz="962025" eaLnBrk="1" hangingPunct="1">
              <a:buFont typeface="Arial" pitchFamily="34" charset="0"/>
              <a:buChar char="•"/>
            </a:pPr>
            <a:r>
              <a:rPr lang="en-US" smtClean="0"/>
              <a:t>Ethno-methodology</a:t>
            </a:r>
          </a:p>
          <a:p>
            <a:pPr marL="488950" indent="-488950" algn="just" defTabSz="962025" eaLnBrk="1" hangingPunct="1">
              <a:buFont typeface="Arial" pitchFamily="34" charset="0"/>
              <a:buChar char="•"/>
            </a:pPr>
            <a:r>
              <a:rPr lang="en-US" smtClean="0"/>
              <a:t>Scenarios</a:t>
            </a:r>
          </a:p>
          <a:p>
            <a:pPr marL="488950" indent="-488950" algn="just" defTabSz="962025" eaLnBrk="1" hangingPunct="1">
              <a:buFont typeface="Arial" pitchFamily="34" charset="0"/>
              <a:buChar char="•"/>
            </a:pPr>
            <a:r>
              <a:rPr lang="en-US" smtClean="0"/>
              <a:t>Use-cases</a:t>
            </a:r>
          </a:p>
          <a:p>
            <a:pPr marL="488950" indent="-488950" algn="just" defTabSz="962025" eaLnBrk="1" hangingPunct="1">
              <a:buFont typeface="Arial" pitchFamily="34" charset="0"/>
              <a:buNone/>
            </a:pPr>
            <a:endParaRPr lang="en-US" smtClean="0"/>
          </a:p>
        </p:txBody>
      </p:sp>
      <p:sp>
        <p:nvSpPr>
          <p:cNvPr id="193540"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193541" name="Slide Number Placeholder 5"/>
          <p:cNvSpPr>
            <a:spLocks noGrp="1"/>
          </p:cNvSpPr>
          <p:nvPr>
            <p:ph type="sldNum" sz="quarter" idx="11"/>
          </p:nvPr>
        </p:nvSpPr>
        <p:spPr>
          <a:noFill/>
        </p:spPr>
        <p:txBody>
          <a:bodyPr/>
          <a:lstStyle/>
          <a:p>
            <a:fld id="{789EC226-8944-406A-84C5-BBE8E0F7FFF5}" type="slidenum">
              <a:rPr lang="en-US" smtClean="0">
                <a:cs typeface="Arial" pitchFamily="34" charset="0"/>
              </a:rPr>
              <a:pPr/>
              <a:t>21</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Title 1"/>
          <p:cNvSpPr>
            <a:spLocks noGrp="1"/>
          </p:cNvSpPr>
          <p:nvPr>
            <p:ph type="title" idx="4294967295"/>
          </p:nvPr>
        </p:nvSpPr>
        <p:spPr>
          <a:xfrm>
            <a:off x="562708" y="381000"/>
            <a:ext cx="10972800" cy="838200"/>
          </a:xfrm>
        </p:spPr>
        <p:txBody>
          <a:bodyPr lIns="95165" tIns="46748" rIns="95165" bIns="46748" anchor="b"/>
          <a:lstStyle/>
          <a:p>
            <a:pPr eaLnBrk="1" hangingPunct="1"/>
            <a:r>
              <a:rPr lang="en-US" smtClean="0"/>
              <a:t>INTERVIEWING</a:t>
            </a:r>
          </a:p>
        </p:txBody>
      </p:sp>
      <p:sp>
        <p:nvSpPr>
          <p:cNvPr id="194563" name="Content Placeholder 2"/>
          <p:cNvSpPr>
            <a:spLocks noGrp="1"/>
          </p:cNvSpPr>
          <p:nvPr>
            <p:ph idx="4294967295"/>
          </p:nvPr>
        </p:nvSpPr>
        <p:spPr/>
        <p:txBody>
          <a:bodyPr lIns="95165" tIns="46748" rIns="95165" bIns="46748">
            <a:normAutofit/>
          </a:bodyPr>
          <a:lstStyle/>
          <a:p>
            <a:pPr marL="488950" indent="-488950" algn="just" defTabSz="962025" eaLnBrk="1" hangingPunct="1">
              <a:buFont typeface="Arial" pitchFamily="34" charset="0"/>
              <a:buChar char="•"/>
            </a:pPr>
            <a:r>
              <a:rPr lang="en-US" sz="3000" smtClean="0">
                <a:solidFill>
                  <a:srgbClr val="FF0000"/>
                </a:solidFill>
              </a:rPr>
              <a:t>simple and direct </a:t>
            </a:r>
            <a:r>
              <a:rPr lang="en-US" sz="3000" smtClean="0"/>
              <a:t>technique that can be used in most circumstances.</a:t>
            </a:r>
          </a:p>
          <a:p>
            <a:pPr marL="488950" indent="-488950" algn="just" defTabSz="962025" eaLnBrk="1" hangingPunct="1">
              <a:buFont typeface="Arial" pitchFamily="34" charset="0"/>
              <a:buChar char="•"/>
            </a:pPr>
            <a:r>
              <a:rPr lang="en-US" sz="3000" smtClean="0"/>
              <a:t>Convergence on some common needs will initiate a "requirements repository" for use during the project.</a:t>
            </a:r>
          </a:p>
          <a:p>
            <a:pPr marL="488950" indent="-488950" algn="just" defTabSz="962025" eaLnBrk="1" hangingPunct="1">
              <a:buFont typeface="Arial" pitchFamily="34" charset="0"/>
              <a:buChar char="•"/>
            </a:pPr>
            <a:r>
              <a:rPr lang="en-US" sz="3300" smtClean="0">
                <a:solidFill>
                  <a:srgbClr val="FF0000"/>
                </a:solidFill>
              </a:rPr>
              <a:t>Types</a:t>
            </a:r>
            <a:r>
              <a:rPr lang="en-US" sz="3300" smtClean="0"/>
              <a:t>:</a:t>
            </a:r>
          </a:p>
          <a:p>
            <a:pPr marL="1089025" lvl="1" indent="-479425" algn="just" defTabSz="962025" eaLnBrk="1" hangingPunct="1">
              <a:buFont typeface="Arial" pitchFamily="34" charset="0"/>
              <a:buChar char="–"/>
            </a:pPr>
            <a:r>
              <a:rPr lang="en-US" sz="2900" smtClean="0"/>
              <a:t>Closed : pre-set agenda</a:t>
            </a:r>
          </a:p>
          <a:p>
            <a:pPr marL="1089025" lvl="1" indent="-479425" algn="just" defTabSz="962025" eaLnBrk="1" hangingPunct="1">
              <a:buFont typeface="Arial" pitchFamily="34" charset="0"/>
              <a:buChar char="–"/>
            </a:pPr>
            <a:r>
              <a:rPr lang="en-US" sz="2900" smtClean="0"/>
              <a:t>Open-ended: no pre-set agenda</a:t>
            </a:r>
          </a:p>
          <a:p>
            <a:pPr marL="1089025" lvl="1" indent="-479425" algn="just" defTabSz="962025" eaLnBrk="1" hangingPunct="1">
              <a:buFont typeface="Arial" pitchFamily="34" charset="0"/>
              <a:buChar char="–"/>
            </a:pPr>
            <a:r>
              <a:rPr lang="en-US" sz="3000" smtClean="0"/>
              <a:t>Normally </a:t>
            </a:r>
            <a:r>
              <a:rPr lang="en-US" sz="3000" smtClean="0">
                <a:solidFill>
                  <a:schemeClr val="accent1"/>
                </a:solidFill>
              </a:rPr>
              <a:t>a mix</a:t>
            </a:r>
            <a:r>
              <a:rPr lang="en-US" sz="3000" smtClean="0"/>
              <a:t> of closed and open-ended interviewing.</a:t>
            </a:r>
          </a:p>
          <a:p>
            <a:pPr marL="1089025" lvl="1" indent="-479425" algn="just" defTabSz="962025" eaLnBrk="1" hangingPunct="1">
              <a:buFont typeface="Wingdings" pitchFamily="2" charset="2"/>
              <a:buNone/>
            </a:pPr>
            <a:endParaRPr lang="en-US" sz="2900" smtClean="0"/>
          </a:p>
          <a:p>
            <a:pPr marL="488950" indent="-488950" algn="just" defTabSz="962025" eaLnBrk="1" hangingPunct="1">
              <a:buFont typeface="Arial" pitchFamily="34" charset="0"/>
              <a:buChar char="•"/>
            </a:pPr>
            <a:endParaRPr lang="en-US" sz="3000" smtClean="0"/>
          </a:p>
        </p:txBody>
      </p:sp>
      <p:sp>
        <p:nvSpPr>
          <p:cNvPr id="194564"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194565" name="Slide Number Placeholder 5"/>
          <p:cNvSpPr>
            <a:spLocks noGrp="1"/>
          </p:cNvSpPr>
          <p:nvPr>
            <p:ph type="sldNum" sz="quarter" idx="11"/>
          </p:nvPr>
        </p:nvSpPr>
        <p:spPr>
          <a:noFill/>
        </p:spPr>
        <p:txBody>
          <a:bodyPr/>
          <a:lstStyle/>
          <a:p>
            <a:fld id="{29ED9894-2903-4B3D-9C7F-9602AA9B6817}" type="slidenum">
              <a:rPr lang="en-US" smtClean="0">
                <a:cs typeface="Arial" pitchFamily="34" charset="0"/>
              </a:rPr>
              <a:pPr/>
              <a:t>22</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idx="4294967295"/>
          </p:nvPr>
        </p:nvSpPr>
        <p:spPr/>
        <p:txBody>
          <a:bodyPr lIns="95165" tIns="46748" rIns="95165" bIns="46748" anchor="b"/>
          <a:lstStyle/>
          <a:p>
            <a:pPr eaLnBrk="1" hangingPunct="1"/>
            <a:r>
              <a:rPr lang="en-US" smtClean="0"/>
              <a:t>Interviews in practice</a:t>
            </a:r>
          </a:p>
        </p:txBody>
      </p:sp>
      <p:sp>
        <p:nvSpPr>
          <p:cNvPr id="195587" name="Rectangle 3"/>
          <p:cNvSpPr>
            <a:spLocks noGrp="1" noChangeArrowheads="1"/>
          </p:cNvSpPr>
          <p:nvPr>
            <p:ph type="body" idx="4294967295"/>
          </p:nvPr>
        </p:nvSpPr>
        <p:spPr/>
        <p:txBody>
          <a:bodyPr lIns="95165" tIns="46748" rIns="95165" bIns="46748"/>
          <a:lstStyle/>
          <a:p>
            <a:pPr marL="488950" indent="-488950" defTabSz="962025" eaLnBrk="1" hangingPunct="1">
              <a:lnSpc>
                <a:spcPct val="90000"/>
              </a:lnSpc>
            </a:pPr>
            <a:r>
              <a:rPr lang="en-US" sz="2800" smtClean="0"/>
              <a:t>Interviews are </a:t>
            </a:r>
            <a:r>
              <a:rPr lang="en-US" sz="2800" smtClean="0">
                <a:solidFill>
                  <a:schemeClr val="accent1"/>
                </a:solidFill>
              </a:rPr>
              <a:t>good for</a:t>
            </a:r>
            <a:r>
              <a:rPr lang="en-US" sz="2800" smtClean="0"/>
              <a:t> getting an overall understanding of what stakeholders do and how they might interact with the system.</a:t>
            </a:r>
          </a:p>
          <a:p>
            <a:pPr marL="488950" indent="-488950" defTabSz="962025" eaLnBrk="1" hangingPunct="1">
              <a:lnSpc>
                <a:spcPct val="90000"/>
              </a:lnSpc>
            </a:pPr>
            <a:r>
              <a:rPr lang="en-US" sz="2800" smtClean="0"/>
              <a:t>Interviews are </a:t>
            </a:r>
            <a:r>
              <a:rPr lang="en-US" sz="2800" smtClean="0">
                <a:solidFill>
                  <a:schemeClr val="accent1"/>
                </a:solidFill>
              </a:rPr>
              <a:t>not good for</a:t>
            </a:r>
            <a:r>
              <a:rPr lang="en-US" sz="2800" smtClean="0"/>
              <a:t> understanding domain requirements</a:t>
            </a:r>
          </a:p>
          <a:p>
            <a:pPr marL="1089025" lvl="1" indent="-479425" defTabSz="962025" eaLnBrk="1" hangingPunct="1">
              <a:lnSpc>
                <a:spcPct val="90000"/>
              </a:lnSpc>
            </a:pPr>
            <a:r>
              <a:rPr lang="en-US" sz="2400" smtClean="0"/>
              <a:t>Requirements engineers cannot understand specific domain terminology;</a:t>
            </a:r>
          </a:p>
          <a:p>
            <a:pPr marL="1089025" lvl="1" indent="-479425" defTabSz="962025" eaLnBrk="1" hangingPunct="1">
              <a:lnSpc>
                <a:spcPct val="90000"/>
              </a:lnSpc>
            </a:pPr>
            <a:r>
              <a:rPr lang="en-US" sz="2400" smtClean="0"/>
              <a:t>Some domain knowledge is so familiar that people find it hard to articulate or think that it isn’t worth articulating.</a:t>
            </a:r>
          </a:p>
          <a:p>
            <a:pPr marL="1089025" lvl="1" indent="-479425" defTabSz="962025" eaLnBrk="1" hangingPunct="1">
              <a:lnSpc>
                <a:spcPct val="90000"/>
              </a:lnSpc>
              <a:buFont typeface="Wingdings" pitchFamily="2" charset="2"/>
              <a:buNone/>
            </a:pPr>
            <a:endParaRPr lang="en-US" sz="2400" smtClean="0"/>
          </a:p>
        </p:txBody>
      </p:sp>
      <p:sp>
        <p:nvSpPr>
          <p:cNvPr id="195588"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195589" name="Slide Number Placeholder 5"/>
          <p:cNvSpPr>
            <a:spLocks noGrp="1"/>
          </p:cNvSpPr>
          <p:nvPr>
            <p:ph type="sldNum" sz="quarter" idx="11"/>
          </p:nvPr>
        </p:nvSpPr>
        <p:spPr>
          <a:noFill/>
        </p:spPr>
        <p:txBody>
          <a:bodyPr/>
          <a:lstStyle/>
          <a:p>
            <a:fld id="{5FFD8448-28FC-4AE9-8F38-35A475300437}" type="slidenum">
              <a:rPr lang="en-US" smtClean="0">
                <a:cs typeface="Arial" pitchFamily="34" charset="0"/>
              </a:rPr>
              <a:pPr/>
              <a:t>23</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Title 1"/>
          <p:cNvSpPr>
            <a:spLocks noGrp="1"/>
          </p:cNvSpPr>
          <p:nvPr>
            <p:ph type="title" idx="4294967295"/>
          </p:nvPr>
        </p:nvSpPr>
        <p:spPr/>
        <p:txBody>
          <a:bodyPr lIns="95165" tIns="46748" rIns="95165" bIns="46748" anchor="b"/>
          <a:lstStyle/>
          <a:p>
            <a:pPr eaLnBrk="1" hangingPunct="1"/>
            <a:r>
              <a:rPr lang="en-US" smtClean="0"/>
              <a:t>Interviews</a:t>
            </a:r>
          </a:p>
        </p:txBody>
      </p:sp>
      <p:sp>
        <p:nvSpPr>
          <p:cNvPr id="196611" name="Content Placeholder 2"/>
          <p:cNvSpPr>
            <a:spLocks noGrp="1"/>
          </p:cNvSpPr>
          <p:nvPr>
            <p:ph idx="4294967295"/>
          </p:nvPr>
        </p:nvSpPr>
        <p:spPr/>
        <p:txBody>
          <a:bodyPr lIns="95165" tIns="46748" rIns="95165" bIns="46748"/>
          <a:lstStyle/>
          <a:p>
            <a:pPr marL="488950" indent="-488950" algn="just" defTabSz="962025" eaLnBrk="1" hangingPunct="1">
              <a:buFont typeface="Arial" pitchFamily="34" charset="0"/>
              <a:buChar char="•"/>
            </a:pPr>
            <a:r>
              <a:rPr lang="en-US" smtClean="0"/>
              <a:t>Make sure that the </a:t>
            </a:r>
            <a:r>
              <a:rPr lang="en-US" smtClean="0">
                <a:solidFill>
                  <a:srgbClr val="FF0000"/>
                </a:solidFill>
              </a:rPr>
              <a:t>biases and predispositions </a:t>
            </a:r>
            <a:r>
              <a:rPr lang="en-US" smtClean="0"/>
              <a:t>of the interviewer do not interfere with a free exchange of information. </a:t>
            </a:r>
          </a:p>
          <a:p>
            <a:pPr marL="488950" indent="-488950" algn="just" defTabSz="962025" eaLnBrk="1" hangingPunct="1">
              <a:buFont typeface="Arial" pitchFamily="34" charset="0"/>
              <a:buChar char="•"/>
            </a:pPr>
            <a:r>
              <a:rPr lang="en-US" smtClean="0"/>
              <a:t>We must not let our context (background) interfere with understanding the real problem to be solved</a:t>
            </a:r>
          </a:p>
          <a:p>
            <a:pPr marL="488950" indent="-488950" defTabSz="962025" eaLnBrk="1" hangingPunct="1">
              <a:buFont typeface="Wingdings" pitchFamily="2" charset="2"/>
              <a:buNone/>
            </a:pPr>
            <a:endParaRPr lang="en-US" smtClean="0"/>
          </a:p>
        </p:txBody>
      </p:sp>
      <p:sp>
        <p:nvSpPr>
          <p:cNvPr id="196612"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196613" name="Slide Number Placeholder 5"/>
          <p:cNvSpPr>
            <a:spLocks noGrp="1"/>
          </p:cNvSpPr>
          <p:nvPr>
            <p:ph type="sldNum" sz="quarter" idx="11"/>
          </p:nvPr>
        </p:nvSpPr>
        <p:spPr>
          <a:noFill/>
        </p:spPr>
        <p:txBody>
          <a:bodyPr/>
          <a:lstStyle/>
          <a:p>
            <a:fld id="{420EE4B7-DCFF-47EA-8AC6-CC590BF4C66B}" type="slidenum">
              <a:rPr lang="en-US" smtClean="0">
                <a:cs typeface="Arial" pitchFamily="34" charset="0"/>
              </a:rPr>
              <a:pPr/>
              <a:t>24</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Title 1"/>
          <p:cNvSpPr>
            <a:spLocks noGrp="1"/>
          </p:cNvSpPr>
          <p:nvPr>
            <p:ph type="title" idx="4294967295"/>
          </p:nvPr>
        </p:nvSpPr>
        <p:spPr/>
        <p:txBody>
          <a:bodyPr lIns="95165" tIns="46748" rIns="95165" bIns="46748" anchor="b"/>
          <a:lstStyle/>
          <a:p>
            <a:pPr eaLnBrk="1" hangingPunct="1"/>
            <a:r>
              <a:rPr lang="en-US" smtClean="0"/>
              <a:t>Questionnaires</a:t>
            </a:r>
          </a:p>
        </p:txBody>
      </p:sp>
      <p:sp>
        <p:nvSpPr>
          <p:cNvPr id="197635" name="Content Placeholder 2"/>
          <p:cNvSpPr>
            <a:spLocks noGrp="1"/>
          </p:cNvSpPr>
          <p:nvPr>
            <p:ph idx="4294967295"/>
          </p:nvPr>
        </p:nvSpPr>
        <p:spPr/>
        <p:txBody>
          <a:bodyPr lIns="95165" tIns="46748" rIns="95165" bIns="46748">
            <a:normAutofit/>
          </a:bodyPr>
          <a:lstStyle/>
          <a:p>
            <a:pPr marL="488950" indent="-488950" algn="just" defTabSz="962025" eaLnBrk="1" hangingPunct="1">
              <a:buFont typeface="Arial" pitchFamily="34" charset="0"/>
              <a:buChar char="•"/>
            </a:pPr>
            <a:r>
              <a:rPr lang="en-US" sz="3000" smtClean="0">
                <a:solidFill>
                  <a:srgbClr val="FF0000"/>
                </a:solidFill>
              </a:rPr>
              <a:t>There is no substitute for an interview.</a:t>
            </a:r>
          </a:p>
          <a:p>
            <a:pPr marL="488950" indent="-488950" algn="just" defTabSz="962025" eaLnBrk="1" hangingPunct="1">
              <a:buFont typeface="Arial" pitchFamily="34" charset="0"/>
              <a:buChar char="•"/>
            </a:pPr>
            <a:r>
              <a:rPr lang="en-US" sz="3000" smtClean="0"/>
              <a:t>Although the questionnaire technique is often used and appears scientific because of the </a:t>
            </a:r>
            <a:r>
              <a:rPr lang="en-US" sz="3000" smtClean="0">
                <a:solidFill>
                  <a:srgbClr val="FF0000"/>
                </a:solidFill>
              </a:rPr>
              <a:t>opportunity for statistical analysis </a:t>
            </a:r>
            <a:r>
              <a:rPr lang="en-US" sz="3000" smtClean="0"/>
              <a:t>of the quantitative results, the technique is not a substitute for interviewing. </a:t>
            </a:r>
          </a:p>
          <a:p>
            <a:pPr marL="488950" indent="-488950" algn="just" defTabSz="962025" eaLnBrk="1" hangingPunct="1">
              <a:buFont typeface="Arial" pitchFamily="34" charset="0"/>
              <a:buChar char="•"/>
            </a:pPr>
            <a:r>
              <a:rPr lang="en-US" sz="3000" smtClean="0"/>
              <a:t>When it comes to requirements gathering, the questionnaire technique has some fundamental </a:t>
            </a:r>
            <a:r>
              <a:rPr lang="en-US" sz="3000" smtClean="0">
                <a:solidFill>
                  <a:srgbClr val="FF0000"/>
                </a:solidFill>
              </a:rPr>
              <a:t>problems</a:t>
            </a:r>
            <a:r>
              <a:rPr lang="en-US" sz="3000" smtClean="0"/>
              <a:t>.</a:t>
            </a:r>
          </a:p>
          <a:p>
            <a:pPr marL="1089025" lvl="1" indent="-479425" algn="just" defTabSz="962025" eaLnBrk="1" hangingPunct="1">
              <a:buFont typeface="Arial" pitchFamily="34" charset="0"/>
              <a:buChar char="–"/>
            </a:pPr>
            <a:r>
              <a:rPr lang="en-US" sz="2600" smtClean="0"/>
              <a:t>E.g. Relevant questions cannot be decided in advance.</a:t>
            </a:r>
          </a:p>
          <a:p>
            <a:pPr marL="488950" indent="-488950" algn="just" defTabSz="962025" eaLnBrk="1" hangingPunct="1">
              <a:buFont typeface="Arial" pitchFamily="34" charset="0"/>
              <a:buNone/>
            </a:pPr>
            <a:endParaRPr lang="en-US" sz="3000" smtClean="0"/>
          </a:p>
          <a:p>
            <a:pPr marL="488950" indent="-488950" algn="just" defTabSz="962025" eaLnBrk="1" hangingPunct="1">
              <a:buFont typeface="Arial" pitchFamily="34" charset="0"/>
              <a:buChar char="•"/>
            </a:pPr>
            <a:endParaRPr lang="en-US" sz="3000" smtClean="0"/>
          </a:p>
        </p:txBody>
      </p:sp>
      <p:sp>
        <p:nvSpPr>
          <p:cNvPr id="197636"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197637" name="Slide Number Placeholder 5"/>
          <p:cNvSpPr>
            <a:spLocks noGrp="1"/>
          </p:cNvSpPr>
          <p:nvPr>
            <p:ph type="sldNum" sz="quarter" idx="11"/>
          </p:nvPr>
        </p:nvSpPr>
        <p:spPr>
          <a:noFill/>
        </p:spPr>
        <p:txBody>
          <a:bodyPr/>
          <a:lstStyle/>
          <a:p>
            <a:fld id="{1A03534A-8DAA-4E94-B19D-B6C7FABCB94D}" type="slidenum">
              <a:rPr lang="en-US" smtClean="0">
                <a:cs typeface="Arial" pitchFamily="34" charset="0"/>
              </a:rPr>
              <a:pPr/>
              <a:t>25</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Title 1"/>
          <p:cNvSpPr>
            <a:spLocks noGrp="1"/>
          </p:cNvSpPr>
          <p:nvPr>
            <p:ph type="title" idx="4294967295"/>
          </p:nvPr>
        </p:nvSpPr>
        <p:spPr/>
        <p:txBody>
          <a:bodyPr lIns="95165" tIns="46748" rIns="95165" bIns="46748" anchor="b"/>
          <a:lstStyle/>
          <a:p>
            <a:pPr eaLnBrk="1" hangingPunct="1"/>
            <a:r>
              <a:rPr lang="en-US" smtClean="0"/>
              <a:t>Questionnaires</a:t>
            </a:r>
          </a:p>
        </p:txBody>
      </p:sp>
      <p:sp>
        <p:nvSpPr>
          <p:cNvPr id="198659" name="Content Placeholder 2"/>
          <p:cNvSpPr>
            <a:spLocks noGrp="1"/>
          </p:cNvSpPr>
          <p:nvPr>
            <p:ph idx="4294967295"/>
          </p:nvPr>
        </p:nvSpPr>
        <p:spPr/>
        <p:txBody>
          <a:bodyPr lIns="95165" tIns="46748" rIns="95165" bIns="46748">
            <a:normAutofit/>
          </a:bodyPr>
          <a:lstStyle/>
          <a:p>
            <a:pPr marL="488950" indent="-488950" algn="just" defTabSz="962025" eaLnBrk="1" hangingPunct="1">
              <a:buFont typeface="Arial" pitchFamily="34" charset="0"/>
              <a:buChar char="•"/>
            </a:pPr>
            <a:r>
              <a:rPr lang="en-US" smtClean="0"/>
              <a:t>It is difficult to explore </a:t>
            </a:r>
            <a:r>
              <a:rPr lang="en-US" smtClean="0">
                <a:solidFill>
                  <a:srgbClr val="FF0000"/>
                </a:solidFill>
              </a:rPr>
              <a:t>new domains </a:t>
            </a:r>
            <a:r>
              <a:rPr lang="en-US" smtClean="0"/>
              <a:t>("What you really should be asking about is . . ."), and there is no interaction to explore domains that need to be explored.</a:t>
            </a:r>
          </a:p>
          <a:p>
            <a:pPr marL="488950" indent="-488950" algn="just" defTabSz="962025" eaLnBrk="1" hangingPunct="1">
              <a:buFont typeface="Arial" pitchFamily="34" charset="0"/>
              <a:buChar char="•"/>
            </a:pPr>
            <a:r>
              <a:rPr lang="en-US" smtClean="0"/>
              <a:t>It is difficult to </a:t>
            </a:r>
            <a:r>
              <a:rPr lang="en-US" smtClean="0">
                <a:solidFill>
                  <a:srgbClr val="FF0000"/>
                </a:solidFill>
              </a:rPr>
              <a:t>follow up </a:t>
            </a:r>
            <a:r>
              <a:rPr lang="en-US" smtClean="0"/>
              <a:t>on unclear user responses.</a:t>
            </a:r>
          </a:p>
          <a:p>
            <a:pPr marL="488950" indent="-488950" algn="just" defTabSz="962025" eaLnBrk="1" hangingPunct="1">
              <a:buFont typeface="Arial" pitchFamily="34" charset="0"/>
              <a:buChar char="•"/>
            </a:pPr>
            <a:r>
              <a:rPr lang="en-US" smtClean="0"/>
              <a:t>Indeed, some have concluded that the questionnaire technique suppresses almost everything good about requirements gathering. </a:t>
            </a:r>
          </a:p>
          <a:p>
            <a:pPr marL="488950" indent="-488950" algn="just" defTabSz="962025" eaLnBrk="1" hangingPunct="1">
              <a:buFont typeface="Arial" pitchFamily="34" charset="0"/>
              <a:buChar char="•"/>
            </a:pPr>
            <a:endParaRPr lang="en-US" smtClean="0"/>
          </a:p>
        </p:txBody>
      </p:sp>
      <p:sp>
        <p:nvSpPr>
          <p:cNvPr id="198660"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198661" name="Slide Number Placeholder 5"/>
          <p:cNvSpPr>
            <a:spLocks noGrp="1"/>
          </p:cNvSpPr>
          <p:nvPr>
            <p:ph type="sldNum" sz="quarter" idx="11"/>
          </p:nvPr>
        </p:nvSpPr>
        <p:spPr>
          <a:noFill/>
        </p:spPr>
        <p:txBody>
          <a:bodyPr/>
          <a:lstStyle/>
          <a:p>
            <a:fld id="{30D701EA-44AF-444B-85E6-EED8E0B03847}" type="slidenum">
              <a:rPr lang="en-US" smtClean="0">
                <a:cs typeface="Arial" pitchFamily="34" charset="0"/>
              </a:rPr>
              <a:pPr/>
              <a:t>26</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Title 1"/>
          <p:cNvSpPr>
            <a:spLocks noGrp="1"/>
          </p:cNvSpPr>
          <p:nvPr>
            <p:ph type="title" idx="4294967295"/>
          </p:nvPr>
        </p:nvSpPr>
        <p:spPr/>
        <p:txBody>
          <a:bodyPr lIns="95165" tIns="46748" rIns="95165" bIns="46748" anchor="b"/>
          <a:lstStyle/>
          <a:p>
            <a:pPr eaLnBrk="1" hangingPunct="1"/>
            <a:r>
              <a:rPr lang="en-US" smtClean="0"/>
              <a:t>Questionnaires</a:t>
            </a:r>
          </a:p>
        </p:txBody>
      </p:sp>
      <p:sp>
        <p:nvSpPr>
          <p:cNvPr id="199683" name="Content Placeholder 2"/>
          <p:cNvSpPr>
            <a:spLocks noGrp="1"/>
          </p:cNvSpPr>
          <p:nvPr>
            <p:ph idx="4294967295"/>
          </p:nvPr>
        </p:nvSpPr>
        <p:spPr/>
        <p:txBody>
          <a:bodyPr lIns="95165" tIns="46748" rIns="95165" bIns="46748">
            <a:normAutofit/>
          </a:bodyPr>
          <a:lstStyle/>
          <a:p>
            <a:pPr marL="488950" indent="-488950" algn="just" defTabSz="962025" eaLnBrk="1" hangingPunct="1">
              <a:lnSpc>
                <a:spcPct val="80000"/>
              </a:lnSpc>
              <a:buFont typeface="Arial" pitchFamily="34" charset="0"/>
              <a:buChar char="•"/>
            </a:pPr>
            <a:r>
              <a:rPr lang="en-US" sz="2800" smtClean="0"/>
              <a:t>However, the questionnaire technique can be applied with good effect </a:t>
            </a:r>
            <a:r>
              <a:rPr lang="en-US" sz="2800" smtClean="0">
                <a:solidFill>
                  <a:srgbClr val="FF0000"/>
                </a:solidFill>
              </a:rPr>
              <a:t>as a corroborating technique after the initial interviewing and analysis activity</a:t>
            </a:r>
            <a:r>
              <a:rPr lang="en-US" sz="2800" smtClean="0"/>
              <a:t>. </a:t>
            </a:r>
          </a:p>
          <a:p>
            <a:pPr marL="488950" indent="-488950" algn="just" defTabSz="962025" eaLnBrk="1" hangingPunct="1">
              <a:lnSpc>
                <a:spcPct val="80000"/>
              </a:lnSpc>
              <a:buFont typeface="Arial" pitchFamily="34" charset="0"/>
              <a:buChar char="•"/>
            </a:pPr>
            <a:r>
              <a:rPr lang="en-US" sz="2800" smtClean="0"/>
              <a:t>For example, if the application has a large number of existing or potential users and if the goal is to provide statistical input about user or customer preferences among a limited set of choices, a questionnaire can be used effectively to gather a significant amount of focused data in a short period of time. </a:t>
            </a:r>
          </a:p>
          <a:p>
            <a:pPr marL="488950" indent="-488950" algn="just" defTabSz="962025" eaLnBrk="1" hangingPunct="1">
              <a:lnSpc>
                <a:spcPct val="80000"/>
              </a:lnSpc>
              <a:buFont typeface="Arial" pitchFamily="34" charset="0"/>
              <a:buChar char="•"/>
            </a:pPr>
            <a:r>
              <a:rPr lang="en-US" sz="2800" smtClean="0"/>
              <a:t>In short, the questionnaire technique, like all elicitation techniques, is suited to a subset of the requirements challenges that an organization may face.</a:t>
            </a:r>
          </a:p>
        </p:txBody>
      </p:sp>
      <p:sp>
        <p:nvSpPr>
          <p:cNvPr id="199684"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199685" name="Slide Number Placeholder 5"/>
          <p:cNvSpPr>
            <a:spLocks noGrp="1"/>
          </p:cNvSpPr>
          <p:nvPr>
            <p:ph type="sldNum" sz="quarter" idx="11"/>
          </p:nvPr>
        </p:nvSpPr>
        <p:spPr>
          <a:noFill/>
        </p:spPr>
        <p:txBody>
          <a:bodyPr/>
          <a:lstStyle/>
          <a:p>
            <a:fld id="{B61A1D82-0DD7-4AA3-8297-42E61C86CB55}" type="slidenum">
              <a:rPr lang="en-US" smtClean="0">
                <a:cs typeface="Arial" pitchFamily="34" charset="0"/>
              </a:rPr>
              <a:pPr/>
              <a:t>27</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Title 1"/>
          <p:cNvSpPr>
            <a:spLocks noGrp="1"/>
          </p:cNvSpPr>
          <p:nvPr>
            <p:ph type="title" idx="4294967295"/>
          </p:nvPr>
        </p:nvSpPr>
        <p:spPr/>
        <p:txBody>
          <a:bodyPr lIns="95165" tIns="46748" rIns="95165" bIns="46748" anchor="b"/>
          <a:lstStyle/>
          <a:p>
            <a:pPr eaLnBrk="1" hangingPunct="1"/>
            <a:r>
              <a:rPr lang="en-US" smtClean="0"/>
              <a:t>Requirements Workshops</a:t>
            </a:r>
          </a:p>
        </p:txBody>
      </p:sp>
      <p:sp>
        <p:nvSpPr>
          <p:cNvPr id="200707" name="Content Placeholder 2"/>
          <p:cNvSpPr>
            <a:spLocks noGrp="1"/>
          </p:cNvSpPr>
          <p:nvPr>
            <p:ph idx="4294967295"/>
          </p:nvPr>
        </p:nvSpPr>
        <p:spPr/>
        <p:txBody>
          <a:bodyPr lIns="95165" tIns="46748" rIns="95165" bIns="46748"/>
          <a:lstStyle/>
          <a:p>
            <a:pPr marL="488950" indent="-488950" algn="just" defTabSz="962025" eaLnBrk="1" hangingPunct="1">
              <a:lnSpc>
                <a:spcPct val="80000"/>
              </a:lnSpc>
              <a:buFont typeface="Arial" pitchFamily="34" charset="0"/>
              <a:buChar char="•"/>
            </a:pPr>
            <a:r>
              <a:rPr lang="en-US" sz="3000" smtClean="0"/>
              <a:t>The requirements workshop </a:t>
            </a:r>
            <a:r>
              <a:rPr lang="en-US" sz="3000" smtClean="0">
                <a:solidFill>
                  <a:srgbClr val="FF0000"/>
                </a:solidFill>
              </a:rPr>
              <a:t>may be the most powerful technique for eliciting requirements</a:t>
            </a:r>
            <a:r>
              <a:rPr lang="en-US" sz="3000" smtClean="0"/>
              <a:t>.</a:t>
            </a:r>
          </a:p>
          <a:p>
            <a:pPr marL="488950" indent="-488950" algn="just" defTabSz="962025" eaLnBrk="1" hangingPunct="1">
              <a:lnSpc>
                <a:spcPct val="80000"/>
              </a:lnSpc>
              <a:buFont typeface="Arial" pitchFamily="34" charset="0"/>
              <a:buChar char="•"/>
            </a:pPr>
            <a:r>
              <a:rPr lang="en-US" sz="3000" smtClean="0"/>
              <a:t>If we were to be given only one requirements elicitation technique—one that we had to apply in every circumstance, no matter the project context, no matter what the time frame—we would pick the requirements workshop.</a:t>
            </a:r>
          </a:p>
          <a:p>
            <a:pPr marL="488950" indent="-488950" algn="just" defTabSz="962025" eaLnBrk="1" hangingPunct="1">
              <a:lnSpc>
                <a:spcPct val="80000"/>
              </a:lnSpc>
              <a:buFont typeface="Arial" pitchFamily="34" charset="0"/>
              <a:buChar char="•"/>
            </a:pPr>
            <a:r>
              <a:rPr lang="en-US" sz="3000" smtClean="0"/>
              <a:t>The requirements workshop is designed to </a:t>
            </a:r>
            <a:r>
              <a:rPr lang="en-US" sz="3000" smtClean="0">
                <a:solidFill>
                  <a:srgbClr val="FF0000"/>
                </a:solidFill>
              </a:rPr>
              <a:t>encourage consensus </a:t>
            </a:r>
            <a:r>
              <a:rPr lang="en-US" sz="3000" smtClean="0"/>
              <a:t>on the requirements of the application and to gain </a:t>
            </a:r>
            <a:r>
              <a:rPr lang="en-US" sz="3000" smtClean="0">
                <a:solidFill>
                  <a:srgbClr val="FF0000"/>
                </a:solidFill>
              </a:rPr>
              <a:t>rapid</a:t>
            </a:r>
            <a:r>
              <a:rPr lang="en-US" sz="3000" smtClean="0"/>
              <a:t> agreement on a course of action, all in a very short time.</a:t>
            </a:r>
          </a:p>
          <a:p>
            <a:pPr marL="488950" indent="-488950" algn="just" defTabSz="962025" eaLnBrk="1" hangingPunct="1">
              <a:lnSpc>
                <a:spcPct val="80000"/>
              </a:lnSpc>
              <a:buFont typeface="Arial" pitchFamily="34" charset="0"/>
              <a:buChar char="•"/>
            </a:pPr>
            <a:endParaRPr lang="en-US" sz="3000" smtClean="0"/>
          </a:p>
          <a:p>
            <a:pPr marL="488950" indent="-488950" algn="just" defTabSz="962025" eaLnBrk="1" hangingPunct="1">
              <a:lnSpc>
                <a:spcPct val="80000"/>
              </a:lnSpc>
              <a:buFont typeface="Arial" pitchFamily="34" charset="0"/>
              <a:buChar char="•"/>
            </a:pPr>
            <a:endParaRPr lang="en-US" sz="3000" smtClean="0"/>
          </a:p>
          <a:p>
            <a:pPr marL="488950" indent="-488950" algn="just" defTabSz="962025" eaLnBrk="1" hangingPunct="1">
              <a:lnSpc>
                <a:spcPct val="80000"/>
              </a:lnSpc>
              <a:buFont typeface="Arial" pitchFamily="34" charset="0"/>
              <a:buChar char="•"/>
            </a:pPr>
            <a:endParaRPr lang="en-US" sz="3000" smtClean="0"/>
          </a:p>
        </p:txBody>
      </p:sp>
      <p:sp>
        <p:nvSpPr>
          <p:cNvPr id="200708"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00709" name="Slide Number Placeholder 5"/>
          <p:cNvSpPr>
            <a:spLocks noGrp="1"/>
          </p:cNvSpPr>
          <p:nvPr>
            <p:ph type="sldNum" sz="quarter" idx="11"/>
          </p:nvPr>
        </p:nvSpPr>
        <p:spPr>
          <a:noFill/>
        </p:spPr>
        <p:txBody>
          <a:bodyPr/>
          <a:lstStyle/>
          <a:p>
            <a:fld id="{0234873B-021C-4973-B8AE-893188F1B2DD}" type="slidenum">
              <a:rPr lang="en-US" smtClean="0">
                <a:cs typeface="Arial" pitchFamily="34" charset="0"/>
              </a:rPr>
              <a:pPr/>
              <a:t>28</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Title 1"/>
          <p:cNvSpPr>
            <a:spLocks noGrp="1"/>
          </p:cNvSpPr>
          <p:nvPr>
            <p:ph type="title" idx="4294967295"/>
          </p:nvPr>
        </p:nvSpPr>
        <p:spPr/>
        <p:txBody>
          <a:bodyPr lIns="95165" tIns="46748" rIns="95165" bIns="46748" anchor="b"/>
          <a:lstStyle/>
          <a:p>
            <a:pPr eaLnBrk="1" hangingPunct="1"/>
            <a:r>
              <a:rPr lang="en-US" smtClean="0"/>
              <a:t>Requirements Workshops</a:t>
            </a:r>
          </a:p>
        </p:txBody>
      </p:sp>
      <p:sp>
        <p:nvSpPr>
          <p:cNvPr id="201731" name="Content Placeholder 2"/>
          <p:cNvSpPr>
            <a:spLocks noGrp="1"/>
          </p:cNvSpPr>
          <p:nvPr>
            <p:ph idx="4294967295"/>
          </p:nvPr>
        </p:nvSpPr>
        <p:spPr/>
        <p:txBody>
          <a:bodyPr lIns="95165" tIns="46748" rIns="95165" bIns="46748"/>
          <a:lstStyle/>
          <a:p>
            <a:pPr marL="488950" indent="-488950" algn="just" defTabSz="962025" eaLnBrk="1" hangingPunct="1"/>
            <a:r>
              <a:rPr lang="en-US" smtClean="0"/>
              <a:t>It gathers </a:t>
            </a:r>
            <a:r>
              <a:rPr lang="en-US" smtClean="0">
                <a:solidFill>
                  <a:srgbClr val="FF0000"/>
                </a:solidFill>
              </a:rPr>
              <a:t>all key stakeholders </a:t>
            </a:r>
            <a:r>
              <a:rPr lang="en-US" smtClean="0"/>
              <a:t>together for a short but intensely focused period (1-2 days)</a:t>
            </a:r>
          </a:p>
          <a:p>
            <a:pPr marL="488950" indent="-488950" algn="just" defTabSz="962025" eaLnBrk="1" hangingPunct="1"/>
            <a:r>
              <a:rPr lang="en-US" smtClean="0"/>
              <a:t>The use of an </a:t>
            </a:r>
            <a:r>
              <a:rPr lang="en-US" smtClean="0">
                <a:solidFill>
                  <a:srgbClr val="FF0000"/>
                </a:solidFill>
              </a:rPr>
              <a:t>outside facilitator </a:t>
            </a:r>
            <a:r>
              <a:rPr lang="en-US" smtClean="0"/>
              <a:t>experienced in requirements elicitation can help ensure the success of the workshop.</a:t>
            </a:r>
          </a:p>
          <a:p>
            <a:pPr marL="488950" indent="-488950" algn="just" defTabSz="962025" eaLnBrk="1" hangingPunct="1"/>
            <a:r>
              <a:rPr lang="en-US" smtClean="0"/>
              <a:t>Brainstorming is the most important part of the workshop.</a:t>
            </a:r>
          </a:p>
          <a:p>
            <a:pPr marL="488950" indent="-488950" algn="just" defTabSz="962025" eaLnBrk="1" hangingPunct="1"/>
            <a:endParaRPr lang="en-US" smtClean="0"/>
          </a:p>
        </p:txBody>
      </p:sp>
      <p:sp>
        <p:nvSpPr>
          <p:cNvPr id="201732"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01733" name="Slide Number Placeholder 5"/>
          <p:cNvSpPr>
            <a:spLocks noGrp="1"/>
          </p:cNvSpPr>
          <p:nvPr>
            <p:ph type="sldNum" sz="quarter" idx="11"/>
          </p:nvPr>
        </p:nvSpPr>
        <p:spPr>
          <a:noFill/>
        </p:spPr>
        <p:txBody>
          <a:bodyPr/>
          <a:lstStyle/>
          <a:p>
            <a:fld id="{E4BA2A84-609F-4D3A-BE88-A79C35754867}" type="slidenum">
              <a:rPr lang="en-US" smtClean="0">
                <a:cs typeface="Arial" pitchFamily="34" charset="0"/>
              </a:rPr>
              <a:pPr/>
              <a:t>29</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15641"/>
            <a:ext cx="10972800" cy="959071"/>
          </a:xfrm>
        </p:spPr>
        <p:txBody>
          <a:bodyPr>
            <a:normAutofit/>
          </a:bodyPr>
          <a:lstStyle/>
          <a:p>
            <a:pPr marL="285750" indent="-285750">
              <a:lnSpc>
                <a:spcPct val="90000"/>
              </a:lnSpc>
            </a:pPr>
            <a:r>
              <a:rPr lang="en-US" dirty="0" smtClean="0">
                <a:latin typeface="Times New Roman" pitchFamily="18" charset="0"/>
                <a:cs typeface="Times New Roman" pitchFamily="18" charset="0"/>
              </a:rPr>
              <a:t>Requirements Engineering</a:t>
            </a:r>
          </a:p>
        </p:txBody>
      </p:sp>
      <p:sp>
        <p:nvSpPr>
          <p:cNvPr id="16387" name="Rectangle 3"/>
          <p:cNvSpPr>
            <a:spLocks noGrp="1" noChangeArrowheads="1"/>
          </p:cNvSpPr>
          <p:nvPr>
            <p:ph type="body" idx="1"/>
          </p:nvPr>
        </p:nvSpPr>
        <p:spPr>
          <a:xfrm>
            <a:off x="261338" y="1088570"/>
            <a:ext cx="11567887" cy="5588001"/>
          </a:xfrm>
        </p:spPr>
        <p:txBody>
          <a:bodyPr>
            <a:normAutofit/>
          </a:bodyPr>
          <a:lstStyle/>
          <a:p>
            <a:pPr algn="just"/>
            <a:r>
              <a:rPr lang="en-US" sz="4000" dirty="0" smtClean="0">
                <a:latin typeface="Times New Roman" pitchFamily="18" charset="0"/>
                <a:cs typeface="Times New Roman" pitchFamily="18" charset="0"/>
              </a:rPr>
              <a:t>Requirements Engineering (RE) is a set of activities concerned with identifying and communicating the purpose of a software-intensive system, and the contexts in which it will be used. Hence, RE acts as the bridge between the real world needs of users, customers, and other constituencies affected by a software system, and the capabilities and opportunities afforded by software-intensive technologies.</a:t>
            </a:r>
            <a:endParaRPr 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Title 1"/>
          <p:cNvSpPr>
            <a:spLocks noGrp="1"/>
          </p:cNvSpPr>
          <p:nvPr>
            <p:ph type="title" idx="4294967295"/>
          </p:nvPr>
        </p:nvSpPr>
        <p:spPr/>
        <p:txBody>
          <a:bodyPr lIns="95165" tIns="46748" rIns="95165" bIns="46748" anchor="b"/>
          <a:lstStyle/>
          <a:p>
            <a:pPr eaLnBrk="1" hangingPunct="1"/>
            <a:r>
              <a:rPr lang="en-US" smtClean="0"/>
              <a:t>Requirements Workshops</a:t>
            </a:r>
          </a:p>
        </p:txBody>
      </p:sp>
      <p:sp>
        <p:nvSpPr>
          <p:cNvPr id="202755" name="Content Placeholder 2"/>
          <p:cNvSpPr>
            <a:spLocks noGrp="1"/>
          </p:cNvSpPr>
          <p:nvPr>
            <p:ph idx="4294967295"/>
          </p:nvPr>
        </p:nvSpPr>
        <p:spPr/>
        <p:txBody>
          <a:bodyPr lIns="95165" tIns="46748" rIns="95165" bIns="46748">
            <a:normAutofit/>
          </a:bodyPr>
          <a:lstStyle/>
          <a:p>
            <a:pPr marL="488950" indent="-488950" algn="just" defTabSz="962025" eaLnBrk="1" hangingPunct="1">
              <a:buFont typeface="Arial" pitchFamily="34" charset="0"/>
              <a:buChar char="•"/>
            </a:pPr>
            <a:r>
              <a:rPr lang="en-US" smtClean="0"/>
              <a:t>It can </a:t>
            </a:r>
            <a:r>
              <a:rPr lang="en-US" smtClean="0">
                <a:solidFill>
                  <a:srgbClr val="FF0000"/>
                </a:solidFill>
              </a:rPr>
              <a:t>expose and resolve political issues </a:t>
            </a:r>
            <a:r>
              <a:rPr lang="en-US" smtClean="0"/>
              <a:t>that are interfering with project success.</a:t>
            </a:r>
          </a:p>
          <a:p>
            <a:pPr marL="488950" indent="-488950" algn="just" defTabSz="962025" eaLnBrk="1" hangingPunct="1">
              <a:buFont typeface="Arial" pitchFamily="34" charset="0"/>
              <a:buChar char="•"/>
            </a:pPr>
            <a:r>
              <a:rPr lang="en-US" smtClean="0">
                <a:solidFill>
                  <a:srgbClr val="FF0000"/>
                </a:solidFill>
              </a:rPr>
              <a:t>The output</a:t>
            </a:r>
            <a:r>
              <a:rPr lang="en-US" smtClean="0"/>
              <a:t>, a preliminary system definition at the features level, is available immediately.</a:t>
            </a:r>
          </a:p>
          <a:p>
            <a:pPr marL="488950" indent="-488950" algn="just" defTabSz="962025" eaLnBrk="1" hangingPunct="1">
              <a:buFont typeface="Arial" pitchFamily="34" charset="0"/>
              <a:buChar char="•"/>
            </a:pPr>
            <a:r>
              <a:rPr lang="en-US" smtClean="0"/>
              <a:t>The workshop is facilitated by a team member or, better yet, by an experienced outside facilitator and focuses on the creation or review of the high-level features to be delivered by the new application.</a:t>
            </a:r>
          </a:p>
          <a:p>
            <a:pPr marL="488950" indent="-488950" algn="just" defTabSz="962025" eaLnBrk="1" hangingPunct="1">
              <a:buFont typeface="Arial" pitchFamily="34" charset="0"/>
              <a:buChar char="•"/>
            </a:pPr>
            <a:endParaRPr lang="en-US" smtClean="0"/>
          </a:p>
        </p:txBody>
      </p:sp>
      <p:sp>
        <p:nvSpPr>
          <p:cNvPr id="202756"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02757" name="Slide Number Placeholder 5"/>
          <p:cNvSpPr>
            <a:spLocks noGrp="1"/>
          </p:cNvSpPr>
          <p:nvPr>
            <p:ph type="sldNum" sz="quarter" idx="11"/>
          </p:nvPr>
        </p:nvSpPr>
        <p:spPr>
          <a:noFill/>
        </p:spPr>
        <p:txBody>
          <a:bodyPr/>
          <a:lstStyle/>
          <a:p>
            <a:fld id="{E232983F-2377-4206-9F42-BE7C8E89419F}" type="slidenum">
              <a:rPr lang="en-US" smtClean="0">
                <a:cs typeface="Arial" pitchFamily="34" charset="0"/>
              </a:rPr>
              <a:pPr/>
              <a:t>30</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itle 1"/>
          <p:cNvSpPr>
            <a:spLocks noGrp="1"/>
          </p:cNvSpPr>
          <p:nvPr>
            <p:ph type="title" idx="4294967295"/>
          </p:nvPr>
        </p:nvSpPr>
        <p:spPr>
          <a:xfrm>
            <a:off x="609600" y="152474"/>
            <a:ext cx="10972800" cy="868363"/>
          </a:xfrm>
        </p:spPr>
        <p:txBody>
          <a:bodyPr lIns="95165" tIns="46748" rIns="95165" bIns="46748" anchor="b">
            <a:normAutofit/>
          </a:bodyPr>
          <a:lstStyle/>
          <a:p>
            <a:pPr eaLnBrk="1" hangingPunct="1"/>
            <a:r>
              <a:rPr lang="en-US" sz="3600" smtClean="0"/>
              <a:t>Sample Agenda for Requirements Workshop</a:t>
            </a:r>
          </a:p>
        </p:txBody>
      </p:sp>
      <p:graphicFrame>
        <p:nvGraphicFramePr>
          <p:cNvPr id="3" name="Table 2"/>
          <p:cNvGraphicFramePr>
            <a:graphicFrameLocks noGrp="1"/>
          </p:cNvGraphicFramePr>
          <p:nvPr/>
        </p:nvGraphicFramePr>
        <p:xfrm>
          <a:off x="1" y="1219200"/>
          <a:ext cx="12192002" cy="5669416"/>
        </p:xfrm>
        <a:graphic>
          <a:graphicData uri="http://schemas.openxmlformats.org/drawingml/2006/table">
            <a:tbl>
              <a:tblPr firstRow="1">
                <a:tableStyleId>{3C2FFA5D-87B4-456A-9821-1D502468CF0F}</a:tableStyleId>
              </a:tblPr>
              <a:tblGrid>
                <a:gridCol w="2157047"/>
                <a:gridCol w="2813539"/>
                <a:gridCol w="7221416"/>
              </a:tblGrid>
              <a:tr h="446526">
                <a:tc>
                  <a:txBody>
                    <a:bodyPr/>
                    <a:lstStyle/>
                    <a:p>
                      <a:r>
                        <a:rPr lang="en-US" sz="2000" b="1" dirty="0">
                          <a:solidFill>
                            <a:schemeClr val="tx1"/>
                          </a:solidFill>
                        </a:rPr>
                        <a:t>Time</a:t>
                      </a:r>
                    </a:p>
                  </a:txBody>
                  <a:tcPr marL="0" marR="0" marT="0" marB="0"/>
                </a:tc>
                <a:tc>
                  <a:txBody>
                    <a:bodyPr/>
                    <a:lstStyle/>
                    <a:p>
                      <a:r>
                        <a:rPr lang="en-US" sz="2000" b="1" dirty="0">
                          <a:solidFill>
                            <a:schemeClr val="tx1"/>
                          </a:solidFill>
                        </a:rPr>
                        <a:t>Agenda Item</a:t>
                      </a:r>
                    </a:p>
                  </a:txBody>
                  <a:tcPr marL="62644" marR="62644" marT="23491" marB="23491"/>
                </a:tc>
                <a:tc>
                  <a:txBody>
                    <a:bodyPr/>
                    <a:lstStyle/>
                    <a:p>
                      <a:r>
                        <a:rPr lang="en-US" sz="2000" b="1" dirty="0">
                          <a:solidFill>
                            <a:schemeClr val="tx1"/>
                          </a:solidFill>
                        </a:rPr>
                        <a:t>Description</a:t>
                      </a:r>
                    </a:p>
                  </a:txBody>
                  <a:tcPr marL="62644" marR="62644" marT="23491" marB="23491"/>
                </a:tc>
              </a:tr>
              <a:tr h="618135">
                <a:tc>
                  <a:txBody>
                    <a:bodyPr/>
                    <a:lstStyle/>
                    <a:p>
                      <a:r>
                        <a:rPr lang="en-US" sz="2000" b="1" dirty="0">
                          <a:solidFill>
                            <a:schemeClr val="accent2"/>
                          </a:solidFill>
                        </a:rPr>
                        <a:t>8:00–8:30</a:t>
                      </a:r>
                    </a:p>
                  </a:txBody>
                  <a:tcPr marL="26101" marR="26101" marT="19576" marB="19576"/>
                </a:tc>
                <a:tc>
                  <a:txBody>
                    <a:bodyPr/>
                    <a:lstStyle/>
                    <a:p>
                      <a:r>
                        <a:rPr lang="en-US" sz="2000" b="1">
                          <a:solidFill>
                            <a:schemeClr val="accent2"/>
                          </a:solidFill>
                        </a:rPr>
                        <a:t>Introduction</a:t>
                      </a:r>
                    </a:p>
                  </a:txBody>
                  <a:tcPr marL="26101" marR="26101" marT="19576" marB="19576"/>
                </a:tc>
                <a:tc>
                  <a:txBody>
                    <a:bodyPr/>
                    <a:lstStyle/>
                    <a:p>
                      <a:r>
                        <a:rPr lang="en-US" sz="2000" b="1">
                          <a:solidFill>
                            <a:schemeClr val="accent2"/>
                          </a:solidFill>
                        </a:rPr>
                        <a:t>Review agenda, facilities, and rules</a:t>
                      </a:r>
                    </a:p>
                  </a:txBody>
                  <a:tcPr marL="26101" marR="26101" marT="19576" marB="19576"/>
                </a:tc>
              </a:tr>
              <a:tr h="906616">
                <a:tc>
                  <a:txBody>
                    <a:bodyPr/>
                    <a:lstStyle/>
                    <a:p>
                      <a:r>
                        <a:rPr lang="en-US" sz="2000" b="1">
                          <a:solidFill>
                            <a:schemeClr val="accent2"/>
                          </a:solidFill>
                        </a:rPr>
                        <a:t>8:30–10:00</a:t>
                      </a:r>
                    </a:p>
                  </a:txBody>
                  <a:tcPr marL="26101" marR="26101" marT="19576" marB="19576"/>
                </a:tc>
                <a:tc>
                  <a:txBody>
                    <a:bodyPr/>
                    <a:lstStyle/>
                    <a:p>
                      <a:r>
                        <a:rPr lang="en-US" sz="2000" b="1" dirty="0">
                          <a:solidFill>
                            <a:schemeClr val="accent2"/>
                          </a:solidFill>
                        </a:rPr>
                        <a:t>Context</a:t>
                      </a:r>
                    </a:p>
                  </a:txBody>
                  <a:tcPr marL="26101" marR="26101" marT="19576" marB="19576"/>
                </a:tc>
                <a:tc>
                  <a:txBody>
                    <a:bodyPr/>
                    <a:lstStyle/>
                    <a:p>
                      <a:r>
                        <a:rPr lang="en-US" sz="2000" b="1">
                          <a:solidFill>
                            <a:schemeClr val="accent2"/>
                          </a:solidFill>
                        </a:rPr>
                        <a:t>Present project status, market needs, results of user interviews, and so on</a:t>
                      </a:r>
                    </a:p>
                  </a:txBody>
                  <a:tcPr marL="26101" marR="26101" marT="19576" marB="19576"/>
                </a:tc>
              </a:tr>
              <a:tr h="618135">
                <a:tc>
                  <a:txBody>
                    <a:bodyPr/>
                    <a:lstStyle/>
                    <a:p>
                      <a:r>
                        <a:rPr lang="en-US" sz="2000" b="1">
                          <a:solidFill>
                            <a:schemeClr val="accent2"/>
                          </a:solidFill>
                        </a:rPr>
                        <a:t>10:00–12:00</a:t>
                      </a:r>
                    </a:p>
                  </a:txBody>
                  <a:tcPr marL="26101" marR="26101" marT="19576" marB="19576"/>
                </a:tc>
                <a:tc>
                  <a:txBody>
                    <a:bodyPr/>
                    <a:lstStyle/>
                    <a:p>
                      <a:r>
                        <a:rPr lang="en-US" sz="2000" b="1">
                          <a:solidFill>
                            <a:schemeClr val="accent2"/>
                          </a:solidFill>
                        </a:rPr>
                        <a:t>Brainstorming</a:t>
                      </a:r>
                    </a:p>
                  </a:txBody>
                  <a:tcPr marL="26101" marR="26101" marT="19576" marB="19576"/>
                </a:tc>
                <a:tc>
                  <a:txBody>
                    <a:bodyPr/>
                    <a:lstStyle/>
                    <a:p>
                      <a:r>
                        <a:rPr lang="en-US" sz="2000" b="1">
                          <a:solidFill>
                            <a:schemeClr val="accent2"/>
                          </a:solidFill>
                        </a:rPr>
                        <a:t>Brainstorm features of the application</a:t>
                      </a:r>
                    </a:p>
                  </a:txBody>
                  <a:tcPr marL="26101" marR="26101" marT="19576" marB="19576"/>
                </a:tc>
              </a:tr>
              <a:tr h="618135">
                <a:tc>
                  <a:txBody>
                    <a:bodyPr/>
                    <a:lstStyle/>
                    <a:p>
                      <a:r>
                        <a:rPr lang="en-US" sz="2000" b="1" dirty="0">
                          <a:solidFill>
                            <a:schemeClr val="accent2"/>
                          </a:solidFill>
                        </a:rPr>
                        <a:t>12:00–1:00</a:t>
                      </a:r>
                    </a:p>
                  </a:txBody>
                  <a:tcPr marL="26101" marR="26101" marT="19576" marB="19576"/>
                </a:tc>
                <a:tc>
                  <a:txBody>
                    <a:bodyPr/>
                    <a:lstStyle/>
                    <a:p>
                      <a:r>
                        <a:rPr lang="en-US" sz="2000" b="1">
                          <a:solidFill>
                            <a:schemeClr val="accent2"/>
                          </a:solidFill>
                        </a:rPr>
                        <a:t>Lunch</a:t>
                      </a:r>
                    </a:p>
                  </a:txBody>
                  <a:tcPr marL="26101" marR="26101" marT="19576" marB="19576"/>
                </a:tc>
                <a:tc>
                  <a:txBody>
                    <a:bodyPr/>
                    <a:lstStyle/>
                    <a:p>
                      <a:r>
                        <a:rPr lang="en-US" sz="2000" b="1">
                          <a:solidFill>
                            <a:schemeClr val="accent2"/>
                          </a:solidFill>
                        </a:rPr>
                        <a:t>Work through lunch to avoid loss of momentum</a:t>
                      </a:r>
                    </a:p>
                  </a:txBody>
                  <a:tcPr marL="26101" marR="26101" marT="19576" marB="19576"/>
                </a:tc>
              </a:tr>
              <a:tr h="372575">
                <a:tc>
                  <a:txBody>
                    <a:bodyPr/>
                    <a:lstStyle/>
                    <a:p>
                      <a:r>
                        <a:rPr lang="en-US" sz="2000" b="1">
                          <a:solidFill>
                            <a:schemeClr val="accent2"/>
                          </a:solidFill>
                        </a:rPr>
                        <a:t>1:00–2:00</a:t>
                      </a:r>
                    </a:p>
                  </a:txBody>
                  <a:tcPr marL="26101" marR="26101" marT="19576" marB="19576"/>
                </a:tc>
                <a:tc>
                  <a:txBody>
                    <a:bodyPr/>
                    <a:lstStyle/>
                    <a:p>
                      <a:r>
                        <a:rPr lang="en-US" sz="2000" b="1">
                          <a:solidFill>
                            <a:schemeClr val="accent2"/>
                          </a:solidFill>
                        </a:rPr>
                        <a:t>Brainstorming</a:t>
                      </a:r>
                    </a:p>
                  </a:txBody>
                  <a:tcPr marL="26101" marR="26101" marT="19576" marB="19576"/>
                </a:tc>
                <a:tc>
                  <a:txBody>
                    <a:bodyPr/>
                    <a:lstStyle/>
                    <a:p>
                      <a:r>
                        <a:rPr lang="en-US" sz="2000" b="1">
                          <a:solidFill>
                            <a:schemeClr val="accent2"/>
                          </a:solidFill>
                        </a:rPr>
                        <a:t>Continue brainstorming</a:t>
                      </a:r>
                    </a:p>
                  </a:txBody>
                  <a:tcPr marL="26101" marR="26101" marT="19576" marB="19576"/>
                </a:tc>
              </a:tr>
              <a:tr h="699713">
                <a:tc>
                  <a:txBody>
                    <a:bodyPr/>
                    <a:lstStyle/>
                    <a:p>
                      <a:r>
                        <a:rPr lang="en-US" sz="2000" b="1">
                          <a:solidFill>
                            <a:schemeClr val="accent2"/>
                          </a:solidFill>
                        </a:rPr>
                        <a:t>2:00–3:00</a:t>
                      </a:r>
                    </a:p>
                  </a:txBody>
                  <a:tcPr marL="26101" marR="26101" marT="19576" marB="19576"/>
                </a:tc>
                <a:tc>
                  <a:txBody>
                    <a:bodyPr/>
                    <a:lstStyle/>
                    <a:p>
                      <a:r>
                        <a:rPr lang="en-US" sz="2000" b="1">
                          <a:solidFill>
                            <a:schemeClr val="accent2"/>
                          </a:solidFill>
                        </a:rPr>
                        <a:t>Feature definition</a:t>
                      </a:r>
                    </a:p>
                  </a:txBody>
                  <a:tcPr marL="26101" marR="26101" marT="19576" marB="19576"/>
                </a:tc>
                <a:tc>
                  <a:txBody>
                    <a:bodyPr/>
                    <a:lstStyle/>
                    <a:p>
                      <a:r>
                        <a:rPr lang="en-US" sz="2000" b="1" dirty="0">
                          <a:solidFill>
                            <a:schemeClr val="accent2"/>
                          </a:solidFill>
                        </a:rPr>
                        <a:t>Write out two- or three-sentence definitions for features</a:t>
                      </a:r>
                    </a:p>
                  </a:txBody>
                  <a:tcPr marL="26101" marR="26101" marT="19576" marB="19576"/>
                </a:tc>
              </a:tr>
              <a:tr h="618135">
                <a:tc>
                  <a:txBody>
                    <a:bodyPr/>
                    <a:lstStyle/>
                    <a:p>
                      <a:r>
                        <a:rPr lang="en-US" sz="2000" b="1">
                          <a:solidFill>
                            <a:schemeClr val="accent2"/>
                          </a:solidFill>
                        </a:rPr>
                        <a:t>3:00–4:00</a:t>
                      </a:r>
                    </a:p>
                  </a:txBody>
                  <a:tcPr marL="26101" marR="26101" marT="19576" marB="19576"/>
                </a:tc>
                <a:tc>
                  <a:txBody>
                    <a:bodyPr/>
                    <a:lstStyle/>
                    <a:p>
                      <a:r>
                        <a:rPr lang="en-US" sz="2000" b="1">
                          <a:solidFill>
                            <a:schemeClr val="accent2"/>
                          </a:solidFill>
                        </a:rPr>
                        <a:t>Idea reduction and prioritization</a:t>
                      </a:r>
                    </a:p>
                  </a:txBody>
                  <a:tcPr marL="26101" marR="26101" marT="19576" marB="19576"/>
                </a:tc>
                <a:tc>
                  <a:txBody>
                    <a:bodyPr/>
                    <a:lstStyle/>
                    <a:p>
                      <a:r>
                        <a:rPr lang="en-US" sz="2000" b="1">
                          <a:solidFill>
                            <a:schemeClr val="accent2"/>
                          </a:solidFill>
                        </a:rPr>
                        <a:t>Prioritize features</a:t>
                      </a:r>
                    </a:p>
                  </a:txBody>
                  <a:tcPr marL="26101" marR="26101" marT="19576" marB="19576"/>
                </a:tc>
              </a:tr>
              <a:tr h="740829">
                <a:tc>
                  <a:txBody>
                    <a:bodyPr/>
                    <a:lstStyle/>
                    <a:p>
                      <a:r>
                        <a:rPr lang="en-US" sz="2000" b="1">
                          <a:solidFill>
                            <a:schemeClr val="accent2"/>
                          </a:solidFill>
                        </a:rPr>
                        <a:t>4:00–5:00</a:t>
                      </a:r>
                    </a:p>
                  </a:txBody>
                  <a:tcPr marL="26101" marR="26101" marT="19576" marB="19576"/>
                </a:tc>
                <a:tc>
                  <a:txBody>
                    <a:bodyPr/>
                    <a:lstStyle/>
                    <a:p>
                      <a:r>
                        <a:rPr lang="en-US" sz="2000" b="1">
                          <a:solidFill>
                            <a:schemeClr val="accent2"/>
                          </a:solidFill>
                        </a:rPr>
                        <a:t>Wrap-up</a:t>
                      </a:r>
                    </a:p>
                  </a:txBody>
                  <a:tcPr marL="26101" marR="26101" marT="19576" marB="19576"/>
                </a:tc>
                <a:tc>
                  <a:txBody>
                    <a:bodyPr/>
                    <a:lstStyle/>
                    <a:p>
                      <a:r>
                        <a:rPr lang="en-US" sz="2000" b="1" dirty="0">
                          <a:solidFill>
                            <a:schemeClr val="accent2"/>
                          </a:solidFill>
                        </a:rPr>
                        <a:t>Summarize and assign action </a:t>
                      </a:r>
                      <a:r>
                        <a:rPr lang="en-US" sz="2000" b="1" dirty="0" smtClean="0">
                          <a:solidFill>
                            <a:schemeClr val="accent2"/>
                          </a:solidFill>
                        </a:rPr>
                        <a:t>items</a:t>
                      </a:r>
                      <a:endParaRPr lang="en-US" sz="2000" b="1" dirty="0">
                        <a:solidFill>
                          <a:schemeClr val="accent2"/>
                        </a:solidFill>
                      </a:endParaRPr>
                    </a:p>
                  </a:txBody>
                  <a:tcPr marL="26101" marR="26101" marT="19576" marB="19576"/>
                </a:tc>
              </a:tr>
            </a:tbl>
          </a:graphicData>
        </a:graphic>
      </p:graphicFrame>
      <p:sp>
        <p:nvSpPr>
          <p:cNvPr id="203780"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03781" name="Slide Number Placeholder 5"/>
          <p:cNvSpPr>
            <a:spLocks noGrp="1"/>
          </p:cNvSpPr>
          <p:nvPr>
            <p:ph type="sldNum" sz="quarter" idx="11"/>
          </p:nvPr>
        </p:nvSpPr>
        <p:spPr>
          <a:noFill/>
        </p:spPr>
        <p:txBody>
          <a:bodyPr/>
          <a:lstStyle/>
          <a:p>
            <a:fld id="{53D7884B-8273-499E-B95E-3D9CA2C7428C}" type="slidenum">
              <a:rPr lang="en-US" smtClean="0">
                <a:cs typeface="Arial" pitchFamily="34" charset="0"/>
              </a:rPr>
              <a:pPr/>
              <a:t>31</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Rectangle 2"/>
          <p:cNvSpPr>
            <a:spLocks noGrp="1" noChangeArrowheads="1"/>
          </p:cNvSpPr>
          <p:nvPr>
            <p:ph type="title"/>
          </p:nvPr>
        </p:nvSpPr>
        <p:spPr>
          <a:xfrm>
            <a:off x="914400" y="152400"/>
            <a:ext cx="10363200" cy="1143000"/>
          </a:xfrm>
        </p:spPr>
        <p:txBody>
          <a:bodyPr/>
          <a:lstStyle/>
          <a:p>
            <a:r>
              <a:rPr lang="en-US" dirty="0">
                <a:latin typeface="Times New Roman" pitchFamily="18" charset="0"/>
                <a:cs typeface="Times New Roman" pitchFamily="18" charset="0"/>
              </a:rPr>
              <a:t>Elaboration Task</a:t>
            </a:r>
          </a:p>
        </p:txBody>
      </p:sp>
      <p:sp>
        <p:nvSpPr>
          <p:cNvPr id="351235" name="Rectangle 3"/>
          <p:cNvSpPr>
            <a:spLocks noGrp="1" noChangeArrowheads="1"/>
          </p:cNvSpPr>
          <p:nvPr>
            <p:ph type="body" idx="1"/>
          </p:nvPr>
        </p:nvSpPr>
        <p:spPr>
          <a:xfrm>
            <a:off x="812800" y="1371600"/>
            <a:ext cx="10363200" cy="5014686"/>
          </a:xfrm>
        </p:spPr>
        <p:txBody>
          <a:bodyPr>
            <a:noAutofit/>
          </a:bodyPr>
          <a:lstStyle/>
          <a:p>
            <a:pPr>
              <a:lnSpc>
                <a:spcPct val="90000"/>
              </a:lnSpc>
            </a:pPr>
            <a:r>
              <a:rPr lang="en-US" sz="2800" dirty="0">
                <a:latin typeface="Times New Roman" pitchFamily="18" charset="0"/>
                <a:cs typeface="Times New Roman" pitchFamily="18" charset="0"/>
              </a:rPr>
              <a:t>During elaboration, the software engineer takes the information obtained during inception and elicitation and begins to expand and refine it</a:t>
            </a:r>
          </a:p>
          <a:p>
            <a:pPr>
              <a:lnSpc>
                <a:spcPct val="90000"/>
              </a:lnSpc>
            </a:pPr>
            <a:r>
              <a:rPr lang="en-US" sz="2800" dirty="0">
                <a:latin typeface="Times New Roman" pitchFamily="18" charset="0"/>
                <a:cs typeface="Times New Roman" pitchFamily="18" charset="0"/>
              </a:rPr>
              <a:t>Elaboration focuses on developing a refined technical model of software functions, features, and constraints</a:t>
            </a:r>
          </a:p>
          <a:p>
            <a:pPr>
              <a:lnSpc>
                <a:spcPct val="90000"/>
              </a:lnSpc>
            </a:pPr>
            <a:r>
              <a:rPr lang="en-US" sz="2800" dirty="0">
                <a:latin typeface="Times New Roman" pitchFamily="18" charset="0"/>
                <a:cs typeface="Times New Roman" pitchFamily="18" charset="0"/>
              </a:rPr>
              <a:t>It is an analysis modeling task</a:t>
            </a:r>
          </a:p>
          <a:p>
            <a:pPr lvl="1">
              <a:lnSpc>
                <a:spcPct val="90000"/>
              </a:lnSpc>
            </a:pPr>
            <a:r>
              <a:rPr lang="en-US" sz="2400" dirty="0">
                <a:latin typeface="Times New Roman" pitchFamily="18" charset="0"/>
                <a:cs typeface="Times New Roman" pitchFamily="18" charset="0"/>
              </a:rPr>
              <a:t>Use cases are developed</a:t>
            </a:r>
          </a:p>
          <a:p>
            <a:pPr lvl="1">
              <a:lnSpc>
                <a:spcPct val="90000"/>
              </a:lnSpc>
            </a:pPr>
            <a:r>
              <a:rPr lang="en-US" sz="2400" dirty="0">
                <a:latin typeface="Times New Roman" pitchFamily="18" charset="0"/>
                <a:cs typeface="Times New Roman" pitchFamily="18" charset="0"/>
              </a:rPr>
              <a:t>Domain classes are identified along with their attributes and relationships</a:t>
            </a:r>
          </a:p>
          <a:p>
            <a:pPr lvl="1">
              <a:lnSpc>
                <a:spcPct val="90000"/>
              </a:lnSpc>
            </a:pPr>
            <a:r>
              <a:rPr lang="en-US" sz="2400" dirty="0">
                <a:latin typeface="Times New Roman" pitchFamily="18" charset="0"/>
                <a:cs typeface="Times New Roman" pitchFamily="18" charset="0"/>
              </a:rPr>
              <a:t>State machine diagrams are used to capture the life on an object</a:t>
            </a:r>
          </a:p>
          <a:p>
            <a:pPr>
              <a:lnSpc>
                <a:spcPct val="90000"/>
              </a:lnSpc>
            </a:pPr>
            <a:r>
              <a:rPr lang="en-US" sz="2800" dirty="0">
                <a:latin typeface="Times New Roman" pitchFamily="18" charset="0"/>
                <a:cs typeface="Times New Roman" pitchFamily="18" charset="0"/>
              </a:rPr>
              <a:t>The end result is an analysis model that defines the functional, informational, and behavioral domains of the problem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2"/>
          <p:cNvSpPr>
            <a:spLocks noGrp="1" noChangeArrowheads="1"/>
          </p:cNvSpPr>
          <p:nvPr>
            <p:ph type="title"/>
          </p:nvPr>
        </p:nvSpPr>
        <p:spPr>
          <a:xfrm>
            <a:off x="957943" y="0"/>
            <a:ext cx="10363200" cy="1143000"/>
          </a:xfrm>
        </p:spPr>
        <p:txBody>
          <a:bodyPr>
            <a:normAutofit/>
          </a:bodyPr>
          <a:lstStyle/>
          <a:p>
            <a:r>
              <a:rPr lang="en-US" dirty="0">
                <a:latin typeface="Times New Roman" pitchFamily="18" charset="0"/>
                <a:cs typeface="Times New Roman" pitchFamily="18" charset="0"/>
              </a:rPr>
              <a:t>Developing Use Cases</a:t>
            </a:r>
          </a:p>
        </p:txBody>
      </p:sp>
      <p:sp>
        <p:nvSpPr>
          <p:cNvPr id="340995" name="Rectangle 3"/>
          <p:cNvSpPr>
            <a:spLocks noGrp="1" noChangeArrowheads="1"/>
          </p:cNvSpPr>
          <p:nvPr>
            <p:ph type="body" idx="1"/>
          </p:nvPr>
        </p:nvSpPr>
        <p:spPr/>
        <p:txBody>
          <a:bodyPr/>
          <a:lstStyle/>
          <a:p>
            <a:r>
              <a:rPr lang="en-US" dirty="0">
                <a:latin typeface="Times New Roman" pitchFamily="18" charset="0"/>
                <a:cs typeface="Times New Roman" pitchFamily="18" charset="0"/>
              </a:rPr>
              <a:t>Step One – Define the set of actors that will be involved in the story</a:t>
            </a:r>
          </a:p>
          <a:p>
            <a:pPr lvl="1"/>
            <a:r>
              <a:rPr lang="en-US" dirty="0">
                <a:latin typeface="Times New Roman" pitchFamily="18" charset="0"/>
                <a:cs typeface="Times New Roman" pitchFamily="18" charset="0"/>
              </a:rPr>
              <a:t>Actors are people, devices, or other systems that use the system or product within the context of the function and behavior that is to be described</a:t>
            </a:r>
          </a:p>
          <a:p>
            <a:pPr lvl="1"/>
            <a:r>
              <a:rPr lang="en-US" dirty="0">
                <a:latin typeface="Times New Roman" pitchFamily="18" charset="0"/>
                <a:cs typeface="Times New Roman" pitchFamily="18" charset="0"/>
              </a:rPr>
              <a:t>Actors are anything that communicate with the system or product and that are external to the system itself</a:t>
            </a:r>
          </a:p>
          <a:p>
            <a:r>
              <a:rPr lang="en-US" dirty="0">
                <a:latin typeface="Times New Roman" pitchFamily="18" charset="0"/>
                <a:cs typeface="Times New Roman" pitchFamily="18" charset="0"/>
              </a:rPr>
              <a:t>Step Two – Develop use cases, where each one answers a set of questions</a:t>
            </a:r>
          </a:p>
          <a:p>
            <a:endParaRPr lang="en-US" sz="2000" dirty="0"/>
          </a:p>
        </p:txBody>
      </p:sp>
      <p:sp>
        <p:nvSpPr>
          <p:cNvPr id="340997" name="Text Box 5"/>
          <p:cNvSpPr txBox="1">
            <a:spLocks noChangeArrowheads="1"/>
          </p:cNvSpPr>
          <p:nvPr/>
        </p:nvSpPr>
        <p:spPr bwMode="auto">
          <a:xfrm>
            <a:off x="5080082" y="6172201"/>
            <a:ext cx="2083263" cy="369332"/>
          </a:xfrm>
          <a:prstGeom prst="rect">
            <a:avLst/>
          </a:prstGeom>
          <a:noFill/>
          <a:ln w="9525">
            <a:noFill/>
            <a:miter lim="800000"/>
            <a:headEnd/>
            <a:tailEnd/>
          </a:ln>
          <a:effectLst/>
        </p:spPr>
        <p:txBody>
          <a:bodyPr wrap="none">
            <a:spAutoFit/>
          </a:bodyPr>
          <a:lstStyle/>
          <a:p>
            <a:r>
              <a:rPr lang="en-US" u="none" dirty="0"/>
              <a:t>(More on next slide)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idx="4294967295"/>
          </p:nvPr>
        </p:nvSpPr>
        <p:spPr/>
        <p:txBody>
          <a:bodyPr lIns="95165" tIns="46748" rIns="95165" bIns="46748" anchor="b"/>
          <a:lstStyle/>
          <a:p>
            <a:pPr eaLnBrk="1" hangingPunct="1"/>
            <a:r>
              <a:rPr lang="en-GB" dirty="0" smtClean="0"/>
              <a:t>Use cases</a:t>
            </a:r>
          </a:p>
        </p:txBody>
      </p:sp>
      <p:sp>
        <p:nvSpPr>
          <p:cNvPr id="212995" name="Rectangle 3"/>
          <p:cNvSpPr>
            <a:spLocks noGrp="1" noChangeArrowheads="1"/>
          </p:cNvSpPr>
          <p:nvPr>
            <p:ph type="body" idx="4294967295"/>
          </p:nvPr>
        </p:nvSpPr>
        <p:spPr/>
        <p:txBody>
          <a:bodyPr lIns="95165" tIns="46748" rIns="95165" bIns="46748">
            <a:normAutofit/>
          </a:bodyPr>
          <a:lstStyle/>
          <a:p>
            <a:pPr marL="488950" indent="-488950" defTabSz="962025" eaLnBrk="1" hangingPunct="1"/>
            <a:r>
              <a:rPr lang="en-GB" smtClean="0"/>
              <a:t>Use-cases are a scenario based technique in Unified Modeling Language (</a:t>
            </a:r>
            <a:r>
              <a:rPr lang="en-GB" smtClean="0">
                <a:solidFill>
                  <a:schemeClr val="accent1"/>
                </a:solidFill>
              </a:rPr>
              <a:t>UML)</a:t>
            </a:r>
            <a:r>
              <a:rPr lang="en-GB" smtClean="0"/>
              <a:t> which identify the </a:t>
            </a:r>
            <a:r>
              <a:rPr lang="en-GB" smtClean="0">
                <a:solidFill>
                  <a:schemeClr val="accent1"/>
                </a:solidFill>
              </a:rPr>
              <a:t>actors</a:t>
            </a:r>
            <a:r>
              <a:rPr lang="en-GB" smtClean="0"/>
              <a:t> in an </a:t>
            </a:r>
            <a:r>
              <a:rPr lang="en-GB" smtClean="0">
                <a:solidFill>
                  <a:schemeClr val="accent1"/>
                </a:solidFill>
              </a:rPr>
              <a:t>interaction</a:t>
            </a:r>
            <a:r>
              <a:rPr lang="en-GB" smtClean="0"/>
              <a:t> and which describe the interaction itself.</a:t>
            </a:r>
          </a:p>
          <a:p>
            <a:pPr marL="488950" indent="-488950" defTabSz="962025" eaLnBrk="1" hangingPunct="1"/>
            <a:r>
              <a:rPr lang="en-GB" smtClean="0"/>
              <a:t>A set of use cases should describe all possible interactions with the system.</a:t>
            </a:r>
          </a:p>
          <a:p>
            <a:pPr marL="488950" indent="-488950" defTabSz="962025" eaLnBrk="1" hangingPunct="1"/>
            <a:r>
              <a:rPr lang="en-GB" smtClean="0">
                <a:solidFill>
                  <a:schemeClr val="accent1"/>
                </a:solidFill>
              </a:rPr>
              <a:t>Sequence diagrams</a:t>
            </a:r>
            <a:r>
              <a:rPr lang="en-GB" smtClean="0"/>
              <a:t> may be used to add detail to use-cases by showing the sequence of event processing in the system.</a:t>
            </a:r>
          </a:p>
        </p:txBody>
      </p:sp>
      <p:sp>
        <p:nvSpPr>
          <p:cNvPr id="212996"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12997" name="Slide Number Placeholder 5"/>
          <p:cNvSpPr>
            <a:spLocks noGrp="1"/>
          </p:cNvSpPr>
          <p:nvPr>
            <p:ph type="sldNum" sz="quarter" idx="11"/>
          </p:nvPr>
        </p:nvSpPr>
        <p:spPr>
          <a:noFill/>
        </p:spPr>
        <p:txBody>
          <a:bodyPr/>
          <a:lstStyle/>
          <a:p>
            <a:fld id="{4C409486-5838-4C2A-8A35-BB1584E4773B}" type="slidenum">
              <a:rPr lang="en-US" smtClean="0">
                <a:cs typeface="Arial" pitchFamily="34" charset="0"/>
              </a:rPr>
              <a:pPr/>
              <a:t>34</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idx="4294967295"/>
          </p:nvPr>
        </p:nvSpPr>
        <p:spPr/>
        <p:txBody>
          <a:bodyPr lIns="95165" tIns="46748" rIns="95165" bIns="46748" anchor="b"/>
          <a:lstStyle/>
          <a:p>
            <a:pPr eaLnBrk="1" hangingPunct="1"/>
            <a:r>
              <a:rPr lang="en-US" sz="4000" smtClean="0"/>
              <a:t>Article printing use-case (Top Level)</a:t>
            </a:r>
          </a:p>
        </p:txBody>
      </p:sp>
      <p:sp>
        <p:nvSpPr>
          <p:cNvPr id="214019" name="Rectangle 5"/>
          <p:cNvSpPr>
            <a:spLocks noChangeArrowheads="1"/>
          </p:cNvSpPr>
          <p:nvPr/>
        </p:nvSpPr>
        <p:spPr bwMode="auto">
          <a:xfrm>
            <a:off x="812800" y="1447800"/>
            <a:ext cx="10261600" cy="2743200"/>
          </a:xfrm>
          <a:prstGeom prst="rect">
            <a:avLst/>
          </a:prstGeom>
          <a:solidFill>
            <a:srgbClr val="CCFFFF"/>
          </a:solidFill>
          <a:ln w="12700">
            <a:noFill/>
            <a:miter lim="800000"/>
            <a:headEnd/>
            <a:tailEnd/>
          </a:ln>
        </p:spPr>
        <p:txBody>
          <a:bodyPr wrap="none" anchor="ctr"/>
          <a:lstStyle/>
          <a:p>
            <a:pPr eaLnBrk="0" hangingPunct="0"/>
            <a:endParaRPr lang="en-US" sz="2400">
              <a:latin typeface="Times" pitchFamily="18" charset="0"/>
            </a:endParaRPr>
          </a:p>
        </p:txBody>
      </p:sp>
      <p:pic>
        <p:nvPicPr>
          <p:cNvPr id="214020" name="Picture 6"/>
          <p:cNvPicPr>
            <a:picLocks noChangeAspect="1" noChangeArrowheads="1"/>
          </p:cNvPicPr>
          <p:nvPr/>
        </p:nvPicPr>
        <p:blipFill>
          <a:blip r:embed="rId2" cstate="print"/>
          <a:srcRect/>
          <a:stretch>
            <a:fillRect/>
          </a:stretch>
        </p:blipFill>
        <p:spPr bwMode="auto">
          <a:xfrm>
            <a:off x="1930400" y="1600200"/>
            <a:ext cx="8026400" cy="2089150"/>
          </a:xfrm>
          <a:prstGeom prst="rect">
            <a:avLst/>
          </a:prstGeom>
          <a:noFill/>
          <a:ln w="9525">
            <a:noFill/>
            <a:miter lim="800000"/>
            <a:headEnd/>
            <a:tailEnd/>
          </a:ln>
        </p:spPr>
      </p:pic>
      <p:sp>
        <p:nvSpPr>
          <p:cNvPr id="214021" name="Text Box 7"/>
          <p:cNvSpPr txBox="1">
            <a:spLocks noChangeArrowheads="1"/>
          </p:cNvSpPr>
          <p:nvPr/>
        </p:nvSpPr>
        <p:spPr bwMode="auto">
          <a:xfrm>
            <a:off x="2032001" y="4648320"/>
            <a:ext cx="5857694" cy="830997"/>
          </a:xfrm>
          <a:prstGeom prst="rect">
            <a:avLst/>
          </a:prstGeom>
          <a:noFill/>
          <a:ln w="12700">
            <a:noFill/>
            <a:miter lim="800000"/>
            <a:headEnd/>
            <a:tailEnd/>
          </a:ln>
        </p:spPr>
        <p:txBody>
          <a:bodyPr wrap="none">
            <a:spAutoFit/>
          </a:bodyPr>
          <a:lstStyle/>
          <a:p>
            <a:pPr eaLnBrk="0" hangingPunct="0"/>
            <a:r>
              <a:rPr lang="en-US" sz="2400">
                <a:latin typeface="Times" pitchFamily="18" charset="0"/>
              </a:rPr>
              <a:t>stick figure: Actor</a:t>
            </a:r>
          </a:p>
          <a:p>
            <a:pPr eaLnBrk="0" hangingPunct="0"/>
            <a:r>
              <a:rPr lang="en-US" sz="2400">
                <a:latin typeface="Times" pitchFamily="18" charset="0"/>
              </a:rPr>
              <a:t>Ellipse: a distinct class/category of interaction</a:t>
            </a:r>
          </a:p>
        </p:txBody>
      </p:sp>
      <p:sp>
        <p:nvSpPr>
          <p:cNvPr id="214022" name="Date Placeholder 6"/>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14023" name="Slide Number Placeholder 7"/>
          <p:cNvSpPr>
            <a:spLocks noGrp="1"/>
          </p:cNvSpPr>
          <p:nvPr>
            <p:ph type="sldNum" sz="quarter" idx="11"/>
          </p:nvPr>
        </p:nvSpPr>
        <p:spPr>
          <a:noFill/>
        </p:spPr>
        <p:txBody>
          <a:bodyPr/>
          <a:lstStyle/>
          <a:p>
            <a:fld id="{59EDFA3E-6211-4F77-9F3A-0762B96A668A}" type="slidenum">
              <a:rPr lang="en-US" smtClean="0">
                <a:cs typeface="Arial" pitchFamily="34" charset="0"/>
              </a:rPr>
              <a:pPr/>
              <a:t>35</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idx="4294967295"/>
          </p:nvPr>
        </p:nvSpPr>
        <p:spPr>
          <a:xfrm>
            <a:off x="508000" y="306506"/>
            <a:ext cx="11379200" cy="917575"/>
          </a:xfrm>
        </p:spPr>
        <p:txBody>
          <a:bodyPr lIns="95165" tIns="46748" rIns="95165" bIns="46748" anchor="b"/>
          <a:lstStyle/>
          <a:p>
            <a:pPr eaLnBrk="1" hangingPunct="1"/>
            <a:r>
              <a:rPr lang="en-US" sz="4000" smtClean="0"/>
              <a:t>Complete LIBSYS system: all use cases</a:t>
            </a:r>
          </a:p>
        </p:txBody>
      </p:sp>
      <p:sp>
        <p:nvSpPr>
          <p:cNvPr id="215043" name="Rectangle 4"/>
          <p:cNvSpPr>
            <a:spLocks noChangeArrowheads="1"/>
          </p:cNvSpPr>
          <p:nvPr/>
        </p:nvSpPr>
        <p:spPr bwMode="auto">
          <a:xfrm>
            <a:off x="1828800" y="1752600"/>
            <a:ext cx="8432800" cy="4648200"/>
          </a:xfrm>
          <a:prstGeom prst="rect">
            <a:avLst/>
          </a:prstGeom>
          <a:solidFill>
            <a:srgbClr val="CCFFFF"/>
          </a:solidFill>
          <a:ln w="12700">
            <a:noFill/>
            <a:miter lim="800000"/>
            <a:headEnd/>
            <a:tailEnd/>
          </a:ln>
        </p:spPr>
        <p:txBody>
          <a:bodyPr wrap="none" anchor="ctr"/>
          <a:lstStyle/>
          <a:p>
            <a:pPr eaLnBrk="0" hangingPunct="0"/>
            <a:endParaRPr lang="en-US" sz="2400">
              <a:latin typeface="Times" pitchFamily="18" charset="0"/>
            </a:endParaRPr>
          </a:p>
        </p:txBody>
      </p:sp>
      <p:pic>
        <p:nvPicPr>
          <p:cNvPr id="215044" name="Picture 5"/>
          <p:cNvPicPr>
            <a:picLocks noChangeAspect="1" noChangeArrowheads="1"/>
          </p:cNvPicPr>
          <p:nvPr/>
        </p:nvPicPr>
        <p:blipFill>
          <a:blip r:embed="rId2" cstate="print"/>
          <a:srcRect/>
          <a:stretch>
            <a:fillRect/>
          </a:stretch>
        </p:blipFill>
        <p:spPr bwMode="auto">
          <a:xfrm>
            <a:off x="3454420" y="1981200"/>
            <a:ext cx="5298831" cy="4114800"/>
          </a:xfrm>
          <a:prstGeom prst="rect">
            <a:avLst/>
          </a:prstGeom>
          <a:noFill/>
          <a:ln w="9525">
            <a:noFill/>
            <a:miter lim="800000"/>
            <a:headEnd/>
            <a:tailEnd/>
          </a:ln>
        </p:spPr>
      </p:pic>
      <p:sp>
        <p:nvSpPr>
          <p:cNvPr id="215045" name="Date Placeholder 5"/>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15046" name="Slide Number Placeholder 6"/>
          <p:cNvSpPr>
            <a:spLocks noGrp="1"/>
          </p:cNvSpPr>
          <p:nvPr>
            <p:ph type="sldNum" sz="quarter" idx="11"/>
          </p:nvPr>
        </p:nvSpPr>
        <p:spPr>
          <a:noFill/>
        </p:spPr>
        <p:txBody>
          <a:bodyPr/>
          <a:lstStyle/>
          <a:p>
            <a:fld id="{DEB8EC8B-6D54-4888-8D98-7FDC9A960235}" type="slidenum">
              <a:rPr lang="en-US" smtClean="0">
                <a:cs typeface="Arial" pitchFamily="34" charset="0"/>
              </a:rPr>
              <a:pPr/>
              <a:t>36</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1026"/>
          <p:cNvSpPr>
            <a:spLocks noGrp="1" noChangeArrowheads="1"/>
          </p:cNvSpPr>
          <p:nvPr>
            <p:ph type="title" idx="4294967295"/>
          </p:nvPr>
        </p:nvSpPr>
        <p:spPr/>
        <p:txBody>
          <a:bodyPr lIns="95165" tIns="46748" rIns="95165" bIns="46748" anchor="b"/>
          <a:lstStyle/>
          <a:p>
            <a:pPr eaLnBrk="1" hangingPunct="1"/>
            <a:r>
              <a:rPr lang="en-GB" smtClean="0"/>
              <a:t>sequence diagram: Print article</a:t>
            </a:r>
          </a:p>
        </p:txBody>
      </p:sp>
      <p:sp>
        <p:nvSpPr>
          <p:cNvPr id="216067" name="Rectangle 1029"/>
          <p:cNvSpPr>
            <a:spLocks noChangeArrowheads="1"/>
          </p:cNvSpPr>
          <p:nvPr/>
        </p:nvSpPr>
        <p:spPr bwMode="auto">
          <a:xfrm>
            <a:off x="508000" y="1600200"/>
            <a:ext cx="11277600" cy="4648200"/>
          </a:xfrm>
          <a:prstGeom prst="rect">
            <a:avLst/>
          </a:prstGeom>
          <a:solidFill>
            <a:srgbClr val="CCFFFF"/>
          </a:solidFill>
          <a:ln w="12700">
            <a:noFill/>
            <a:miter lim="800000"/>
            <a:headEnd/>
            <a:tailEnd/>
          </a:ln>
        </p:spPr>
        <p:txBody>
          <a:bodyPr wrap="none" anchor="ctr"/>
          <a:lstStyle/>
          <a:p>
            <a:pPr eaLnBrk="0" hangingPunct="0"/>
            <a:endParaRPr lang="en-US" sz="2400">
              <a:latin typeface="Times" pitchFamily="18" charset="0"/>
            </a:endParaRPr>
          </a:p>
        </p:txBody>
      </p:sp>
      <p:pic>
        <p:nvPicPr>
          <p:cNvPr id="216068" name="Picture 1030"/>
          <p:cNvPicPr>
            <a:picLocks noChangeAspect="1" noChangeArrowheads="1"/>
          </p:cNvPicPr>
          <p:nvPr/>
        </p:nvPicPr>
        <p:blipFill>
          <a:blip r:embed="rId2" cstate="print"/>
          <a:srcRect/>
          <a:stretch>
            <a:fillRect/>
          </a:stretch>
        </p:blipFill>
        <p:spPr bwMode="auto">
          <a:xfrm>
            <a:off x="2235200" y="1676404"/>
            <a:ext cx="7620000" cy="4454525"/>
          </a:xfrm>
          <a:prstGeom prst="rect">
            <a:avLst/>
          </a:prstGeom>
          <a:noFill/>
          <a:ln w="9525">
            <a:noFill/>
            <a:miter lim="800000"/>
            <a:headEnd/>
            <a:tailEnd/>
          </a:ln>
        </p:spPr>
      </p:pic>
      <p:sp>
        <p:nvSpPr>
          <p:cNvPr id="216069" name="Date Placeholder 5"/>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16070" name="Slide Number Placeholder 6"/>
          <p:cNvSpPr>
            <a:spLocks noGrp="1"/>
          </p:cNvSpPr>
          <p:nvPr>
            <p:ph type="sldNum" sz="quarter" idx="11"/>
          </p:nvPr>
        </p:nvSpPr>
        <p:spPr>
          <a:noFill/>
        </p:spPr>
        <p:txBody>
          <a:bodyPr/>
          <a:lstStyle/>
          <a:p>
            <a:fld id="{2D0191F7-F356-4B66-91B3-C1AA6811A050}" type="slidenum">
              <a:rPr lang="en-US" smtClean="0">
                <a:cs typeface="Arial" pitchFamily="34" charset="0"/>
              </a:rPr>
              <a:pPr/>
              <a:t>37</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Title 1"/>
          <p:cNvSpPr>
            <a:spLocks noGrp="1"/>
          </p:cNvSpPr>
          <p:nvPr>
            <p:ph type="title" idx="4294967295"/>
          </p:nvPr>
        </p:nvSpPr>
        <p:spPr/>
        <p:txBody>
          <a:bodyPr lIns="95165" tIns="46748" rIns="95165" bIns="46748" anchor="b"/>
          <a:lstStyle/>
          <a:p>
            <a:pPr eaLnBrk="1" hangingPunct="1"/>
            <a:r>
              <a:rPr lang="en-US" smtClean="0"/>
              <a:t>Barriers to Elicitation</a:t>
            </a:r>
          </a:p>
        </p:txBody>
      </p:sp>
      <p:sp>
        <p:nvSpPr>
          <p:cNvPr id="217091" name="Content Placeholder 2"/>
          <p:cNvSpPr>
            <a:spLocks noGrp="1"/>
          </p:cNvSpPr>
          <p:nvPr>
            <p:ph idx="4294967295"/>
          </p:nvPr>
        </p:nvSpPr>
        <p:spPr/>
        <p:txBody>
          <a:bodyPr lIns="95165" tIns="46748" rIns="95165" bIns="46748"/>
          <a:lstStyle/>
          <a:p>
            <a:pPr marL="488950" indent="-488950" algn="just" defTabSz="962025" eaLnBrk="1" hangingPunct="1"/>
            <a:r>
              <a:rPr lang="en-US" smtClean="0">
                <a:solidFill>
                  <a:srgbClr val="FF0000"/>
                </a:solidFill>
              </a:rPr>
              <a:t>The "User and the Developer" Syndrome</a:t>
            </a:r>
          </a:p>
          <a:p>
            <a:pPr marL="1089025" lvl="1" indent="-479425" algn="just" defTabSz="962025" eaLnBrk="1" hangingPunct="1"/>
            <a:r>
              <a:rPr lang="en-US" smtClean="0"/>
              <a:t>arises from the </a:t>
            </a:r>
            <a:r>
              <a:rPr lang="en-US" smtClean="0">
                <a:solidFill>
                  <a:srgbClr val="FF0000"/>
                </a:solidFill>
              </a:rPr>
              <a:t>communication gap </a:t>
            </a:r>
            <a:r>
              <a:rPr lang="en-US" smtClean="0"/>
              <a:t>between the user and the developer. </a:t>
            </a:r>
          </a:p>
          <a:p>
            <a:pPr marL="1089025" lvl="1" indent="-479425" algn="just" defTabSz="962025" eaLnBrk="1" hangingPunct="1"/>
            <a:r>
              <a:rPr lang="en-US" smtClean="0"/>
              <a:t>Users and developers are typically from different worlds, may even speak different languages, and have different backgrounds, motivations, and objectives</a:t>
            </a:r>
          </a:p>
          <a:p>
            <a:pPr marL="1089025" lvl="1" indent="-479425" algn="just" defTabSz="962025" eaLnBrk="1" hangingPunct="1">
              <a:lnSpc>
                <a:spcPct val="90000"/>
              </a:lnSpc>
            </a:pPr>
            <a:r>
              <a:rPr lang="en-US" smtClean="0"/>
              <a:t>Ease of omitting “obvious” information by users</a:t>
            </a:r>
          </a:p>
          <a:p>
            <a:pPr marL="1089025" lvl="1" indent="-479425" algn="just" defTabSz="962025" eaLnBrk="1" hangingPunct="1"/>
            <a:endParaRPr lang="en-US" smtClean="0"/>
          </a:p>
        </p:txBody>
      </p:sp>
      <p:sp>
        <p:nvSpPr>
          <p:cNvPr id="217092"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17093" name="Slide Number Placeholder 5"/>
          <p:cNvSpPr>
            <a:spLocks noGrp="1"/>
          </p:cNvSpPr>
          <p:nvPr>
            <p:ph type="sldNum" sz="quarter" idx="11"/>
          </p:nvPr>
        </p:nvSpPr>
        <p:spPr>
          <a:noFill/>
        </p:spPr>
        <p:txBody>
          <a:bodyPr/>
          <a:lstStyle/>
          <a:p>
            <a:fld id="{030D9434-16F6-48FD-99ED-654F706420E8}" type="slidenum">
              <a:rPr lang="en-US" smtClean="0">
                <a:cs typeface="Arial" pitchFamily="34" charset="0"/>
              </a:rPr>
              <a:pPr/>
              <a:t>38</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Rectangle 2"/>
          <p:cNvSpPr>
            <a:spLocks noGrp="1" noChangeArrowheads="1"/>
          </p:cNvSpPr>
          <p:nvPr>
            <p:ph type="title"/>
          </p:nvPr>
        </p:nvSpPr>
        <p:spPr>
          <a:xfrm>
            <a:off x="406400" y="-134250"/>
            <a:ext cx="11277600" cy="1143000"/>
          </a:xfrm>
        </p:spPr>
        <p:txBody>
          <a:bodyPr/>
          <a:lstStyle/>
          <a:p>
            <a:r>
              <a:rPr lang="en-US" dirty="0">
                <a:latin typeface="Times New Roman" pitchFamily="18" charset="0"/>
                <a:cs typeface="Times New Roman" pitchFamily="18" charset="0"/>
              </a:rPr>
              <a:t>Elements of the Analysis Model</a:t>
            </a:r>
          </a:p>
        </p:txBody>
      </p:sp>
      <p:sp>
        <p:nvSpPr>
          <p:cNvPr id="343043" name="Rectangle 3"/>
          <p:cNvSpPr>
            <a:spLocks noGrp="1" noChangeArrowheads="1"/>
          </p:cNvSpPr>
          <p:nvPr>
            <p:ph type="body" idx="1"/>
          </p:nvPr>
        </p:nvSpPr>
        <p:spPr>
          <a:xfrm>
            <a:off x="406401" y="1146638"/>
            <a:ext cx="11495315" cy="5341257"/>
          </a:xfrm>
        </p:spPr>
        <p:txBody>
          <a:bodyPr>
            <a:normAutofit lnSpcReduction="10000"/>
          </a:bodyPr>
          <a:lstStyle/>
          <a:p>
            <a:pPr>
              <a:lnSpc>
                <a:spcPct val="90000"/>
              </a:lnSpc>
            </a:pPr>
            <a:r>
              <a:rPr lang="en-US" sz="2800" dirty="0">
                <a:latin typeface="Times New Roman" pitchFamily="18" charset="0"/>
                <a:cs typeface="Times New Roman" pitchFamily="18" charset="0"/>
              </a:rPr>
              <a:t>Scenario-based elements</a:t>
            </a:r>
          </a:p>
          <a:p>
            <a:pPr lvl="1">
              <a:lnSpc>
                <a:spcPct val="90000"/>
              </a:lnSpc>
            </a:pPr>
            <a:r>
              <a:rPr lang="en-US" sz="2400" dirty="0">
                <a:latin typeface="Times New Roman" pitchFamily="18" charset="0"/>
                <a:cs typeface="Times New Roman" pitchFamily="18" charset="0"/>
              </a:rPr>
              <a:t>Describe the system from the user's point of view using scenarios that are depicted in use cases and activity diagrams</a:t>
            </a:r>
          </a:p>
          <a:p>
            <a:pPr>
              <a:lnSpc>
                <a:spcPct val="90000"/>
              </a:lnSpc>
            </a:pPr>
            <a:r>
              <a:rPr lang="en-US" sz="2800" dirty="0">
                <a:latin typeface="Times New Roman" pitchFamily="18" charset="0"/>
                <a:cs typeface="Times New Roman" pitchFamily="18" charset="0"/>
              </a:rPr>
              <a:t>Class-based elements</a:t>
            </a:r>
          </a:p>
          <a:p>
            <a:pPr lvl="1">
              <a:lnSpc>
                <a:spcPct val="90000"/>
              </a:lnSpc>
            </a:pPr>
            <a:r>
              <a:rPr lang="en-US" sz="2400" dirty="0">
                <a:latin typeface="Times New Roman" pitchFamily="18" charset="0"/>
                <a:cs typeface="Times New Roman" pitchFamily="18" charset="0"/>
              </a:rPr>
              <a:t>Identify the domain classes for the objects manipulated by the actors, the attributes of these classes, and how they interact with one another; they utilize class diagrams to do this</a:t>
            </a:r>
          </a:p>
          <a:p>
            <a:pPr>
              <a:lnSpc>
                <a:spcPct val="90000"/>
              </a:lnSpc>
            </a:pPr>
            <a:r>
              <a:rPr lang="en-US" sz="2800" dirty="0">
                <a:latin typeface="Times New Roman" pitchFamily="18" charset="0"/>
                <a:cs typeface="Times New Roman" pitchFamily="18" charset="0"/>
              </a:rPr>
              <a:t>Behavioral elements</a:t>
            </a:r>
          </a:p>
          <a:p>
            <a:pPr lvl="1">
              <a:lnSpc>
                <a:spcPct val="90000"/>
              </a:lnSpc>
            </a:pPr>
            <a:r>
              <a:rPr lang="en-US" sz="2400" dirty="0">
                <a:latin typeface="Times New Roman" pitchFamily="18" charset="0"/>
                <a:cs typeface="Times New Roman" pitchFamily="18" charset="0"/>
              </a:rPr>
              <a:t>Use state diagrams to represent the state of the system, the events that cause the system to change state, and the actions that are taken as a result of a particular event; can also be applied to each class in the system</a:t>
            </a:r>
          </a:p>
          <a:p>
            <a:pPr>
              <a:lnSpc>
                <a:spcPct val="90000"/>
              </a:lnSpc>
            </a:pPr>
            <a:r>
              <a:rPr lang="en-US" sz="2800" dirty="0">
                <a:latin typeface="Times New Roman" pitchFamily="18" charset="0"/>
                <a:cs typeface="Times New Roman" pitchFamily="18" charset="0"/>
              </a:rPr>
              <a:t>Flow-oriented elements</a:t>
            </a:r>
          </a:p>
          <a:p>
            <a:pPr lvl="1">
              <a:lnSpc>
                <a:spcPct val="90000"/>
              </a:lnSpc>
            </a:pPr>
            <a:r>
              <a:rPr lang="en-US" sz="2400" dirty="0">
                <a:latin typeface="Times New Roman" pitchFamily="18" charset="0"/>
                <a:cs typeface="Times New Roman" pitchFamily="18" charset="0"/>
              </a:rPr>
              <a:t>Use data flow diagrams to show the input data that comes into a system, what functions are applied to that data to do transformations, and what resulting output data are produced</a:t>
            </a:r>
          </a:p>
          <a:p>
            <a:pPr>
              <a:lnSpc>
                <a:spcPct val="90000"/>
              </a:lnSpc>
            </a:pPr>
            <a:endParaRPr lang="en-US"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15641"/>
            <a:ext cx="10972800" cy="959071"/>
          </a:xfrm>
        </p:spPr>
        <p:txBody>
          <a:bodyPr>
            <a:normAutofit/>
          </a:bodyPr>
          <a:lstStyle/>
          <a:p>
            <a:pPr marL="285750" indent="-285750">
              <a:lnSpc>
                <a:spcPct val="90000"/>
              </a:lnSpc>
            </a:pPr>
            <a:r>
              <a:rPr lang="en-GB" dirty="0" smtClean="0">
                <a:latin typeface="Times New Roman" pitchFamily="18" charset="0"/>
                <a:cs typeface="Times New Roman" pitchFamily="18" charset="0"/>
              </a:rPr>
              <a:t>What is a requirement?</a:t>
            </a:r>
            <a:endParaRPr lang="en-US" dirty="0" smtClean="0">
              <a:latin typeface="Times New Roman" pitchFamily="18" charset="0"/>
              <a:cs typeface="Times New Roman" pitchFamily="18" charset="0"/>
            </a:endParaRPr>
          </a:p>
        </p:txBody>
      </p:sp>
      <p:sp>
        <p:nvSpPr>
          <p:cNvPr id="16387" name="Rectangle 3"/>
          <p:cNvSpPr>
            <a:spLocks noGrp="1" noChangeArrowheads="1"/>
          </p:cNvSpPr>
          <p:nvPr>
            <p:ph type="body" idx="1"/>
          </p:nvPr>
        </p:nvSpPr>
        <p:spPr>
          <a:xfrm>
            <a:off x="261338" y="1088570"/>
            <a:ext cx="11567887" cy="5588001"/>
          </a:xfrm>
        </p:spPr>
        <p:txBody>
          <a:bodyPr>
            <a:normAutofit/>
          </a:bodyPr>
          <a:lstStyle/>
          <a:p>
            <a:pPr>
              <a:lnSpc>
                <a:spcPct val="90000"/>
              </a:lnSpc>
            </a:pPr>
            <a:r>
              <a:rPr lang="en-GB" dirty="0" smtClean="0">
                <a:latin typeface="Times New Roman" pitchFamily="18" charset="0"/>
                <a:cs typeface="Times New Roman" pitchFamily="18" charset="0"/>
              </a:rPr>
              <a:t>It may range from a high-level abstract statement of a service or of a system constraint to a detailed mathematical functional specification.</a:t>
            </a:r>
          </a:p>
          <a:p>
            <a:pPr>
              <a:lnSpc>
                <a:spcPct val="90000"/>
              </a:lnSpc>
            </a:pPr>
            <a:r>
              <a:rPr lang="en-GB" dirty="0" smtClean="0"/>
              <a:t>This is inevitable as requirements may serve a dual function</a:t>
            </a:r>
          </a:p>
          <a:p>
            <a:pPr marL="285750" indent="-228600" algn="just">
              <a:spcAft>
                <a:spcPts val="1200"/>
              </a:spcAft>
            </a:pPr>
            <a:r>
              <a:rPr lang="en-GB" dirty="0" smtClean="0">
                <a:latin typeface="Times New Roman" pitchFamily="18" charset="0"/>
                <a:cs typeface="Times New Roman" pitchFamily="18" charset="0"/>
              </a:rPr>
              <a:t>The process of establishing the services that the customer requires from a system and the constraints under which it operates and is developed.</a:t>
            </a:r>
          </a:p>
          <a:p>
            <a:pPr lvl="1">
              <a:lnSpc>
                <a:spcPct val="90000"/>
              </a:lnSpc>
            </a:pPr>
            <a:r>
              <a:rPr lang="en-GB" sz="2400" dirty="0" smtClean="0">
                <a:latin typeface="Times New Roman" pitchFamily="18" charset="0"/>
                <a:cs typeface="Times New Roman" pitchFamily="18" charset="0"/>
              </a:rPr>
              <a:t>May be the basis for a bid for a contract - therefore must be open to interpretation;</a:t>
            </a:r>
          </a:p>
          <a:p>
            <a:pPr lvl="1">
              <a:lnSpc>
                <a:spcPct val="90000"/>
              </a:lnSpc>
            </a:pPr>
            <a:r>
              <a:rPr lang="en-GB" sz="2400" dirty="0" smtClean="0">
                <a:latin typeface="Times New Roman" pitchFamily="18" charset="0"/>
                <a:cs typeface="Times New Roman" pitchFamily="18" charset="0"/>
              </a:rPr>
              <a:t>May be the basis for the contract itself - therefore must be defined in detail;</a:t>
            </a:r>
          </a:p>
          <a:p>
            <a:pPr lvl="1">
              <a:lnSpc>
                <a:spcPct val="90000"/>
              </a:lnSpc>
            </a:pPr>
            <a:r>
              <a:rPr lang="en-GB" sz="2400" dirty="0" smtClean="0">
                <a:latin typeface="Times New Roman" pitchFamily="18" charset="0"/>
                <a:cs typeface="Times New Roman" pitchFamily="18" charset="0"/>
              </a:rPr>
              <a:t>Both these statements may be called requirements.</a:t>
            </a:r>
            <a:endParaRPr lang="en-US" altLang="ja-JP"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Title 1"/>
          <p:cNvSpPr>
            <a:spLocks noGrp="1"/>
          </p:cNvSpPr>
          <p:nvPr>
            <p:ph type="title" idx="4294967295"/>
          </p:nvPr>
        </p:nvSpPr>
        <p:spPr/>
        <p:txBody>
          <a:bodyPr lIns="95165" tIns="46748" rIns="95165" bIns="46748" anchor="b"/>
          <a:lstStyle/>
          <a:p>
            <a:pPr eaLnBrk="1" hangingPunct="1"/>
            <a:r>
              <a:rPr lang="en-US" smtClean="0"/>
              <a:t>Barriers to Elicitation</a:t>
            </a:r>
          </a:p>
        </p:txBody>
      </p:sp>
      <p:sp>
        <p:nvSpPr>
          <p:cNvPr id="218115" name="Content Placeholder 2"/>
          <p:cNvSpPr>
            <a:spLocks noGrp="1"/>
          </p:cNvSpPr>
          <p:nvPr>
            <p:ph idx="4294967295"/>
          </p:nvPr>
        </p:nvSpPr>
        <p:spPr/>
        <p:txBody>
          <a:bodyPr lIns="95165" tIns="46748" rIns="95165" bIns="46748"/>
          <a:lstStyle/>
          <a:p>
            <a:pPr marL="488950" indent="-488950" algn="just" defTabSz="962025" eaLnBrk="1" hangingPunct="1"/>
            <a:r>
              <a:rPr lang="en-US" smtClean="0"/>
              <a:t>Users have incomplete understanding of their needs</a:t>
            </a:r>
          </a:p>
          <a:p>
            <a:pPr marL="488950" indent="-488950" algn="just" defTabSz="962025" eaLnBrk="1" hangingPunct="1"/>
            <a:r>
              <a:rPr lang="en-US" smtClean="0"/>
              <a:t>Users have poor understanding of computer capabilities and limitations</a:t>
            </a:r>
          </a:p>
          <a:p>
            <a:pPr marL="488950" indent="-488950" algn="just" defTabSz="962025" eaLnBrk="1" hangingPunct="1"/>
            <a:r>
              <a:rPr lang="en-US" smtClean="0"/>
              <a:t>Analysts have poor knowledge of problem domain</a:t>
            </a:r>
          </a:p>
          <a:p>
            <a:pPr marL="488950" indent="-488950" algn="just" defTabSz="962025" eaLnBrk="1" hangingPunct="1">
              <a:buFont typeface="Arial" pitchFamily="34" charset="0"/>
              <a:buNone/>
            </a:pPr>
            <a:endParaRPr lang="en-US" smtClean="0"/>
          </a:p>
        </p:txBody>
      </p:sp>
      <p:sp>
        <p:nvSpPr>
          <p:cNvPr id="218116"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18117" name="Slide Number Placeholder 5"/>
          <p:cNvSpPr>
            <a:spLocks noGrp="1"/>
          </p:cNvSpPr>
          <p:nvPr>
            <p:ph type="sldNum" sz="quarter" idx="11"/>
          </p:nvPr>
        </p:nvSpPr>
        <p:spPr>
          <a:noFill/>
        </p:spPr>
        <p:txBody>
          <a:bodyPr/>
          <a:lstStyle/>
          <a:p>
            <a:fld id="{01CD3C99-2818-44EE-BC81-D87CED7680D1}" type="slidenum">
              <a:rPr lang="en-US" smtClean="0">
                <a:cs typeface="Arial" pitchFamily="34" charset="0"/>
              </a:rPr>
              <a:pPr/>
              <a:t>40</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Rectangle 2"/>
          <p:cNvSpPr>
            <a:spLocks noGrp="1" noChangeArrowheads="1"/>
          </p:cNvSpPr>
          <p:nvPr>
            <p:ph type="title"/>
          </p:nvPr>
        </p:nvSpPr>
        <p:spPr>
          <a:xfrm>
            <a:off x="914400" y="-210450"/>
            <a:ext cx="10363200" cy="1143000"/>
          </a:xfrm>
        </p:spPr>
        <p:txBody>
          <a:bodyPr/>
          <a:lstStyle/>
          <a:p>
            <a:r>
              <a:rPr lang="en-US" dirty="0">
                <a:latin typeface="Times New Roman" pitchFamily="18" charset="0"/>
                <a:cs typeface="Times New Roman" pitchFamily="18" charset="0"/>
              </a:rPr>
              <a:t>Negotiation Task</a:t>
            </a:r>
          </a:p>
        </p:txBody>
      </p:sp>
      <p:sp>
        <p:nvSpPr>
          <p:cNvPr id="344067" name="Rectangle 3"/>
          <p:cNvSpPr>
            <a:spLocks noGrp="1" noChangeArrowheads="1"/>
          </p:cNvSpPr>
          <p:nvPr>
            <p:ph type="body" idx="1"/>
          </p:nvPr>
        </p:nvSpPr>
        <p:spPr>
          <a:xfrm>
            <a:off x="362860" y="957951"/>
            <a:ext cx="11408229" cy="5283200"/>
          </a:xfrm>
        </p:spPr>
        <p:txBody>
          <a:bodyPr>
            <a:noAutofit/>
          </a:bodyPr>
          <a:lstStyle/>
          <a:p>
            <a:pPr>
              <a:lnSpc>
                <a:spcPct val="90000"/>
              </a:lnSpc>
            </a:pPr>
            <a:r>
              <a:rPr lang="en-US" dirty="0">
                <a:latin typeface="Times New Roman" pitchFamily="18" charset="0"/>
                <a:cs typeface="Times New Roman" pitchFamily="18" charset="0"/>
              </a:rPr>
              <a:t>During negotiation, the software engineer reconciles the conflicts between what the customer wants and what can be achieved given limited business resources</a:t>
            </a:r>
          </a:p>
          <a:p>
            <a:pPr>
              <a:lnSpc>
                <a:spcPct val="90000"/>
              </a:lnSpc>
            </a:pPr>
            <a:r>
              <a:rPr lang="en-US" dirty="0">
                <a:latin typeface="Times New Roman" pitchFamily="18" charset="0"/>
                <a:cs typeface="Times New Roman" pitchFamily="18" charset="0"/>
              </a:rPr>
              <a:t>Requirements are ranked (i.e., prioritized) by the customers, users, and other stakeholders</a:t>
            </a:r>
          </a:p>
          <a:p>
            <a:pPr>
              <a:lnSpc>
                <a:spcPct val="90000"/>
              </a:lnSpc>
            </a:pPr>
            <a:r>
              <a:rPr lang="en-US" dirty="0">
                <a:latin typeface="Times New Roman" pitchFamily="18" charset="0"/>
                <a:cs typeface="Times New Roman" pitchFamily="18" charset="0"/>
              </a:rPr>
              <a:t>Risks associated with each requirement are identified and analyzed</a:t>
            </a:r>
          </a:p>
          <a:p>
            <a:pPr>
              <a:lnSpc>
                <a:spcPct val="90000"/>
              </a:lnSpc>
            </a:pPr>
            <a:r>
              <a:rPr lang="en-US" dirty="0">
                <a:latin typeface="Times New Roman" pitchFamily="18" charset="0"/>
                <a:cs typeface="Times New Roman" pitchFamily="18" charset="0"/>
              </a:rPr>
              <a:t>Rough guesses of development effort are made and used to assess the impact of each requirement on project cost and delivery time</a:t>
            </a:r>
          </a:p>
          <a:p>
            <a:pPr>
              <a:lnSpc>
                <a:spcPct val="90000"/>
              </a:lnSpc>
            </a:pPr>
            <a:r>
              <a:rPr lang="en-US" dirty="0">
                <a:latin typeface="Times New Roman" pitchFamily="18" charset="0"/>
                <a:cs typeface="Times New Roman" pitchFamily="18" charset="0"/>
              </a:rPr>
              <a:t>Using an iterative approach, requirements are eliminated, combined and/or modified so that each party achieves some measure of satisfaction</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Rectangle 2"/>
          <p:cNvSpPr>
            <a:spLocks noGrp="1" noChangeArrowheads="1"/>
          </p:cNvSpPr>
          <p:nvPr>
            <p:ph type="title"/>
          </p:nvPr>
        </p:nvSpPr>
        <p:spPr>
          <a:xfrm>
            <a:off x="609600" y="13386"/>
            <a:ext cx="10972800" cy="1143000"/>
          </a:xfrm>
        </p:spPr>
        <p:txBody>
          <a:bodyPr/>
          <a:lstStyle/>
          <a:p>
            <a:r>
              <a:rPr lang="en-US" dirty="0">
                <a:latin typeface="Times New Roman" pitchFamily="18" charset="0"/>
                <a:cs typeface="Times New Roman" pitchFamily="18" charset="0"/>
              </a:rPr>
              <a:t>The Art of Negotiation</a:t>
            </a:r>
          </a:p>
        </p:txBody>
      </p:sp>
      <p:sp>
        <p:nvSpPr>
          <p:cNvPr id="345091" name="Rectangle 3"/>
          <p:cNvSpPr>
            <a:spLocks noGrp="1" noChangeArrowheads="1"/>
          </p:cNvSpPr>
          <p:nvPr>
            <p:ph type="body" idx="1"/>
          </p:nvPr>
        </p:nvSpPr>
        <p:spPr>
          <a:xfrm>
            <a:off x="377373" y="1204685"/>
            <a:ext cx="11495315" cy="5254171"/>
          </a:xfrm>
        </p:spPr>
        <p:txBody>
          <a:bodyPr>
            <a:normAutofit/>
          </a:bodyPr>
          <a:lstStyle/>
          <a:p>
            <a:r>
              <a:rPr lang="en-US" sz="4000" dirty="0">
                <a:latin typeface="Times New Roman" pitchFamily="18" charset="0"/>
                <a:cs typeface="Times New Roman" pitchFamily="18" charset="0"/>
              </a:rPr>
              <a:t>Recognize that it is not competition</a:t>
            </a:r>
          </a:p>
          <a:p>
            <a:r>
              <a:rPr lang="en-US" sz="4000" dirty="0">
                <a:latin typeface="Times New Roman" pitchFamily="18" charset="0"/>
                <a:cs typeface="Times New Roman" pitchFamily="18" charset="0"/>
              </a:rPr>
              <a:t>Map out a strategy</a:t>
            </a:r>
          </a:p>
          <a:p>
            <a:r>
              <a:rPr lang="en-US" sz="4000" dirty="0">
                <a:latin typeface="Times New Roman" pitchFamily="18" charset="0"/>
                <a:cs typeface="Times New Roman" pitchFamily="18" charset="0"/>
              </a:rPr>
              <a:t>Listen actively</a:t>
            </a:r>
          </a:p>
          <a:p>
            <a:r>
              <a:rPr lang="en-US" sz="4000" dirty="0">
                <a:latin typeface="Times New Roman" pitchFamily="18" charset="0"/>
                <a:cs typeface="Times New Roman" pitchFamily="18" charset="0"/>
              </a:rPr>
              <a:t>Focus on the other party’s interests</a:t>
            </a:r>
          </a:p>
          <a:p>
            <a:r>
              <a:rPr lang="en-US" sz="4000" dirty="0">
                <a:latin typeface="Times New Roman" pitchFamily="18" charset="0"/>
                <a:cs typeface="Times New Roman" pitchFamily="18" charset="0"/>
              </a:rPr>
              <a:t>Don’t let it get personal</a:t>
            </a:r>
          </a:p>
          <a:p>
            <a:r>
              <a:rPr lang="en-US" sz="4000" dirty="0">
                <a:latin typeface="Times New Roman" pitchFamily="18" charset="0"/>
                <a:cs typeface="Times New Roman" pitchFamily="18" charset="0"/>
              </a:rPr>
              <a:t>Be creative</a:t>
            </a:r>
          </a:p>
          <a:p>
            <a:r>
              <a:rPr lang="en-US" sz="4000" dirty="0">
                <a:latin typeface="Times New Roman" pitchFamily="18" charset="0"/>
                <a:cs typeface="Times New Roman" pitchFamily="18" charset="0"/>
              </a:rPr>
              <a:t>Be ready to commit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Rectangle 2"/>
          <p:cNvSpPr>
            <a:spLocks noGrp="1" noChangeArrowheads="1"/>
          </p:cNvSpPr>
          <p:nvPr>
            <p:ph type="title"/>
          </p:nvPr>
        </p:nvSpPr>
        <p:spPr>
          <a:xfrm>
            <a:off x="914400" y="-47166"/>
            <a:ext cx="10363200" cy="1143000"/>
          </a:xfrm>
        </p:spPr>
        <p:txBody>
          <a:bodyPr/>
          <a:lstStyle/>
          <a:p>
            <a:r>
              <a:rPr lang="en-US" dirty="0">
                <a:latin typeface="Times New Roman" pitchFamily="18" charset="0"/>
                <a:cs typeface="Times New Roman" pitchFamily="18" charset="0"/>
              </a:rPr>
              <a:t>Specification Task</a:t>
            </a:r>
          </a:p>
        </p:txBody>
      </p:sp>
      <p:sp>
        <p:nvSpPr>
          <p:cNvPr id="352259" name="Rectangle 3"/>
          <p:cNvSpPr>
            <a:spLocks noGrp="1" noChangeArrowheads="1"/>
          </p:cNvSpPr>
          <p:nvPr>
            <p:ph type="body" idx="1"/>
          </p:nvPr>
        </p:nvSpPr>
        <p:spPr>
          <a:xfrm>
            <a:off x="304881" y="1204685"/>
            <a:ext cx="11524343" cy="5254171"/>
          </a:xfrm>
        </p:spPr>
        <p:txBody>
          <a:bodyPr>
            <a:normAutofit/>
          </a:bodyPr>
          <a:lstStyle/>
          <a:p>
            <a:pPr>
              <a:lnSpc>
                <a:spcPct val="90000"/>
              </a:lnSpc>
            </a:pPr>
            <a:r>
              <a:rPr lang="en-US" dirty="0"/>
              <a:t>A specification is the final work product produced by the requirements engineer</a:t>
            </a:r>
          </a:p>
          <a:p>
            <a:pPr>
              <a:lnSpc>
                <a:spcPct val="90000"/>
              </a:lnSpc>
            </a:pPr>
            <a:r>
              <a:rPr lang="en-US" dirty="0"/>
              <a:t>It is normally in the form of a software requirements specification</a:t>
            </a:r>
          </a:p>
          <a:p>
            <a:pPr>
              <a:lnSpc>
                <a:spcPct val="90000"/>
              </a:lnSpc>
            </a:pPr>
            <a:r>
              <a:rPr lang="en-US" dirty="0"/>
              <a:t>It serves as the foundation for subsequent software engineering activities</a:t>
            </a:r>
          </a:p>
          <a:p>
            <a:pPr>
              <a:lnSpc>
                <a:spcPct val="90000"/>
              </a:lnSpc>
            </a:pPr>
            <a:r>
              <a:rPr lang="en-US" dirty="0"/>
              <a:t>It describes the function and performance of a computer-based system and the constraints that will govern its development</a:t>
            </a:r>
          </a:p>
          <a:p>
            <a:pPr>
              <a:lnSpc>
                <a:spcPct val="90000"/>
              </a:lnSpc>
            </a:pPr>
            <a:r>
              <a:rPr lang="en-US" dirty="0"/>
              <a:t>It formalizes the </a:t>
            </a:r>
            <a:r>
              <a:rPr lang="en-US" u="sng" dirty="0"/>
              <a:t>informational</a:t>
            </a:r>
            <a:r>
              <a:rPr lang="en-US" dirty="0"/>
              <a:t>, </a:t>
            </a:r>
            <a:r>
              <a:rPr lang="en-US" u="sng" dirty="0"/>
              <a:t>functional</a:t>
            </a:r>
            <a:r>
              <a:rPr lang="en-US" dirty="0"/>
              <a:t>, and </a:t>
            </a:r>
            <a:r>
              <a:rPr lang="en-US" u="sng" dirty="0"/>
              <a:t>behavioral</a:t>
            </a:r>
            <a:r>
              <a:rPr lang="en-US" dirty="0"/>
              <a:t> requirements of the proposed software in both a graphical and textual format</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8" name="Rectangle 2"/>
          <p:cNvSpPr>
            <a:spLocks noGrp="1" noChangeArrowheads="1"/>
          </p:cNvSpPr>
          <p:nvPr>
            <p:ph type="title"/>
          </p:nvPr>
        </p:nvSpPr>
        <p:spPr>
          <a:xfrm>
            <a:off x="914400" y="58183"/>
            <a:ext cx="10363200" cy="1233709"/>
          </a:xfrm>
        </p:spPr>
        <p:txBody>
          <a:bodyPr>
            <a:noAutofit/>
          </a:bodyPr>
          <a:lstStyle/>
          <a:p>
            <a:r>
              <a:rPr lang="en-US" dirty="0">
                <a:latin typeface="Times New Roman" pitchFamily="18" charset="0"/>
                <a:cs typeface="Times New Roman" pitchFamily="18" charset="0"/>
              </a:rPr>
              <a:t>Typical Contents of a Software Requirements Specification</a:t>
            </a:r>
          </a:p>
        </p:txBody>
      </p:sp>
      <p:sp>
        <p:nvSpPr>
          <p:cNvPr id="362499" name="Rectangle 3"/>
          <p:cNvSpPr>
            <a:spLocks noGrp="1" noChangeArrowheads="1"/>
          </p:cNvSpPr>
          <p:nvPr>
            <p:ph type="body" idx="1"/>
          </p:nvPr>
        </p:nvSpPr>
        <p:spPr>
          <a:xfrm>
            <a:off x="217794" y="1600213"/>
            <a:ext cx="11640457" cy="4974765"/>
          </a:xfrm>
        </p:spPr>
        <p:txBody>
          <a:bodyPr>
            <a:normAutofit/>
          </a:bodyPr>
          <a:lstStyle/>
          <a:p>
            <a:pPr>
              <a:lnSpc>
                <a:spcPct val="80000"/>
              </a:lnSpc>
            </a:pPr>
            <a:r>
              <a:rPr lang="en-US" sz="2800" dirty="0">
                <a:latin typeface="Times New Roman" pitchFamily="18" charset="0"/>
                <a:cs typeface="Times New Roman" pitchFamily="18" charset="0"/>
              </a:rPr>
              <a:t>Requirements</a:t>
            </a:r>
          </a:p>
          <a:p>
            <a:pPr lvl="1">
              <a:lnSpc>
                <a:spcPct val="80000"/>
              </a:lnSpc>
            </a:pPr>
            <a:r>
              <a:rPr lang="en-US" sz="2400" dirty="0">
                <a:latin typeface="Times New Roman" pitchFamily="18" charset="0"/>
                <a:cs typeface="Times New Roman" pitchFamily="18" charset="0"/>
              </a:rPr>
              <a:t>Required states and modes</a:t>
            </a:r>
          </a:p>
          <a:p>
            <a:pPr lvl="1">
              <a:lnSpc>
                <a:spcPct val="80000"/>
              </a:lnSpc>
            </a:pPr>
            <a:r>
              <a:rPr lang="en-US" sz="2400" dirty="0">
                <a:latin typeface="Times New Roman" pitchFamily="18" charset="0"/>
                <a:cs typeface="Times New Roman" pitchFamily="18" charset="0"/>
              </a:rPr>
              <a:t>Software requirements grouped by capabilities (i.e., functions, objects)</a:t>
            </a:r>
          </a:p>
          <a:p>
            <a:pPr lvl="1">
              <a:lnSpc>
                <a:spcPct val="80000"/>
              </a:lnSpc>
            </a:pPr>
            <a:r>
              <a:rPr lang="en-US" sz="2400" dirty="0">
                <a:latin typeface="Times New Roman" pitchFamily="18" charset="0"/>
                <a:cs typeface="Times New Roman" pitchFamily="18" charset="0"/>
              </a:rPr>
              <a:t>Software external interface requirements</a:t>
            </a:r>
          </a:p>
          <a:p>
            <a:pPr lvl="1">
              <a:lnSpc>
                <a:spcPct val="80000"/>
              </a:lnSpc>
            </a:pPr>
            <a:r>
              <a:rPr lang="en-US" sz="2400" dirty="0">
                <a:latin typeface="Times New Roman" pitchFamily="18" charset="0"/>
                <a:cs typeface="Times New Roman" pitchFamily="18" charset="0"/>
              </a:rPr>
              <a:t>Software internal interface requirements</a:t>
            </a:r>
          </a:p>
          <a:p>
            <a:pPr lvl="1">
              <a:lnSpc>
                <a:spcPct val="80000"/>
              </a:lnSpc>
            </a:pPr>
            <a:r>
              <a:rPr lang="en-US" sz="2400" dirty="0">
                <a:latin typeface="Times New Roman" pitchFamily="18" charset="0"/>
                <a:cs typeface="Times New Roman" pitchFamily="18" charset="0"/>
              </a:rPr>
              <a:t>Software internal data requirements</a:t>
            </a:r>
          </a:p>
          <a:p>
            <a:pPr lvl="1">
              <a:lnSpc>
                <a:spcPct val="80000"/>
              </a:lnSpc>
            </a:pPr>
            <a:r>
              <a:rPr lang="en-US" sz="2400" dirty="0">
                <a:latin typeface="Times New Roman" pitchFamily="18" charset="0"/>
                <a:cs typeface="Times New Roman" pitchFamily="18" charset="0"/>
              </a:rPr>
              <a:t>Other software requirements (safety, security, privacy, environment, hardware, software, communications, quality, personnel, training, logistics, etc.)</a:t>
            </a:r>
          </a:p>
          <a:p>
            <a:pPr lvl="1">
              <a:lnSpc>
                <a:spcPct val="80000"/>
              </a:lnSpc>
            </a:pPr>
            <a:r>
              <a:rPr lang="en-US" sz="2400" dirty="0">
                <a:latin typeface="Times New Roman" pitchFamily="18" charset="0"/>
                <a:cs typeface="Times New Roman" pitchFamily="18" charset="0"/>
              </a:rPr>
              <a:t>Design and implementation constraints</a:t>
            </a:r>
          </a:p>
          <a:p>
            <a:pPr>
              <a:lnSpc>
                <a:spcPct val="80000"/>
              </a:lnSpc>
            </a:pPr>
            <a:r>
              <a:rPr lang="en-US" sz="2800" dirty="0">
                <a:latin typeface="Times New Roman" pitchFamily="18" charset="0"/>
                <a:cs typeface="Times New Roman" pitchFamily="18" charset="0"/>
              </a:rPr>
              <a:t>Qualification provisions to ensure each requirement has been met</a:t>
            </a:r>
          </a:p>
          <a:p>
            <a:pPr lvl="1">
              <a:lnSpc>
                <a:spcPct val="80000"/>
              </a:lnSpc>
            </a:pPr>
            <a:r>
              <a:rPr lang="en-US" sz="2400" dirty="0">
                <a:latin typeface="Times New Roman" pitchFamily="18" charset="0"/>
                <a:cs typeface="Times New Roman" pitchFamily="18" charset="0"/>
              </a:rPr>
              <a:t>Demonstration, test, analysis, inspection, etc.</a:t>
            </a:r>
          </a:p>
          <a:p>
            <a:pPr>
              <a:lnSpc>
                <a:spcPct val="80000"/>
              </a:lnSpc>
            </a:pPr>
            <a:r>
              <a:rPr lang="en-US" sz="2800" dirty="0">
                <a:latin typeface="Times New Roman" pitchFamily="18" charset="0"/>
                <a:cs typeface="Times New Roman" pitchFamily="18" charset="0"/>
              </a:rPr>
              <a:t>Requirements traceability</a:t>
            </a:r>
          </a:p>
          <a:p>
            <a:pPr lvl="1">
              <a:lnSpc>
                <a:spcPct val="80000"/>
              </a:lnSpc>
            </a:pPr>
            <a:r>
              <a:rPr lang="en-US" sz="2400" dirty="0">
                <a:latin typeface="Times New Roman" pitchFamily="18" charset="0"/>
                <a:cs typeface="Times New Roman" pitchFamily="18" charset="0"/>
              </a:rPr>
              <a:t>Trace back to the system or subsystem where each requirement applies</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Title 1"/>
          <p:cNvSpPr>
            <a:spLocks noGrp="1"/>
          </p:cNvSpPr>
          <p:nvPr>
            <p:ph type="title" idx="4294967295"/>
          </p:nvPr>
        </p:nvSpPr>
        <p:spPr>
          <a:xfrm>
            <a:off x="609600" y="320675"/>
            <a:ext cx="9652000" cy="1143000"/>
          </a:xfrm>
        </p:spPr>
        <p:txBody>
          <a:bodyPr lIns="95165" tIns="46748" rIns="95165" bIns="46748" anchor="b">
            <a:normAutofit fontScale="90000"/>
          </a:bodyPr>
          <a:lstStyle/>
          <a:p>
            <a:pPr eaLnBrk="1" hangingPunct="1"/>
            <a:r>
              <a:rPr lang="en-US" sz="3600" smtClean="0"/>
              <a:t> Characteristics of INDIVIDUAL Requirement Statements</a:t>
            </a:r>
          </a:p>
        </p:txBody>
      </p:sp>
      <p:sp>
        <p:nvSpPr>
          <p:cNvPr id="221187" name="Content Placeholder 2"/>
          <p:cNvSpPr>
            <a:spLocks noGrp="1"/>
          </p:cNvSpPr>
          <p:nvPr>
            <p:ph idx="4294967295"/>
          </p:nvPr>
        </p:nvSpPr>
        <p:spPr/>
        <p:txBody>
          <a:bodyPr lIns="95165" tIns="46748" rIns="95165" bIns="46748"/>
          <a:lstStyle/>
          <a:p>
            <a:pPr marL="488950" indent="-488950" defTabSz="962025" eaLnBrk="1" hangingPunct="1"/>
            <a:r>
              <a:rPr lang="en-US" smtClean="0"/>
              <a:t>Complete</a:t>
            </a:r>
          </a:p>
          <a:p>
            <a:pPr marL="488950" indent="-488950" defTabSz="962025" eaLnBrk="1" hangingPunct="1"/>
            <a:r>
              <a:rPr lang="en-US" smtClean="0"/>
              <a:t>Correct</a:t>
            </a:r>
          </a:p>
          <a:p>
            <a:pPr marL="488950" indent="-488950" defTabSz="962025" eaLnBrk="1" hangingPunct="1"/>
            <a:r>
              <a:rPr lang="en-US" smtClean="0"/>
              <a:t>Feasible</a:t>
            </a:r>
          </a:p>
          <a:p>
            <a:pPr marL="488950" indent="-488950" defTabSz="962025" eaLnBrk="1" hangingPunct="1"/>
            <a:r>
              <a:rPr lang="en-US" smtClean="0"/>
              <a:t>Necessary</a:t>
            </a:r>
          </a:p>
          <a:p>
            <a:pPr marL="488950" indent="-488950" defTabSz="962025" eaLnBrk="1" hangingPunct="1"/>
            <a:r>
              <a:rPr lang="en-US" smtClean="0"/>
              <a:t>Prioritized</a:t>
            </a:r>
          </a:p>
          <a:p>
            <a:pPr marL="488950" indent="-488950" defTabSz="962025" eaLnBrk="1" hangingPunct="1"/>
            <a:r>
              <a:rPr lang="en-US" smtClean="0"/>
              <a:t>Unambiguous</a:t>
            </a:r>
          </a:p>
          <a:p>
            <a:pPr marL="488950" indent="-488950" defTabSz="962025" eaLnBrk="1" hangingPunct="1"/>
            <a:r>
              <a:rPr lang="en-US" smtClean="0"/>
              <a:t>Verifiable</a:t>
            </a:r>
          </a:p>
          <a:p>
            <a:pPr marL="488950" indent="-488950" defTabSz="962025" eaLnBrk="1" hangingPunct="1">
              <a:buFont typeface="Wingdings 2" pitchFamily="18" charset="2"/>
              <a:buNone/>
            </a:pPr>
            <a:endParaRPr lang="en-US" smtClean="0"/>
          </a:p>
        </p:txBody>
      </p:sp>
      <p:sp>
        <p:nvSpPr>
          <p:cNvPr id="221188"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21189" name="Slide Number Placeholder 5"/>
          <p:cNvSpPr>
            <a:spLocks noGrp="1"/>
          </p:cNvSpPr>
          <p:nvPr>
            <p:ph type="sldNum" sz="quarter" idx="11"/>
          </p:nvPr>
        </p:nvSpPr>
        <p:spPr>
          <a:noFill/>
        </p:spPr>
        <p:txBody>
          <a:bodyPr/>
          <a:lstStyle/>
          <a:p>
            <a:fld id="{734B1F82-D3FB-45B6-A4E5-82D69205AB16}" type="slidenum">
              <a:rPr lang="en-US" smtClean="0">
                <a:cs typeface="Arial" pitchFamily="34" charset="0"/>
              </a:rPr>
              <a:pPr/>
              <a:t>45</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idx="4294967295"/>
          </p:nvPr>
        </p:nvSpPr>
        <p:spPr>
          <a:xfrm>
            <a:off x="609600" y="320675"/>
            <a:ext cx="9652000" cy="1143000"/>
          </a:xfrm>
        </p:spPr>
        <p:txBody>
          <a:bodyPr lIns="95165" tIns="46748" rIns="95165" bIns="46748" anchor="b"/>
          <a:lstStyle/>
          <a:p>
            <a:pPr eaLnBrk="1" hangingPunct="1"/>
            <a:r>
              <a:rPr lang="en-US" smtClean="0">
                <a:solidFill>
                  <a:srgbClr val="0000FF"/>
                </a:solidFill>
              </a:rPr>
              <a:t>Complete</a:t>
            </a:r>
          </a:p>
        </p:txBody>
      </p:sp>
      <p:sp>
        <p:nvSpPr>
          <p:cNvPr id="222211" name="Rectangle 3"/>
          <p:cNvSpPr>
            <a:spLocks noGrp="1" noChangeArrowheads="1"/>
          </p:cNvSpPr>
          <p:nvPr>
            <p:ph idx="4294967295"/>
          </p:nvPr>
        </p:nvSpPr>
        <p:spPr>
          <a:xfrm>
            <a:off x="304801" y="1524000"/>
            <a:ext cx="11635155" cy="5181600"/>
          </a:xfrm>
        </p:spPr>
        <p:txBody>
          <a:bodyPr lIns="95165" tIns="46748" rIns="95165" bIns="46748"/>
          <a:lstStyle/>
          <a:p>
            <a:pPr marL="488950" indent="-488950" algn="just" defTabSz="962025" eaLnBrk="1" hangingPunct="1">
              <a:lnSpc>
                <a:spcPct val="90000"/>
              </a:lnSpc>
            </a:pPr>
            <a:r>
              <a:rPr lang="en-US" smtClean="0"/>
              <a:t>Each requirement must fully describe the functionality to be delivered. </a:t>
            </a:r>
          </a:p>
          <a:p>
            <a:pPr marL="488950" indent="-488950" algn="just" defTabSz="962025" eaLnBrk="1" hangingPunct="1">
              <a:lnSpc>
                <a:spcPct val="90000"/>
              </a:lnSpc>
            </a:pPr>
            <a:r>
              <a:rPr lang="en-US" smtClean="0"/>
              <a:t>It must contain all the information necessary for the developer to design and implement that bit of functionality. </a:t>
            </a:r>
          </a:p>
          <a:p>
            <a:pPr marL="488950" indent="-488950" algn="just" defTabSz="962025" eaLnBrk="1" hangingPunct="1">
              <a:lnSpc>
                <a:spcPct val="90000"/>
              </a:lnSpc>
            </a:pPr>
            <a:r>
              <a:rPr lang="en-US" smtClean="0"/>
              <a:t>If you know you're lacking certain information, use </a:t>
            </a:r>
            <a:r>
              <a:rPr lang="en-US" i="1" smtClean="0"/>
              <a:t>TBD</a:t>
            </a:r>
            <a:r>
              <a:rPr lang="en-US" smtClean="0"/>
              <a:t> (to be determined) as a standard flag to highlight these gaps. Resolve all TBDs in each portion of the requirements before you proceed with construction of that portion.</a:t>
            </a:r>
          </a:p>
          <a:p>
            <a:pPr marL="488950" indent="-488950" algn="just" defTabSz="962025" eaLnBrk="1" hangingPunct="1">
              <a:lnSpc>
                <a:spcPct val="90000"/>
              </a:lnSpc>
              <a:buFont typeface="Wingdings 2" pitchFamily="18" charset="2"/>
              <a:buNone/>
            </a:pPr>
            <a:endParaRPr lang="en-US" smtClean="0">
              <a:latin typeface="Times New Roman" pitchFamily="18" charset="0"/>
            </a:endParaRPr>
          </a:p>
        </p:txBody>
      </p:sp>
      <p:sp>
        <p:nvSpPr>
          <p:cNvPr id="222212"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22213" name="Slide Number Placeholder 5"/>
          <p:cNvSpPr>
            <a:spLocks noGrp="1"/>
          </p:cNvSpPr>
          <p:nvPr>
            <p:ph type="sldNum" sz="quarter" idx="11"/>
          </p:nvPr>
        </p:nvSpPr>
        <p:spPr>
          <a:noFill/>
        </p:spPr>
        <p:txBody>
          <a:bodyPr/>
          <a:lstStyle/>
          <a:p>
            <a:fld id="{E74AA81F-9B29-499F-BC97-4E8EB3372A66}" type="slidenum">
              <a:rPr lang="en-US" smtClean="0">
                <a:cs typeface="Arial" pitchFamily="34" charset="0"/>
              </a:rPr>
              <a:pPr/>
              <a:t>46</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idx="4294967295"/>
          </p:nvPr>
        </p:nvSpPr>
        <p:spPr>
          <a:xfrm>
            <a:off x="609600" y="320675"/>
            <a:ext cx="9652000" cy="1143000"/>
          </a:xfrm>
        </p:spPr>
        <p:txBody>
          <a:bodyPr lIns="95165" tIns="46748" rIns="95165" bIns="46748" anchor="b"/>
          <a:lstStyle/>
          <a:p>
            <a:pPr eaLnBrk="1" hangingPunct="1"/>
            <a:r>
              <a:rPr lang="en-US" sz="3600" smtClean="0">
                <a:solidFill>
                  <a:srgbClr val="0000FF"/>
                </a:solidFill>
              </a:rPr>
              <a:t>Correct</a:t>
            </a:r>
          </a:p>
        </p:txBody>
      </p:sp>
      <p:sp>
        <p:nvSpPr>
          <p:cNvPr id="223235" name="Rectangle 3"/>
          <p:cNvSpPr>
            <a:spLocks noGrp="1" noChangeArrowheads="1"/>
          </p:cNvSpPr>
          <p:nvPr>
            <p:ph idx="4294967295"/>
          </p:nvPr>
        </p:nvSpPr>
        <p:spPr>
          <a:xfrm>
            <a:off x="406400" y="1676400"/>
            <a:ext cx="10363200" cy="4114800"/>
          </a:xfrm>
        </p:spPr>
        <p:txBody>
          <a:bodyPr lIns="95165" tIns="46748" rIns="95165" bIns="46748"/>
          <a:lstStyle/>
          <a:p>
            <a:pPr marL="488950" indent="-488950" algn="just" defTabSz="962025" eaLnBrk="1" hangingPunct="1">
              <a:lnSpc>
                <a:spcPct val="90000"/>
              </a:lnSpc>
            </a:pPr>
            <a:r>
              <a:rPr lang="en-US" smtClean="0">
                <a:latin typeface="Times New Roman" pitchFamily="18" charset="0"/>
              </a:rPr>
              <a:t>Each requirement must </a:t>
            </a:r>
            <a:r>
              <a:rPr lang="en-US" smtClean="0">
                <a:solidFill>
                  <a:srgbClr val="FF0000"/>
                </a:solidFill>
                <a:latin typeface="Times New Roman" pitchFamily="18" charset="0"/>
              </a:rPr>
              <a:t>accurately</a:t>
            </a:r>
            <a:r>
              <a:rPr lang="en-US" smtClean="0">
                <a:latin typeface="Times New Roman" pitchFamily="18" charset="0"/>
              </a:rPr>
              <a:t> describe the functionality to be delivered. </a:t>
            </a:r>
          </a:p>
          <a:p>
            <a:pPr marL="488950" indent="-488950" algn="just" defTabSz="962025" eaLnBrk="1" hangingPunct="1">
              <a:lnSpc>
                <a:spcPct val="90000"/>
              </a:lnSpc>
            </a:pPr>
            <a:r>
              <a:rPr lang="en-US" smtClean="0">
                <a:latin typeface="Times New Roman" pitchFamily="18" charset="0"/>
              </a:rPr>
              <a:t>The reference for correctness is the source of the requirement, such as an actual customer or a higher level system requirements specification.  </a:t>
            </a:r>
          </a:p>
          <a:p>
            <a:pPr marL="488950" indent="-488950" algn="just" defTabSz="962025" eaLnBrk="1" hangingPunct="1">
              <a:lnSpc>
                <a:spcPct val="90000"/>
              </a:lnSpc>
            </a:pPr>
            <a:r>
              <a:rPr lang="en-US" smtClean="0">
                <a:latin typeface="Times New Roman" pitchFamily="18" charset="0"/>
              </a:rPr>
              <a:t>Only user representatives can determine the correctness of user requirements.</a:t>
            </a:r>
          </a:p>
          <a:p>
            <a:pPr marL="488950" indent="-488950" algn="just" defTabSz="962025" eaLnBrk="1" hangingPunct="1">
              <a:lnSpc>
                <a:spcPct val="90000"/>
              </a:lnSpc>
            </a:pPr>
            <a:endParaRPr lang="en-US" smtClean="0"/>
          </a:p>
        </p:txBody>
      </p:sp>
      <p:sp>
        <p:nvSpPr>
          <p:cNvPr id="223236"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23237" name="Slide Number Placeholder 5"/>
          <p:cNvSpPr>
            <a:spLocks noGrp="1"/>
          </p:cNvSpPr>
          <p:nvPr>
            <p:ph type="sldNum" sz="quarter" idx="11"/>
          </p:nvPr>
        </p:nvSpPr>
        <p:spPr>
          <a:noFill/>
        </p:spPr>
        <p:txBody>
          <a:bodyPr/>
          <a:lstStyle/>
          <a:p>
            <a:fld id="{E5BA45E9-0A55-4622-8A08-F9F25D04D4AE}" type="slidenum">
              <a:rPr lang="en-US" smtClean="0">
                <a:cs typeface="Arial" pitchFamily="34" charset="0"/>
              </a:rPr>
              <a:pPr/>
              <a:t>47</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idx="4294967295"/>
          </p:nvPr>
        </p:nvSpPr>
        <p:spPr>
          <a:xfrm>
            <a:off x="609600" y="320675"/>
            <a:ext cx="9652000" cy="1143000"/>
          </a:xfrm>
        </p:spPr>
        <p:txBody>
          <a:bodyPr lIns="95165" tIns="46748" rIns="95165" bIns="46748" anchor="b"/>
          <a:lstStyle/>
          <a:p>
            <a:pPr eaLnBrk="1" hangingPunct="1"/>
            <a:r>
              <a:rPr lang="en-US" sz="3600" smtClean="0"/>
              <a:t>Feasible  </a:t>
            </a:r>
          </a:p>
        </p:txBody>
      </p:sp>
      <p:sp>
        <p:nvSpPr>
          <p:cNvPr id="224259" name="Rectangle 3"/>
          <p:cNvSpPr>
            <a:spLocks noGrp="1" noChangeArrowheads="1"/>
          </p:cNvSpPr>
          <p:nvPr>
            <p:ph idx="4294967295"/>
          </p:nvPr>
        </p:nvSpPr>
        <p:spPr>
          <a:xfrm>
            <a:off x="406400" y="1447800"/>
            <a:ext cx="11176000" cy="4648200"/>
          </a:xfrm>
        </p:spPr>
        <p:txBody>
          <a:bodyPr lIns="95165" tIns="46748" rIns="95165" bIns="46748">
            <a:normAutofit/>
          </a:bodyPr>
          <a:lstStyle/>
          <a:p>
            <a:pPr marL="488950" indent="-488950" algn="just" defTabSz="962025" eaLnBrk="1" hangingPunct="1"/>
            <a:r>
              <a:rPr lang="en-US" smtClean="0">
                <a:latin typeface="Times New Roman" pitchFamily="18" charset="0"/>
              </a:rPr>
              <a:t>It must be possible to implement each requirement within the known capabilities and limitations of the system and its environment. </a:t>
            </a:r>
          </a:p>
          <a:p>
            <a:pPr marL="488950" indent="-488950" algn="just" defTabSz="962025" eaLnBrk="1" hangingPunct="1"/>
            <a:r>
              <a:rPr lang="en-US" smtClean="0">
                <a:latin typeface="Times New Roman" pitchFamily="18" charset="0"/>
              </a:rPr>
              <a:t>To avoid infeasible requirements, have a </a:t>
            </a:r>
            <a:r>
              <a:rPr lang="en-US" smtClean="0">
                <a:solidFill>
                  <a:srgbClr val="FF0000"/>
                </a:solidFill>
                <a:latin typeface="Times New Roman" pitchFamily="18" charset="0"/>
              </a:rPr>
              <a:t>developer work with the requirements analysts </a:t>
            </a:r>
            <a:r>
              <a:rPr lang="en-US" smtClean="0">
                <a:latin typeface="Times New Roman" pitchFamily="18" charset="0"/>
              </a:rPr>
              <a:t>or marketing personnel throughout the elicitation process.  </a:t>
            </a:r>
          </a:p>
          <a:p>
            <a:pPr marL="488950" indent="-488950" algn="just" defTabSz="962025" eaLnBrk="1" hangingPunct="1"/>
            <a:r>
              <a:rPr lang="en-US" smtClean="0"/>
              <a:t>Incremental development approaches and proof-of-concept prototypes are ways to evaluate requirement feasibility.</a:t>
            </a:r>
            <a:endParaRPr lang="en-US" smtClean="0">
              <a:latin typeface="Times New Roman" pitchFamily="18" charset="0"/>
            </a:endParaRPr>
          </a:p>
          <a:p>
            <a:pPr marL="488950" indent="-488950" algn="just" defTabSz="962025" eaLnBrk="1" hangingPunct="1"/>
            <a:endParaRPr lang="en-US" smtClean="0"/>
          </a:p>
        </p:txBody>
      </p:sp>
      <p:sp>
        <p:nvSpPr>
          <p:cNvPr id="224260"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24261" name="Slide Number Placeholder 5"/>
          <p:cNvSpPr>
            <a:spLocks noGrp="1"/>
          </p:cNvSpPr>
          <p:nvPr>
            <p:ph type="sldNum" sz="quarter" idx="11"/>
          </p:nvPr>
        </p:nvSpPr>
        <p:spPr>
          <a:noFill/>
        </p:spPr>
        <p:txBody>
          <a:bodyPr/>
          <a:lstStyle/>
          <a:p>
            <a:fld id="{812384F2-5FAA-4471-8BED-915054A0E699}" type="slidenum">
              <a:rPr lang="en-US" smtClean="0">
                <a:cs typeface="Arial" pitchFamily="34" charset="0"/>
              </a:rPr>
              <a:pPr/>
              <a:t>48</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282" name="Rectangle 2"/>
          <p:cNvSpPr>
            <a:spLocks noGrp="1" noChangeArrowheads="1"/>
          </p:cNvSpPr>
          <p:nvPr>
            <p:ph type="title" idx="4294967295"/>
          </p:nvPr>
        </p:nvSpPr>
        <p:spPr>
          <a:xfrm>
            <a:off x="609600" y="320675"/>
            <a:ext cx="9652000" cy="1143000"/>
          </a:xfrm>
        </p:spPr>
        <p:txBody>
          <a:bodyPr lIns="95165" tIns="46748" rIns="95165" bIns="46748" anchor="b"/>
          <a:lstStyle/>
          <a:p>
            <a:pPr eaLnBrk="1" hangingPunct="1"/>
            <a:r>
              <a:rPr lang="en-US" sz="3600" smtClean="0"/>
              <a:t>Necessary  </a:t>
            </a:r>
          </a:p>
        </p:txBody>
      </p:sp>
      <p:sp>
        <p:nvSpPr>
          <p:cNvPr id="225283" name="Rectangle 3"/>
          <p:cNvSpPr>
            <a:spLocks noGrp="1" noChangeArrowheads="1"/>
          </p:cNvSpPr>
          <p:nvPr>
            <p:ph idx="4294967295"/>
          </p:nvPr>
        </p:nvSpPr>
        <p:spPr>
          <a:xfrm>
            <a:off x="304800" y="1752600"/>
            <a:ext cx="10363200" cy="4114800"/>
          </a:xfrm>
        </p:spPr>
        <p:txBody>
          <a:bodyPr lIns="95165" tIns="46748" rIns="95165" bIns="46748"/>
          <a:lstStyle/>
          <a:p>
            <a:pPr marL="488950" indent="-488950" algn="just" defTabSz="962025" eaLnBrk="1" hangingPunct="1"/>
            <a:r>
              <a:rPr lang="en-US" smtClean="0">
                <a:latin typeface="Times New Roman" pitchFamily="18" charset="0"/>
              </a:rPr>
              <a:t>Each requirement originates from a source you recognize as having the authority to specify requirements. </a:t>
            </a:r>
          </a:p>
          <a:p>
            <a:pPr marL="488950" indent="-488950" algn="just" defTabSz="962025" eaLnBrk="1" hangingPunct="1"/>
            <a:r>
              <a:rPr lang="en-US" smtClean="0">
                <a:latin typeface="Times New Roman" pitchFamily="18" charset="0"/>
              </a:rPr>
              <a:t>Trace each requirement back to its origin, such as a use case, system requirement, regulation, or some other voice-of-the-customer input.  </a:t>
            </a:r>
          </a:p>
          <a:p>
            <a:pPr marL="488950" indent="-488950" algn="just" defTabSz="962025" eaLnBrk="1" hangingPunct="1"/>
            <a:endParaRPr lang="en-US" smtClean="0">
              <a:latin typeface="Times New Roman" pitchFamily="18" charset="0"/>
            </a:endParaRPr>
          </a:p>
          <a:p>
            <a:pPr marL="488950" indent="-488950" algn="just" defTabSz="962025" eaLnBrk="1" hangingPunct="1"/>
            <a:endParaRPr lang="en-US" smtClean="0"/>
          </a:p>
        </p:txBody>
      </p:sp>
      <p:sp>
        <p:nvSpPr>
          <p:cNvPr id="225284"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25285" name="Slide Number Placeholder 5"/>
          <p:cNvSpPr>
            <a:spLocks noGrp="1"/>
          </p:cNvSpPr>
          <p:nvPr>
            <p:ph type="sldNum" sz="quarter" idx="11"/>
          </p:nvPr>
        </p:nvSpPr>
        <p:spPr>
          <a:noFill/>
        </p:spPr>
        <p:txBody>
          <a:bodyPr/>
          <a:lstStyle/>
          <a:p>
            <a:fld id="{80AEEE08-BB17-471E-A413-64639829402C}" type="slidenum">
              <a:rPr lang="en-US" smtClean="0">
                <a:cs typeface="Arial" pitchFamily="34" charset="0"/>
              </a:rPr>
              <a:pPr/>
              <a:t>49</a:t>
            </a:fld>
            <a:endParaRPr lang="en-US" smtClean="0">
              <a:cs typeface="Arial" pitchFamily="34"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15641"/>
            <a:ext cx="10972800" cy="959071"/>
          </a:xfrm>
        </p:spPr>
        <p:txBody>
          <a:bodyPr>
            <a:normAutofit/>
          </a:bodyPr>
          <a:lstStyle/>
          <a:p>
            <a:pPr marL="285750" indent="-285750">
              <a:lnSpc>
                <a:spcPct val="90000"/>
              </a:lnSpc>
            </a:pPr>
            <a:endParaRPr lang="en-US" dirty="0" smtClean="0">
              <a:latin typeface="Times New Roman" pitchFamily="18" charset="0"/>
              <a:cs typeface="Times New Roman" pitchFamily="18" charset="0"/>
            </a:endParaRPr>
          </a:p>
        </p:txBody>
      </p:sp>
      <p:sp>
        <p:nvSpPr>
          <p:cNvPr id="16387" name="Rectangle 3"/>
          <p:cNvSpPr>
            <a:spLocks noGrp="1" noChangeArrowheads="1"/>
          </p:cNvSpPr>
          <p:nvPr>
            <p:ph type="body" idx="1"/>
          </p:nvPr>
        </p:nvSpPr>
        <p:spPr>
          <a:xfrm>
            <a:off x="261338" y="1088570"/>
            <a:ext cx="11567887" cy="5588001"/>
          </a:xfrm>
        </p:spPr>
        <p:txBody>
          <a:bodyPr>
            <a:normAutofit/>
          </a:bodyPr>
          <a:lstStyle/>
          <a:p>
            <a:r>
              <a:rPr lang="en-US" sz="4000" dirty="0" smtClean="0">
                <a:latin typeface="Times New Roman" pitchFamily="18" charset="0"/>
                <a:cs typeface="Times New Roman" pitchFamily="18" charset="0"/>
              </a:rPr>
              <a:t>RE Allows  the requirements engineer to examine</a:t>
            </a:r>
          </a:p>
          <a:p>
            <a:pPr lvl="1"/>
            <a:r>
              <a:rPr lang="en-US" sz="3600" dirty="0" smtClean="0">
                <a:latin typeface="Times New Roman" pitchFamily="18" charset="0"/>
                <a:cs typeface="Times New Roman" pitchFamily="18" charset="0"/>
              </a:rPr>
              <a:t>the context of the software work to be performed</a:t>
            </a:r>
          </a:p>
          <a:p>
            <a:pPr lvl="1"/>
            <a:r>
              <a:rPr lang="en-US" sz="3600" dirty="0" smtClean="0">
                <a:latin typeface="Times New Roman" pitchFamily="18" charset="0"/>
                <a:cs typeface="Times New Roman" pitchFamily="18" charset="0"/>
              </a:rPr>
              <a:t>the specific needs that design and construction must address</a:t>
            </a:r>
          </a:p>
          <a:p>
            <a:pPr lvl="1"/>
            <a:r>
              <a:rPr lang="en-US" sz="3600" dirty="0" smtClean="0">
                <a:latin typeface="Times New Roman" pitchFamily="18" charset="0"/>
                <a:cs typeface="Times New Roman" pitchFamily="18" charset="0"/>
              </a:rPr>
              <a:t>the priorities that guide the order in which work is to be completed</a:t>
            </a:r>
          </a:p>
          <a:p>
            <a:pPr lvl="1"/>
            <a:r>
              <a:rPr lang="en-US" sz="3600" dirty="0" smtClean="0">
                <a:latin typeface="Times New Roman" pitchFamily="18" charset="0"/>
                <a:cs typeface="Times New Roman" pitchFamily="18" charset="0"/>
              </a:rPr>
              <a:t>the information, function, and behavior that will have a profound impact on the resultant design</a:t>
            </a:r>
          </a:p>
          <a:p>
            <a:pPr lvl="1">
              <a:lnSpc>
                <a:spcPct val="90000"/>
              </a:lnSpc>
            </a:pPr>
            <a:endParaRPr lang="en-US" altLang="ja-JP"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Title 1"/>
          <p:cNvSpPr>
            <a:spLocks noGrp="1"/>
          </p:cNvSpPr>
          <p:nvPr>
            <p:ph type="title" idx="4294967295"/>
          </p:nvPr>
        </p:nvSpPr>
        <p:spPr>
          <a:xfrm>
            <a:off x="609600" y="320675"/>
            <a:ext cx="9652000" cy="1143000"/>
          </a:xfrm>
        </p:spPr>
        <p:txBody>
          <a:bodyPr lIns="95165" tIns="46748" rIns="95165" bIns="46748" anchor="b"/>
          <a:lstStyle/>
          <a:p>
            <a:pPr eaLnBrk="1" hangingPunct="1"/>
            <a:r>
              <a:rPr lang="en-US" smtClean="0"/>
              <a:t>PRIORITIZED</a:t>
            </a:r>
          </a:p>
        </p:txBody>
      </p:sp>
      <p:sp>
        <p:nvSpPr>
          <p:cNvPr id="226307" name="Content Placeholder 2"/>
          <p:cNvSpPr>
            <a:spLocks noGrp="1"/>
          </p:cNvSpPr>
          <p:nvPr>
            <p:ph idx="4294967295"/>
          </p:nvPr>
        </p:nvSpPr>
        <p:spPr/>
        <p:txBody>
          <a:bodyPr lIns="95165" tIns="46748" rIns="95165" bIns="46748">
            <a:normAutofit/>
          </a:bodyPr>
          <a:lstStyle/>
          <a:p>
            <a:pPr marL="488950" indent="-488950" algn="just" defTabSz="962025" eaLnBrk="1" hangingPunct="1"/>
            <a:r>
              <a:rPr lang="en-US" smtClean="0"/>
              <a:t>Assign an implementation priority to each functional requirement, feature, or use case to indicate how essential it is to a particular product release. </a:t>
            </a:r>
          </a:p>
          <a:p>
            <a:pPr marL="488950" indent="-488950" algn="just" defTabSz="962025" eaLnBrk="1" hangingPunct="1"/>
            <a:r>
              <a:rPr lang="en-US" smtClean="0"/>
              <a:t>If all the requirements are considered equally important, it's hard for the project manager to respond to budget cuts, schedule overruns, personnel losses, or new requirements added during development.</a:t>
            </a:r>
          </a:p>
        </p:txBody>
      </p:sp>
      <p:sp>
        <p:nvSpPr>
          <p:cNvPr id="226308"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26309" name="Slide Number Placeholder 5"/>
          <p:cNvSpPr>
            <a:spLocks noGrp="1"/>
          </p:cNvSpPr>
          <p:nvPr>
            <p:ph type="sldNum" sz="quarter" idx="11"/>
          </p:nvPr>
        </p:nvSpPr>
        <p:spPr>
          <a:noFill/>
        </p:spPr>
        <p:txBody>
          <a:bodyPr/>
          <a:lstStyle/>
          <a:p>
            <a:fld id="{4583FA45-EBF1-400A-AB0F-87DBDA645D71}" type="slidenum">
              <a:rPr lang="en-US" smtClean="0">
                <a:cs typeface="Arial" pitchFamily="34" charset="0"/>
              </a:rPr>
              <a:pPr/>
              <a:t>50</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idx="4294967295"/>
          </p:nvPr>
        </p:nvSpPr>
        <p:spPr>
          <a:xfrm>
            <a:off x="480686" y="457200"/>
            <a:ext cx="10390553" cy="533400"/>
          </a:xfrm>
        </p:spPr>
        <p:txBody>
          <a:bodyPr lIns="95165" tIns="46748" rIns="95165" bIns="46748" anchor="b">
            <a:normAutofit fontScale="90000"/>
          </a:bodyPr>
          <a:lstStyle/>
          <a:p>
            <a:pPr eaLnBrk="1" hangingPunct="1"/>
            <a:r>
              <a:rPr lang="en-US" sz="3600" smtClean="0">
                <a:solidFill>
                  <a:srgbClr val="0000FF"/>
                </a:solidFill>
              </a:rPr>
              <a:t>Unambiguous  </a:t>
            </a:r>
          </a:p>
        </p:txBody>
      </p:sp>
      <p:sp>
        <p:nvSpPr>
          <p:cNvPr id="227331" name="Rectangle 3"/>
          <p:cNvSpPr>
            <a:spLocks noGrp="1" noChangeArrowheads="1"/>
          </p:cNvSpPr>
          <p:nvPr>
            <p:ph idx="4294967295"/>
          </p:nvPr>
        </p:nvSpPr>
        <p:spPr>
          <a:xfrm>
            <a:off x="762000" y="1371600"/>
            <a:ext cx="10668000" cy="5181600"/>
          </a:xfrm>
          <a:solidFill>
            <a:schemeClr val="bg1"/>
          </a:solidFill>
        </p:spPr>
        <p:txBody>
          <a:bodyPr lIns="95165" tIns="46748" rIns="95165" bIns="46748">
            <a:normAutofit/>
          </a:bodyPr>
          <a:lstStyle/>
          <a:p>
            <a:pPr marL="488950" indent="-488950" algn="just" defTabSz="962025" eaLnBrk="1" hangingPunct="1"/>
            <a:r>
              <a:rPr lang="en-US" sz="2800" dirty="0" smtClean="0">
                <a:latin typeface="Times New Roman" pitchFamily="18" charset="0"/>
              </a:rPr>
              <a:t>The reader of a requirement statement should be able to draw only one  interpretation of it. </a:t>
            </a:r>
          </a:p>
          <a:p>
            <a:pPr marL="1089025" lvl="1" indent="-479425" algn="just" defTabSz="962025" eaLnBrk="1" hangingPunct="1"/>
            <a:r>
              <a:rPr lang="en-US" dirty="0" smtClean="0">
                <a:latin typeface="Times New Roman" pitchFamily="18" charset="0"/>
              </a:rPr>
              <a:t>Natural language is highly prone to ambiguity</a:t>
            </a:r>
          </a:p>
          <a:p>
            <a:pPr marL="1089025" lvl="1" indent="-479425" algn="just" defTabSz="962025" eaLnBrk="1" hangingPunct="1"/>
            <a:r>
              <a:rPr lang="en-US" dirty="0" smtClean="0">
                <a:latin typeface="Times New Roman" pitchFamily="18" charset="0"/>
              </a:rPr>
              <a:t> Effective ways to reveal ambiguity include:</a:t>
            </a:r>
          </a:p>
          <a:p>
            <a:pPr marL="1449388" lvl="2" indent="-241300" algn="just" defTabSz="962025" eaLnBrk="1" hangingPunct="1"/>
            <a:r>
              <a:rPr lang="en-US" sz="2800" dirty="0" smtClean="0">
                <a:latin typeface="Times New Roman" pitchFamily="18" charset="0"/>
              </a:rPr>
              <a:t> </a:t>
            </a:r>
            <a:r>
              <a:rPr lang="en-US" sz="2800" b="1" dirty="0" smtClean="0">
                <a:latin typeface="Times New Roman" pitchFamily="18" charset="0"/>
              </a:rPr>
              <a:t>formal inspections</a:t>
            </a:r>
            <a:r>
              <a:rPr lang="en-US" sz="2800" dirty="0" smtClean="0">
                <a:latin typeface="Times New Roman" pitchFamily="18" charset="0"/>
              </a:rPr>
              <a:t> of the requirements specifications, </a:t>
            </a:r>
          </a:p>
          <a:p>
            <a:pPr marL="1449388" lvl="2" indent="-241300" algn="just" defTabSz="962025" eaLnBrk="1" hangingPunct="1"/>
            <a:r>
              <a:rPr lang="en-US" sz="2800" dirty="0" smtClean="0">
                <a:latin typeface="Times New Roman" pitchFamily="18" charset="0"/>
              </a:rPr>
              <a:t>writing </a:t>
            </a:r>
            <a:r>
              <a:rPr lang="en-US" sz="2800" b="1" dirty="0" smtClean="0">
                <a:latin typeface="Times New Roman" pitchFamily="18" charset="0"/>
              </a:rPr>
              <a:t>test cases from requirements</a:t>
            </a:r>
            <a:r>
              <a:rPr lang="en-US" sz="2800" dirty="0" smtClean="0">
                <a:latin typeface="Times New Roman" pitchFamily="18" charset="0"/>
              </a:rPr>
              <a:t> </a:t>
            </a:r>
          </a:p>
          <a:p>
            <a:pPr marL="1449388" lvl="2" indent="-241300" algn="just" defTabSz="962025" eaLnBrk="1" hangingPunct="1"/>
            <a:r>
              <a:rPr lang="en-US" sz="2800" dirty="0" smtClean="0">
                <a:latin typeface="Times New Roman" pitchFamily="18" charset="0"/>
              </a:rPr>
              <a:t> creating </a:t>
            </a:r>
            <a:r>
              <a:rPr lang="en-US" sz="2800" b="1" dirty="0" smtClean="0">
                <a:latin typeface="Times New Roman" pitchFamily="18" charset="0"/>
              </a:rPr>
              <a:t>user scenarios</a:t>
            </a:r>
            <a:r>
              <a:rPr lang="en-US" sz="2800" dirty="0" smtClean="0">
                <a:latin typeface="Times New Roman" pitchFamily="18" charset="0"/>
              </a:rPr>
              <a:t> that illustrate the expected behavior of a specific portion of the product.</a:t>
            </a:r>
          </a:p>
          <a:p>
            <a:pPr marL="488950" indent="-488950" algn="just" defTabSz="962025" eaLnBrk="1" hangingPunct="1"/>
            <a:endParaRPr lang="en-US" sz="2800" dirty="0" smtClean="0">
              <a:latin typeface="Times New Roman" pitchFamily="18" charset="0"/>
            </a:endParaRPr>
          </a:p>
          <a:p>
            <a:pPr marL="488950" indent="-488950" algn="just" defTabSz="962025" eaLnBrk="1" hangingPunct="1"/>
            <a:endParaRPr lang="en-US" sz="2800" dirty="0" smtClean="0"/>
          </a:p>
        </p:txBody>
      </p:sp>
      <p:sp>
        <p:nvSpPr>
          <p:cNvPr id="227332"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27333" name="Slide Number Placeholder 5"/>
          <p:cNvSpPr>
            <a:spLocks noGrp="1"/>
          </p:cNvSpPr>
          <p:nvPr>
            <p:ph type="sldNum" sz="quarter" idx="11"/>
          </p:nvPr>
        </p:nvSpPr>
        <p:spPr>
          <a:noFill/>
        </p:spPr>
        <p:txBody>
          <a:bodyPr/>
          <a:lstStyle/>
          <a:p>
            <a:fld id="{FBFC28C4-EFE6-4F5F-9341-D7C2FE97AAB7}" type="slidenum">
              <a:rPr lang="en-US" smtClean="0">
                <a:cs typeface="Arial" pitchFamily="34" charset="0"/>
              </a:rPr>
              <a:pPr/>
              <a:t>51</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title" idx="4294967295"/>
          </p:nvPr>
        </p:nvSpPr>
        <p:spPr/>
        <p:txBody>
          <a:bodyPr lIns="95165" tIns="46748" rIns="95165" bIns="46748" anchor="b"/>
          <a:lstStyle/>
          <a:p>
            <a:pPr eaLnBrk="1" hangingPunct="1"/>
            <a:r>
              <a:rPr lang="en-GB" smtClean="0"/>
              <a:t>Requirements imprecision</a:t>
            </a:r>
          </a:p>
        </p:txBody>
      </p:sp>
      <p:sp>
        <p:nvSpPr>
          <p:cNvPr id="228355" name="Rectangle 3"/>
          <p:cNvSpPr>
            <a:spLocks noGrp="1" noChangeArrowheads="1"/>
          </p:cNvSpPr>
          <p:nvPr>
            <p:ph type="body" idx="4294967295"/>
          </p:nvPr>
        </p:nvSpPr>
        <p:spPr/>
        <p:txBody>
          <a:bodyPr lIns="95165" tIns="46748" rIns="95165" bIns="46748">
            <a:normAutofit/>
          </a:bodyPr>
          <a:lstStyle/>
          <a:p>
            <a:pPr marL="488950" indent="-488950" defTabSz="962025" eaLnBrk="1" hangingPunct="1"/>
            <a:r>
              <a:rPr lang="en-GB" smtClean="0">
                <a:solidFill>
                  <a:srgbClr val="FF0000"/>
                </a:solidFill>
              </a:rPr>
              <a:t>Problems</a:t>
            </a:r>
            <a:r>
              <a:rPr lang="en-GB" smtClean="0"/>
              <a:t> arise when requirements are not precisely stated.</a:t>
            </a:r>
          </a:p>
          <a:p>
            <a:pPr marL="488950" indent="-488950" defTabSz="962025" eaLnBrk="1" hangingPunct="1"/>
            <a:r>
              <a:rPr lang="en-GB" smtClean="0">
                <a:solidFill>
                  <a:srgbClr val="FF0000"/>
                </a:solidFill>
              </a:rPr>
              <a:t>Ambiguous</a:t>
            </a:r>
            <a:r>
              <a:rPr lang="en-GB" smtClean="0"/>
              <a:t> requirements may be interpreted in different ways by developers and users.</a:t>
            </a:r>
          </a:p>
          <a:p>
            <a:pPr marL="488950" indent="-488950" defTabSz="962025" eaLnBrk="1" hangingPunct="1"/>
            <a:r>
              <a:rPr lang="en-GB" smtClean="0"/>
              <a:t>Consider the term ‘appropriate viewers for each document’</a:t>
            </a:r>
          </a:p>
          <a:p>
            <a:pPr marL="1089025" lvl="1" indent="-479425" defTabSz="962025" eaLnBrk="1" hangingPunct="1"/>
            <a:r>
              <a:rPr lang="en-GB" smtClean="0"/>
              <a:t>User intention - special purpose viewer for each different document type;</a:t>
            </a:r>
          </a:p>
          <a:p>
            <a:pPr marL="1089025" lvl="1" indent="-479425" defTabSz="962025" eaLnBrk="1" hangingPunct="1"/>
            <a:r>
              <a:rPr lang="en-GB" smtClean="0"/>
              <a:t>Developer interpretation - Provide a text viewer that shows the contents of the document.</a:t>
            </a:r>
          </a:p>
        </p:txBody>
      </p:sp>
      <p:sp>
        <p:nvSpPr>
          <p:cNvPr id="228356"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28357" name="Slide Number Placeholder 5"/>
          <p:cNvSpPr>
            <a:spLocks noGrp="1"/>
          </p:cNvSpPr>
          <p:nvPr>
            <p:ph type="sldNum" sz="quarter" idx="11"/>
          </p:nvPr>
        </p:nvSpPr>
        <p:spPr>
          <a:noFill/>
        </p:spPr>
        <p:txBody>
          <a:bodyPr/>
          <a:lstStyle/>
          <a:p>
            <a:fld id="{521C55F0-8C5E-4CEA-818A-7E6BFFBB8665}" type="slidenum">
              <a:rPr lang="en-US" smtClean="0">
                <a:cs typeface="Arial" pitchFamily="34" charset="0"/>
              </a:rPr>
              <a:pPr/>
              <a:t>52</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idx="4294967295"/>
          </p:nvPr>
        </p:nvSpPr>
        <p:spPr>
          <a:xfrm>
            <a:off x="508038" y="457200"/>
            <a:ext cx="10390553" cy="533400"/>
          </a:xfrm>
        </p:spPr>
        <p:txBody>
          <a:bodyPr lIns="95165" tIns="46748" rIns="95165" bIns="46748" anchor="b">
            <a:normAutofit fontScale="90000"/>
          </a:bodyPr>
          <a:lstStyle/>
          <a:p>
            <a:pPr eaLnBrk="1" hangingPunct="1"/>
            <a:r>
              <a:rPr lang="en-US" sz="3600" smtClean="0">
                <a:solidFill>
                  <a:srgbClr val="0000FF"/>
                </a:solidFill>
              </a:rPr>
              <a:t>Verifiable </a:t>
            </a:r>
          </a:p>
        </p:txBody>
      </p:sp>
      <p:sp>
        <p:nvSpPr>
          <p:cNvPr id="229379" name="Rectangle 3"/>
          <p:cNvSpPr>
            <a:spLocks noGrp="1" noChangeArrowheads="1"/>
          </p:cNvSpPr>
          <p:nvPr>
            <p:ph idx="4294967295"/>
          </p:nvPr>
        </p:nvSpPr>
        <p:spPr>
          <a:xfrm>
            <a:off x="0" y="1371600"/>
            <a:ext cx="10668000" cy="4267200"/>
          </a:xfrm>
          <a:solidFill>
            <a:schemeClr val="bg1"/>
          </a:solidFill>
        </p:spPr>
        <p:txBody>
          <a:bodyPr lIns="95165" tIns="46748" rIns="95165" bIns="46748"/>
          <a:lstStyle/>
          <a:p>
            <a:pPr marL="533400" indent="-533400" algn="just" defTabSz="962025" eaLnBrk="1" hangingPunct="1"/>
            <a:r>
              <a:rPr lang="en-US" smtClean="0">
                <a:latin typeface="Times New Roman" pitchFamily="18" charset="0"/>
              </a:rPr>
              <a:t>See whether you can </a:t>
            </a:r>
            <a:r>
              <a:rPr lang="en-US" smtClean="0">
                <a:solidFill>
                  <a:srgbClr val="0000FF"/>
                </a:solidFill>
                <a:latin typeface="Times New Roman" pitchFamily="18" charset="0"/>
              </a:rPr>
              <a:t>plan </a:t>
            </a:r>
            <a:r>
              <a:rPr lang="en-US" smtClean="0">
                <a:solidFill>
                  <a:srgbClr val="0000FF"/>
                </a:solidFill>
                <a:latin typeface="Times New Roman" pitchFamily="18" charset="0"/>
              </a:rPr>
              <a:t>tests </a:t>
            </a:r>
            <a:r>
              <a:rPr lang="en-US" smtClean="0">
                <a:latin typeface="Times New Roman" pitchFamily="18" charset="0"/>
              </a:rPr>
              <a:t>or use other verification approaches, such as inspection or formal specification, to determine whether each requirement is properly implemented in the product. </a:t>
            </a:r>
          </a:p>
          <a:p>
            <a:pPr marL="533400" indent="-533400" algn="just" defTabSz="962025" eaLnBrk="1" hangingPunct="1"/>
            <a:r>
              <a:rPr lang="en-US" dirty="0" smtClean="0">
                <a:latin typeface="Times New Roman" pitchFamily="18" charset="0"/>
              </a:rPr>
              <a:t>Requirements that are not consistent, feasible, or unambiguous also are not verifiable. </a:t>
            </a:r>
          </a:p>
          <a:p>
            <a:pPr marL="533400" indent="-533400" algn="just" defTabSz="962025" eaLnBrk="1" hangingPunct="1"/>
            <a:endParaRPr lang="en-US" dirty="0" smtClean="0"/>
          </a:p>
        </p:txBody>
      </p:sp>
      <p:sp>
        <p:nvSpPr>
          <p:cNvPr id="229380"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29381" name="Slide Number Placeholder 5"/>
          <p:cNvSpPr>
            <a:spLocks noGrp="1"/>
          </p:cNvSpPr>
          <p:nvPr>
            <p:ph type="sldNum" sz="quarter" idx="11"/>
          </p:nvPr>
        </p:nvSpPr>
        <p:spPr>
          <a:noFill/>
        </p:spPr>
        <p:txBody>
          <a:bodyPr/>
          <a:lstStyle/>
          <a:p>
            <a:fld id="{3DB528CA-2C44-41DB-AD23-C0ACFAFB4680}" type="slidenum">
              <a:rPr lang="en-US" smtClean="0">
                <a:cs typeface="Arial" pitchFamily="34" charset="0"/>
              </a:rPr>
              <a:pPr/>
              <a:t>53</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idx="4294967295"/>
          </p:nvPr>
        </p:nvSpPr>
        <p:spPr>
          <a:xfrm>
            <a:off x="304800" y="228600"/>
            <a:ext cx="11582400" cy="838200"/>
          </a:xfrm>
          <a:solidFill>
            <a:schemeClr val="bg1"/>
          </a:solidFill>
        </p:spPr>
        <p:txBody>
          <a:bodyPr lIns="95165" tIns="46748" rIns="95165" bIns="46748" anchor="b">
            <a:normAutofit fontScale="90000"/>
          </a:bodyPr>
          <a:lstStyle/>
          <a:p>
            <a:pPr eaLnBrk="1" hangingPunct="1"/>
            <a:r>
              <a:rPr lang="en-US" sz="3300" smtClean="0"/>
              <a:t>Example: VERIFIABLE </a:t>
            </a:r>
            <a:br>
              <a:rPr lang="en-US" sz="3300" smtClean="0"/>
            </a:br>
            <a:endParaRPr lang="en-US" sz="3300" smtClean="0"/>
          </a:p>
        </p:txBody>
      </p:sp>
      <p:sp>
        <p:nvSpPr>
          <p:cNvPr id="230403" name="Rectangle 3"/>
          <p:cNvSpPr>
            <a:spLocks noGrp="1" noChangeArrowheads="1"/>
          </p:cNvSpPr>
          <p:nvPr>
            <p:ph idx="4294967295"/>
          </p:nvPr>
        </p:nvSpPr>
        <p:spPr>
          <a:xfrm>
            <a:off x="406401" y="1371600"/>
            <a:ext cx="11533555" cy="5105400"/>
          </a:xfrm>
        </p:spPr>
        <p:txBody>
          <a:bodyPr lIns="95165" tIns="46748" rIns="95165" bIns="46748"/>
          <a:lstStyle/>
          <a:p>
            <a:pPr marL="1089025" lvl="1" indent="-479425" algn="just" defTabSz="962025" eaLnBrk="1" hangingPunct="1"/>
            <a:r>
              <a:rPr lang="en-US" sz="3200" i="1" smtClean="0"/>
              <a:t>An operator shall not have to wait for the transaction to complete… </a:t>
            </a:r>
            <a:r>
              <a:rPr lang="en-US" sz="3200" i="1" smtClean="0">
                <a:solidFill>
                  <a:srgbClr val="0000FF"/>
                </a:solidFill>
              </a:rPr>
              <a:t>change to measureable</a:t>
            </a:r>
            <a:endParaRPr lang="en-US" sz="3200" smtClean="0">
              <a:solidFill>
                <a:srgbClr val="0000FF"/>
              </a:solidFill>
              <a:latin typeface="Times New Roman" pitchFamily="18" charset="0"/>
            </a:endParaRPr>
          </a:p>
          <a:p>
            <a:pPr marL="1089025" lvl="1" indent="-479425" algn="just" defTabSz="962025" eaLnBrk="1" hangingPunct="1"/>
            <a:r>
              <a:rPr lang="en-US" sz="3200" i="1" smtClean="0"/>
              <a:t>An operator shall not have to wait more than 1s for a transaction to complete for at least 95% of the transactions. </a:t>
            </a:r>
          </a:p>
          <a:p>
            <a:pPr marL="488950" indent="-488950" algn="just" defTabSz="962025" eaLnBrk="1" hangingPunct="1">
              <a:buFont typeface="Wingdings" pitchFamily="2" charset="2"/>
              <a:buNone/>
            </a:pPr>
            <a:r>
              <a:rPr lang="en-US" b="1" smtClean="0">
                <a:solidFill>
                  <a:schemeClr val="folHlink"/>
                </a:solidFill>
              </a:rPr>
              <a:t>Interesting phenomenon:</a:t>
            </a:r>
            <a:r>
              <a:rPr lang="en-US" smtClean="0">
                <a:solidFill>
                  <a:schemeClr val="folHlink"/>
                </a:solidFill>
              </a:rPr>
              <a:t> What gets measured gets done.</a:t>
            </a:r>
          </a:p>
          <a:p>
            <a:pPr marL="488950" indent="-488950" algn="just" defTabSz="962025" eaLnBrk="1" hangingPunct="1">
              <a:buFont typeface="Wingdings" pitchFamily="2" charset="2"/>
              <a:buNone/>
            </a:pPr>
            <a:endParaRPr lang="en-US" smtClean="0">
              <a:solidFill>
                <a:schemeClr val="folHlink"/>
              </a:solidFill>
            </a:endParaRPr>
          </a:p>
        </p:txBody>
      </p:sp>
      <p:sp>
        <p:nvSpPr>
          <p:cNvPr id="230404"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30405" name="Slide Number Placeholder 5"/>
          <p:cNvSpPr>
            <a:spLocks noGrp="1"/>
          </p:cNvSpPr>
          <p:nvPr>
            <p:ph type="sldNum" sz="quarter" idx="11"/>
          </p:nvPr>
        </p:nvSpPr>
        <p:spPr>
          <a:noFill/>
        </p:spPr>
        <p:txBody>
          <a:bodyPr/>
          <a:lstStyle/>
          <a:p>
            <a:fld id="{9A4F7027-4349-4C55-8334-0470ACD59A35}" type="slidenum">
              <a:rPr lang="en-US" smtClean="0">
                <a:cs typeface="Arial" pitchFamily="34" charset="0"/>
              </a:rPr>
              <a:pPr/>
              <a:t>54</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idx="4294967295"/>
          </p:nvPr>
        </p:nvSpPr>
        <p:spPr>
          <a:noFill/>
        </p:spPr>
        <p:txBody>
          <a:bodyPr lIns="90487" tIns="44450" rIns="90487" bIns="44450" anchor="b"/>
          <a:lstStyle/>
          <a:p>
            <a:pPr eaLnBrk="1" hangingPunct="1"/>
            <a:r>
              <a:rPr lang="en-GB" smtClean="0"/>
              <a:t>Requirements measures</a:t>
            </a:r>
          </a:p>
        </p:txBody>
      </p:sp>
      <p:sp>
        <p:nvSpPr>
          <p:cNvPr id="15364" name="Rectangle 4"/>
          <p:cNvSpPr>
            <a:spLocks noChangeArrowheads="1"/>
          </p:cNvSpPr>
          <p:nvPr/>
        </p:nvSpPr>
        <p:spPr bwMode="auto">
          <a:xfrm>
            <a:off x="562742" y="1524000"/>
            <a:ext cx="9941169" cy="4876800"/>
          </a:xfrm>
          <a:prstGeom prst="rect">
            <a:avLst/>
          </a:prstGeom>
          <a:solidFill>
            <a:srgbClr val="CCFFFF"/>
          </a:solidFill>
          <a:ln w="12700">
            <a:noFill/>
            <a:miter lim="800000"/>
            <a:headEnd/>
            <a:tailEnd/>
          </a:ln>
        </p:spPr>
        <p:txBody>
          <a:bodyPr wrap="none" anchor="ctr"/>
          <a:lstStyle/>
          <a:p>
            <a:pPr eaLnBrk="0" hangingPunct="0"/>
            <a:endParaRPr lang="en-US" sz="2400">
              <a:latin typeface="Times" pitchFamily="18" charset="0"/>
            </a:endParaRPr>
          </a:p>
        </p:txBody>
      </p:sp>
      <p:graphicFrame>
        <p:nvGraphicFramePr>
          <p:cNvPr id="15362" name="Object 5"/>
          <p:cNvGraphicFramePr>
            <a:graphicFrameLocks noChangeAspect="1"/>
          </p:cNvGraphicFramePr>
          <p:nvPr/>
        </p:nvGraphicFramePr>
        <p:xfrm>
          <a:off x="1875726" y="1676400"/>
          <a:ext cx="9941169" cy="4859338"/>
        </p:xfrm>
        <a:graphic>
          <a:graphicData uri="http://schemas.openxmlformats.org/presentationml/2006/ole">
            <p:oleObj spid="_x0000_s1026" name="Document" r:id="rId3" imgW="5641848" imgH="3395472" progId="Word.Document.8">
              <p:embed/>
            </p:oleObj>
          </a:graphicData>
        </a:graphic>
      </p:graphicFrame>
      <p:sp>
        <p:nvSpPr>
          <p:cNvPr id="15365" name="Date Placeholder 5"/>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15366" name="Slide Number Placeholder 6"/>
          <p:cNvSpPr>
            <a:spLocks noGrp="1"/>
          </p:cNvSpPr>
          <p:nvPr>
            <p:ph type="sldNum" sz="quarter" idx="11"/>
          </p:nvPr>
        </p:nvSpPr>
        <p:spPr>
          <a:noFill/>
        </p:spPr>
        <p:txBody>
          <a:bodyPr/>
          <a:lstStyle/>
          <a:p>
            <a:fld id="{07E53FDA-F948-4F6D-A9D6-EB9A9DF78124}" type="slidenum">
              <a:rPr lang="en-US" smtClean="0">
                <a:cs typeface="Arial" pitchFamily="34" charset="0"/>
              </a:rPr>
              <a:pPr/>
              <a:t>55</a:t>
            </a:fld>
            <a:endParaRPr lang="en-US" smtClean="0">
              <a:cs typeface="Arial" pitchFamily="34" charset="0"/>
            </a:endParaRP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Title 1"/>
          <p:cNvSpPr>
            <a:spLocks noGrp="1"/>
          </p:cNvSpPr>
          <p:nvPr>
            <p:ph type="title" idx="4294967295"/>
          </p:nvPr>
        </p:nvSpPr>
        <p:spPr>
          <a:xfrm>
            <a:off x="609600" y="320675"/>
            <a:ext cx="9652000" cy="1143000"/>
          </a:xfrm>
        </p:spPr>
        <p:txBody>
          <a:bodyPr lIns="95165" tIns="46748" rIns="95165" bIns="46748" anchor="b">
            <a:normAutofit fontScale="90000"/>
          </a:bodyPr>
          <a:lstStyle/>
          <a:p>
            <a:pPr eaLnBrk="1" hangingPunct="1"/>
            <a:r>
              <a:rPr lang="en-US" sz="3600" smtClean="0"/>
              <a:t>Characteristics of Requirement Specification SET (SRS)</a:t>
            </a:r>
          </a:p>
        </p:txBody>
      </p:sp>
      <p:sp>
        <p:nvSpPr>
          <p:cNvPr id="231427" name="Content Placeholder 2"/>
          <p:cNvSpPr>
            <a:spLocks noGrp="1"/>
          </p:cNvSpPr>
          <p:nvPr>
            <p:ph idx="4294967295"/>
          </p:nvPr>
        </p:nvSpPr>
        <p:spPr/>
        <p:txBody>
          <a:bodyPr lIns="95165" tIns="46748" rIns="95165" bIns="46748"/>
          <a:lstStyle/>
          <a:p>
            <a:pPr marL="488950" indent="-488950" defTabSz="962025" eaLnBrk="1" hangingPunct="1"/>
            <a:r>
              <a:rPr lang="en-US" smtClean="0"/>
              <a:t>Complete</a:t>
            </a:r>
          </a:p>
          <a:p>
            <a:pPr marL="488950" indent="-488950" defTabSz="962025" eaLnBrk="1" hangingPunct="1"/>
            <a:r>
              <a:rPr lang="en-US" smtClean="0"/>
              <a:t>Consistent</a:t>
            </a:r>
          </a:p>
          <a:p>
            <a:pPr marL="488950" indent="-488950" defTabSz="962025" eaLnBrk="1" hangingPunct="1"/>
            <a:r>
              <a:rPr lang="en-US" smtClean="0"/>
              <a:t>Modifiable</a:t>
            </a:r>
          </a:p>
          <a:p>
            <a:pPr marL="488950" indent="-488950" defTabSz="962025" eaLnBrk="1" hangingPunct="1"/>
            <a:r>
              <a:rPr lang="en-US" smtClean="0"/>
              <a:t>Traceable</a:t>
            </a:r>
          </a:p>
        </p:txBody>
      </p:sp>
      <p:sp>
        <p:nvSpPr>
          <p:cNvPr id="231428"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31429" name="Slide Number Placeholder 5"/>
          <p:cNvSpPr>
            <a:spLocks noGrp="1"/>
          </p:cNvSpPr>
          <p:nvPr>
            <p:ph type="sldNum" sz="quarter" idx="11"/>
          </p:nvPr>
        </p:nvSpPr>
        <p:spPr>
          <a:noFill/>
        </p:spPr>
        <p:txBody>
          <a:bodyPr/>
          <a:lstStyle/>
          <a:p>
            <a:fld id="{95B9C050-7C14-4219-B1AA-EFB0E3047644}" type="slidenum">
              <a:rPr lang="en-US" smtClean="0">
                <a:cs typeface="Arial" pitchFamily="34" charset="0"/>
              </a:rPr>
              <a:pPr/>
              <a:t>56</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Title 1"/>
          <p:cNvSpPr>
            <a:spLocks noGrp="1"/>
          </p:cNvSpPr>
          <p:nvPr>
            <p:ph type="title" idx="4294967295"/>
          </p:nvPr>
        </p:nvSpPr>
        <p:spPr>
          <a:xfrm>
            <a:off x="609600" y="320675"/>
            <a:ext cx="9652000" cy="1143000"/>
          </a:xfrm>
        </p:spPr>
        <p:txBody>
          <a:bodyPr lIns="95165" tIns="46748" rIns="95165" bIns="46748" anchor="b"/>
          <a:lstStyle/>
          <a:p>
            <a:pPr eaLnBrk="1" hangingPunct="1"/>
            <a:r>
              <a:rPr lang="en-US" smtClean="0"/>
              <a:t>COMPLETE SRS</a:t>
            </a:r>
          </a:p>
        </p:txBody>
      </p:sp>
      <p:sp>
        <p:nvSpPr>
          <p:cNvPr id="232451" name="Content Placeholder 2"/>
          <p:cNvSpPr>
            <a:spLocks noGrp="1"/>
          </p:cNvSpPr>
          <p:nvPr>
            <p:ph idx="4294967295"/>
          </p:nvPr>
        </p:nvSpPr>
        <p:spPr/>
        <p:txBody>
          <a:bodyPr lIns="95165" tIns="46748" rIns="95165" bIns="46748"/>
          <a:lstStyle/>
          <a:p>
            <a:pPr marL="488950" indent="-488950" algn="just" defTabSz="962025" eaLnBrk="1" hangingPunct="1"/>
            <a:r>
              <a:rPr lang="en-US" smtClean="0"/>
              <a:t>No requirements or necessary information should be absent. </a:t>
            </a:r>
          </a:p>
          <a:p>
            <a:pPr marL="488950" indent="-488950" algn="just" defTabSz="962025" eaLnBrk="1" hangingPunct="1"/>
            <a:r>
              <a:rPr lang="en-US" smtClean="0"/>
              <a:t>Missing requirements are hard to spot because they aren't there! </a:t>
            </a:r>
          </a:p>
          <a:p>
            <a:pPr marL="488950" indent="-488950" algn="just" defTabSz="962025" eaLnBrk="1" hangingPunct="1"/>
            <a:r>
              <a:rPr lang="en-US" smtClean="0"/>
              <a:t>Focusing on user tasks, rather than on system functions, can help you to prevent incompleteness.</a:t>
            </a:r>
          </a:p>
          <a:p>
            <a:pPr marL="488950" indent="-488950" algn="just" defTabSz="962025" eaLnBrk="1" hangingPunct="1"/>
            <a:endParaRPr lang="en-US" smtClean="0"/>
          </a:p>
        </p:txBody>
      </p:sp>
      <p:sp>
        <p:nvSpPr>
          <p:cNvPr id="232452"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32453" name="Slide Number Placeholder 5"/>
          <p:cNvSpPr>
            <a:spLocks noGrp="1"/>
          </p:cNvSpPr>
          <p:nvPr>
            <p:ph type="sldNum" sz="quarter" idx="11"/>
          </p:nvPr>
        </p:nvSpPr>
        <p:spPr>
          <a:noFill/>
        </p:spPr>
        <p:txBody>
          <a:bodyPr/>
          <a:lstStyle/>
          <a:p>
            <a:fld id="{F0FDA692-ACAF-450D-A3A0-E5FE7A479537}" type="slidenum">
              <a:rPr lang="en-US" smtClean="0">
                <a:cs typeface="Arial" pitchFamily="34" charset="0"/>
              </a:rPr>
              <a:pPr/>
              <a:t>57</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idx="4294967295"/>
          </p:nvPr>
        </p:nvSpPr>
        <p:spPr>
          <a:xfrm>
            <a:off x="609600" y="320675"/>
            <a:ext cx="9652000" cy="1143000"/>
          </a:xfrm>
        </p:spPr>
        <p:txBody>
          <a:bodyPr lIns="95165" tIns="46748" rIns="95165" bIns="46748" anchor="b"/>
          <a:lstStyle/>
          <a:p>
            <a:pPr eaLnBrk="1" hangingPunct="1"/>
            <a:r>
              <a:rPr lang="en-US" smtClean="0">
                <a:solidFill>
                  <a:srgbClr val="0000FF"/>
                </a:solidFill>
              </a:rPr>
              <a:t>Consistent SRS</a:t>
            </a:r>
          </a:p>
        </p:txBody>
      </p:sp>
      <p:sp>
        <p:nvSpPr>
          <p:cNvPr id="233475" name="Rectangle 3"/>
          <p:cNvSpPr>
            <a:spLocks noGrp="1" noChangeArrowheads="1"/>
          </p:cNvSpPr>
          <p:nvPr>
            <p:ph idx="4294967295"/>
          </p:nvPr>
        </p:nvSpPr>
        <p:spPr>
          <a:xfrm>
            <a:off x="406401" y="1600200"/>
            <a:ext cx="11533555" cy="3810000"/>
          </a:xfrm>
        </p:spPr>
        <p:txBody>
          <a:bodyPr lIns="95165" tIns="46748" rIns="95165" bIns="46748">
            <a:normAutofit/>
          </a:bodyPr>
          <a:lstStyle/>
          <a:p>
            <a:pPr marL="488950" indent="-488950" algn="just" defTabSz="962025" eaLnBrk="1" hangingPunct="1"/>
            <a:r>
              <a:rPr lang="en-US" smtClean="0">
                <a:latin typeface="Times New Roman" pitchFamily="18" charset="0"/>
              </a:rPr>
              <a:t>Consistent requirements do not conflict with other software requirements or with higher level (system or business) requirements. </a:t>
            </a:r>
          </a:p>
          <a:p>
            <a:pPr marL="488950" indent="-488950" algn="just" defTabSz="962025" eaLnBrk="1" hangingPunct="1"/>
            <a:r>
              <a:rPr lang="en-US" smtClean="0">
                <a:latin typeface="Times New Roman" pitchFamily="18" charset="0"/>
              </a:rPr>
              <a:t>Inconsistencies can slip in undetected if you review only the specific change and not any related requirements.</a:t>
            </a:r>
          </a:p>
          <a:p>
            <a:pPr marL="488950" indent="-488950" algn="just" defTabSz="962025" eaLnBrk="1" hangingPunct="1"/>
            <a:r>
              <a:rPr lang="en-US" smtClean="0">
                <a:latin typeface="Times New Roman" pitchFamily="18" charset="0"/>
              </a:rPr>
              <a:t>Recording the originator of each requirement lets you know who to talk to if you discover conflicts.</a:t>
            </a:r>
          </a:p>
        </p:txBody>
      </p:sp>
      <p:sp>
        <p:nvSpPr>
          <p:cNvPr id="233476"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33477" name="Slide Number Placeholder 5"/>
          <p:cNvSpPr>
            <a:spLocks noGrp="1"/>
          </p:cNvSpPr>
          <p:nvPr>
            <p:ph type="sldNum" sz="quarter" idx="11"/>
          </p:nvPr>
        </p:nvSpPr>
        <p:spPr>
          <a:noFill/>
        </p:spPr>
        <p:txBody>
          <a:bodyPr/>
          <a:lstStyle/>
          <a:p>
            <a:fld id="{B21A6F25-9F27-4E6B-801F-1770E11DA10C}" type="slidenum">
              <a:rPr lang="en-US" smtClean="0">
                <a:cs typeface="Arial" pitchFamily="34" charset="0"/>
              </a:rPr>
              <a:pPr/>
              <a:t>58</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idx="4294967295"/>
          </p:nvPr>
        </p:nvSpPr>
        <p:spPr/>
        <p:txBody>
          <a:bodyPr lIns="95165" tIns="46748" rIns="95165" bIns="46748" anchor="b"/>
          <a:lstStyle/>
          <a:p>
            <a:pPr eaLnBrk="1" hangingPunct="1"/>
            <a:r>
              <a:rPr lang="en-GB" smtClean="0"/>
              <a:t>Requirements interaction</a:t>
            </a:r>
          </a:p>
        </p:txBody>
      </p:sp>
      <p:sp>
        <p:nvSpPr>
          <p:cNvPr id="234499" name="Rectangle 3"/>
          <p:cNvSpPr>
            <a:spLocks noGrp="1" noChangeArrowheads="1"/>
          </p:cNvSpPr>
          <p:nvPr>
            <p:ph type="body" idx="4294967295"/>
          </p:nvPr>
        </p:nvSpPr>
        <p:spPr/>
        <p:txBody>
          <a:bodyPr lIns="95165" tIns="46748" rIns="95165" bIns="46748">
            <a:normAutofit/>
          </a:bodyPr>
          <a:lstStyle/>
          <a:p>
            <a:pPr marL="488950" indent="-488950" defTabSz="962025" eaLnBrk="1" hangingPunct="1">
              <a:lnSpc>
                <a:spcPct val="90000"/>
              </a:lnSpc>
            </a:pPr>
            <a:r>
              <a:rPr lang="en-GB" smtClean="0"/>
              <a:t>Conflicts between different non-functional requirements are common in complex systems.</a:t>
            </a:r>
          </a:p>
          <a:p>
            <a:pPr marL="488950" indent="-488950" defTabSz="962025" eaLnBrk="1" hangingPunct="1">
              <a:lnSpc>
                <a:spcPct val="90000"/>
              </a:lnSpc>
            </a:pPr>
            <a:r>
              <a:rPr lang="en-GB" smtClean="0"/>
              <a:t>Example: Spacecraft system</a:t>
            </a:r>
          </a:p>
          <a:p>
            <a:pPr marL="1089025" lvl="1" indent="-479425" defTabSz="962025" eaLnBrk="1" hangingPunct="1">
              <a:lnSpc>
                <a:spcPct val="90000"/>
              </a:lnSpc>
            </a:pPr>
            <a:r>
              <a:rPr lang="en-GB" smtClean="0"/>
              <a:t>To minimise weight, the number of separate chips in the system should be minimised.</a:t>
            </a:r>
          </a:p>
          <a:p>
            <a:pPr marL="1089025" lvl="1" indent="-479425" defTabSz="962025" eaLnBrk="1" hangingPunct="1">
              <a:lnSpc>
                <a:spcPct val="90000"/>
              </a:lnSpc>
            </a:pPr>
            <a:r>
              <a:rPr lang="en-GB" smtClean="0"/>
              <a:t>To minimise power consumption, lower power chips should be used.</a:t>
            </a:r>
          </a:p>
          <a:p>
            <a:pPr marL="1089025" lvl="1" indent="-479425" defTabSz="962025" eaLnBrk="1" hangingPunct="1">
              <a:lnSpc>
                <a:spcPct val="90000"/>
              </a:lnSpc>
            </a:pPr>
            <a:r>
              <a:rPr lang="en-GB" smtClean="0"/>
              <a:t>However, using low power chips may mean that more chips have to be used. Which is the most critical requirement?</a:t>
            </a:r>
          </a:p>
        </p:txBody>
      </p:sp>
      <p:sp>
        <p:nvSpPr>
          <p:cNvPr id="234500"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34501" name="Slide Number Placeholder 5"/>
          <p:cNvSpPr>
            <a:spLocks noGrp="1"/>
          </p:cNvSpPr>
          <p:nvPr>
            <p:ph type="sldNum" sz="quarter" idx="11"/>
          </p:nvPr>
        </p:nvSpPr>
        <p:spPr>
          <a:noFill/>
        </p:spPr>
        <p:txBody>
          <a:bodyPr/>
          <a:lstStyle/>
          <a:p>
            <a:fld id="{2939D069-BC72-4F14-ADE1-433CD0B1BDE6}" type="slidenum">
              <a:rPr lang="en-US" smtClean="0">
                <a:cs typeface="Arial" pitchFamily="34" charset="0"/>
              </a:rPr>
              <a:pPr/>
              <a:t>59</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idx="4294967295"/>
          </p:nvPr>
        </p:nvSpPr>
        <p:spPr>
          <a:xfrm>
            <a:off x="812800" y="228710"/>
            <a:ext cx="11113477" cy="1001713"/>
          </a:xfrm>
        </p:spPr>
        <p:txBody>
          <a:bodyPr lIns="95165" tIns="46748" rIns="95165" bIns="46748" anchor="b"/>
          <a:lstStyle/>
          <a:p>
            <a:pPr eaLnBrk="1" hangingPunct="1"/>
            <a:r>
              <a:rPr lang="en-US" b="1" smtClean="0"/>
              <a:t>Importance of RE</a:t>
            </a:r>
          </a:p>
        </p:txBody>
      </p:sp>
      <p:sp>
        <p:nvSpPr>
          <p:cNvPr id="829443" name="Rectangle 3"/>
          <p:cNvSpPr>
            <a:spLocks noGrp="1" noChangeArrowheads="1"/>
          </p:cNvSpPr>
          <p:nvPr>
            <p:ph idx="4294967295"/>
          </p:nvPr>
        </p:nvSpPr>
        <p:spPr>
          <a:xfrm>
            <a:off x="609600" y="1524002"/>
            <a:ext cx="11248293" cy="4830763"/>
          </a:xfrm>
        </p:spPr>
        <p:txBody>
          <a:bodyPr lIns="95165" tIns="46748" rIns="95165" bIns="46748"/>
          <a:lstStyle/>
          <a:p>
            <a:pPr marL="0" indent="0" algn="just" defTabSz="962025" eaLnBrk="1" hangingPunct="1">
              <a:buFont typeface="Wingdings" pitchFamily="2" charset="2"/>
              <a:buNone/>
            </a:pPr>
            <a:r>
              <a:rPr lang="en-US" i="1" smtClean="0"/>
              <a:t>“</a:t>
            </a:r>
            <a:r>
              <a:rPr lang="en-US" smtClean="0"/>
              <a:t>The hardest single part of building a software system is </a:t>
            </a:r>
            <a:r>
              <a:rPr lang="en-US" b="1" smtClean="0">
                <a:solidFill>
                  <a:srgbClr val="FF0000"/>
                </a:solidFill>
              </a:rPr>
              <a:t>deciding what to build</a:t>
            </a:r>
            <a:r>
              <a:rPr lang="en-US" smtClean="0"/>
              <a:t>. No other part of the conceptual work is so difficult as establishing the detailed technical requirements, including all the interfaces to people, to machines, and to other software systems. No other part of the work so cripples the resulting system if done wrong. No other part is more difficult to rectify later.</a:t>
            </a:r>
            <a:r>
              <a:rPr lang="en-US" i="1" smtClean="0"/>
              <a:t>” </a:t>
            </a:r>
            <a:r>
              <a:rPr lang="en-US" smtClean="0">
                <a:solidFill>
                  <a:srgbClr val="0000FF"/>
                </a:solidFill>
              </a:rPr>
              <a:t>-- Frederick P. Brooks</a:t>
            </a:r>
          </a:p>
          <a:p>
            <a:pPr marL="0" indent="0" algn="just" defTabSz="962025" eaLnBrk="1" hangingPunct="1">
              <a:buFont typeface="Arial" pitchFamily="34" charset="0"/>
              <a:buNone/>
            </a:pPr>
            <a:endParaRPr lang="en-US" smtClean="0"/>
          </a:p>
          <a:p>
            <a:pPr marL="0" indent="0" algn="just" defTabSz="962025" eaLnBrk="1" hangingPunct="1"/>
            <a:endParaRPr lang="en-US" smtClean="0"/>
          </a:p>
        </p:txBody>
      </p:sp>
      <p:sp>
        <p:nvSpPr>
          <p:cNvPr id="829444" name="Rectangle 4"/>
          <p:cNvSpPr>
            <a:spLocks noChangeArrowheads="1"/>
          </p:cNvSpPr>
          <p:nvPr/>
        </p:nvSpPr>
        <p:spPr bwMode="auto">
          <a:xfrm>
            <a:off x="656496" y="5903913"/>
            <a:ext cx="10656277" cy="946150"/>
          </a:xfrm>
          <a:prstGeom prst="rect">
            <a:avLst/>
          </a:prstGeom>
          <a:noFill/>
          <a:ln w="9525">
            <a:noFill/>
            <a:miter lim="800000"/>
            <a:headEnd/>
            <a:tailEnd/>
          </a:ln>
        </p:spPr>
        <p:txBody>
          <a:bodyPr>
            <a:spAutoFit/>
          </a:bodyPr>
          <a:lstStyle/>
          <a:p>
            <a:pPr eaLnBrk="0" hangingPunct="0">
              <a:spcBef>
                <a:spcPct val="50000"/>
              </a:spcBef>
            </a:pPr>
            <a:r>
              <a:rPr lang="en-US" sz="2800" i="1">
                <a:latin typeface="Times" pitchFamily="18" charset="0"/>
              </a:rPr>
              <a:t>“</a:t>
            </a:r>
            <a:r>
              <a:rPr lang="en-US" sz="2800">
                <a:solidFill>
                  <a:schemeClr val="tx2"/>
                </a:solidFill>
                <a:latin typeface="Times" pitchFamily="18" charset="0"/>
              </a:rPr>
              <a:t>Delivery is not necessarily the best time to discover the user requirements.” </a:t>
            </a:r>
            <a:r>
              <a:rPr lang="en-US" sz="2800">
                <a:latin typeface="Times" pitchFamily="18" charset="0"/>
              </a:rPr>
              <a:t>(Urban Wisdom)</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94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944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idx="4294967295"/>
          </p:nvPr>
        </p:nvSpPr>
        <p:spPr>
          <a:xfrm>
            <a:off x="609600" y="320675"/>
            <a:ext cx="9652000" cy="1143000"/>
          </a:xfrm>
        </p:spPr>
        <p:txBody>
          <a:bodyPr lIns="95165" tIns="46748" rIns="95165" bIns="46748" anchor="b"/>
          <a:lstStyle/>
          <a:p>
            <a:pPr eaLnBrk="1" hangingPunct="1"/>
            <a:r>
              <a:rPr lang="en-US" smtClean="0">
                <a:solidFill>
                  <a:srgbClr val="0000FF"/>
                </a:solidFill>
              </a:rPr>
              <a:t>Modifiable SRS</a:t>
            </a:r>
          </a:p>
        </p:txBody>
      </p:sp>
      <p:sp>
        <p:nvSpPr>
          <p:cNvPr id="235523" name="Rectangle 3"/>
          <p:cNvSpPr>
            <a:spLocks noGrp="1" noChangeArrowheads="1"/>
          </p:cNvSpPr>
          <p:nvPr>
            <p:ph idx="4294967295"/>
          </p:nvPr>
        </p:nvSpPr>
        <p:spPr>
          <a:xfrm>
            <a:off x="711200" y="1600200"/>
            <a:ext cx="10668000" cy="3810000"/>
          </a:xfrm>
        </p:spPr>
        <p:txBody>
          <a:bodyPr lIns="95165" tIns="46748" rIns="95165" bIns="46748">
            <a:normAutofit lnSpcReduction="10000"/>
          </a:bodyPr>
          <a:lstStyle/>
          <a:p>
            <a:pPr marL="273050" indent="-273050" algn="just" defTabSz="962025" eaLnBrk="1" hangingPunct="1">
              <a:lnSpc>
                <a:spcPct val="90000"/>
              </a:lnSpc>
              <a:buFont typeface="Wingdings 2" pitchFamily="18" charset="2"/>
              <a:buChar char=""/>
            </a:pPr>
            <a:r>
              <a:rPr lang="en-US" sz="3000" smtClean="0">
                <a:latin typeface="Times New Roman" pitchFamily="18" charset="0"/>
              </a:rPr>
              <a:t>You must be able to revise the SRS when necessary and to maintain a history of changes made to each requirement.</a:t>
            </a:r>
          </a:p>
          <a:p>
            <a:pPr marL="273050" indent="-273050" algn="just" defTabSz="962025" eaLnBrk="1" hangingPunct="1">
              <a:lnSpc>
                <a:spcPct val="80000"/>
              </a:lnSpc>
              <a:buFont typeface="Wingdings 2" pitchFamily="18" charset="2"/>
              <a:buChar char=""/>
            </a:pPr>
            <a:r>
              <a:rPr lang="en-US" sz="3000" smtClean="0">
                <a:latin typeface="Times New Roman" pitchFamily="18" charset="0"/>
              </a:rPr>
              <a:t>Each requirement be uniquely labeled and expressed separately from other requirements so you can refer to it unambiguously.  </a:t>
            </a:r>
          </a:p>
          <a:p>
            <a:pPr marL="273050" indent="-273050" algn="just" defTabSz="962025" eaLnBrk="1" hangingPunct="1">
              <a:lnSpc>
                <a:spcPct val="80000"/>
              </a:lnSpc>
              <a:buFont typeface="Wingdings 2" pitchFamily="18" charset="2"/>
              <a:buChar char=""/>
            </a:pPr>
            <a:r>
              <a:rPr lang="en-US" sz="3000" smtClean="0">
                <a:latin typeface="Times New Roman" pitchFamily="18" charset="0"/>
              </a:rPr>
              <a:t>Organizing requirements so that related requirements are grouped together.</a:t>
            </a:r>
          </a:p>
          <a:p>
            <a:pPr marL="273050" indent="-273050" algn="just" defTabSz="962025" eaLnBrk="1" hangingPunct="1">
              <a:lnSpc>
                <a:spcPct val="80000"/>
              </a:lnSpc>
              <a:buFont typeface="Wingdings 2" pitchFamily="18" charset="2"/>
              <a:buChar char=""/>
            </a:pPr>
            <a:r>
              <a:rPr lang="en-US" sz="3000" smtClean="0">
                <a:latin typeface="Times New Roman" pitchFamily="18" charset="0"/>
              </a:rPr>
              <a:t>Each requirement should appear only once in the SRS.</a:t>
            </a:r>
          </a:p>
          <a:p>
            <a:pPr marL="273050" indent="-273050" algn="just" defTabSz="962025" eaLnBrk="1" hangingPunct="1">
              <a:lnSpc>
                <a:spcPct val="80000"/>
              </a:lnSpc>
              <a:buFont typeface="Wingdings 2" pitchFamily="18" charset="2"/>
              <a:buChar char=""/>
            </a:pPr>
            <a:r>
              <a:rPr lang="en-US" sz="3000" smtClean="0">
                <a:latin typeface="Times New Roman" pitchFamily="18" charset="0"/>
              </a:rPr>
              <a:t>Create a table of contents, index, cross-reference listing, traceability matrices</a:t>
            </a:r>
          </a:p>
        </p:txBody>
      </p:sp>
      <p:sp>
        <p:nvSpPr>
          <p:cNvPr id="235524"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35525" name="Slide Number Placeholder 5"/>
          <p:cNvSpPr>
            <a:spLocks noGrp="1"/>
          </p:cNvSpPr>
          <p:nvPr>
            <p:ph type="sldNum" sz="quarter" idx="11"/>
          </p:nvPr>
        </p:nvSpPr>
        <p:spPr>
          <a:noFill/>
        </p:spPr>
        <p:txBody>
          <a:bodyPr/>
          <a:lstStyle/>
          <a:p>
            <a:fld id="{8FE091E0-4BFD-45A1-B245-044E26182C3A}" type="slidenum">
              <a:rPr lang="en-US" smtClean="0">
                <a:cs typeface="Arial" pitchFamily="34" charset="0"/>
              </a:rPr>
              <a:pPr/>
              <a:t>60</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idx="4294967295"/>
          </p:nvPr>
        </p:nvSpPr>
        <p:spPr>
          <a:xfrm>
            <a:off x="609600" y="320675"/>
            <a:ext cx="9652000" cy="1143000"/>
          </a:xfrm>
        </p:spPr>
        <p:txBody>
          <a:bodyPr lIns="95165" tIns="46748" rIns="95165" bIns="46748" anchor="b"/>
          <a:lstStyle/>
          <a:p>
            <a:pPr eaLnBrk="1" hangingPunct="1"/>
            <a:r>
              <a:rPr lang="en-US" smtClean="0">
                <a:solidFill>
                  <a:srgbClr val="0000FF"/>
                </a:solidFill>
              </a:rPr>
              <a:t>Traceable SRS</a:t>
            </a:r>
          </a:p>
        </p:txBody>
      </p:sp>
      <p:sp>
        <p:nvSpPr>
          <p:cNvPr id="236547" name="Rectangle 3"/>
          <p:cNvSpPr>
            <a:spLocks noGrp="1" noChangeArrowheads="1"/>
          </p:cNvSpPr>
          <p:nvPr>
            <p:ph idx="4294967295"/>
          </p:nvPr>
        </p:nvSpPr>
        <p:spPr>
          <a:xfrm>
            <a:off x="508001" y="1524000"/>
            <a:ext cx="11228755" cy="4687888"/>
          </a:xfrm>
        </p:spPr>
        <p:txBody>
          <a:bodyPr lIns="95165" tIns="46748" rIns="95165" bIns="46748">
            <a:normAutofit/>
          </a:bodyPr>
          <a:lstStyle/>
          <a:p>
            <a:pPr marL="488950" indent="-488950" algn="just" defTabSz="962025" eaLnBrk="1" hangingPunct="1">
              <a:lnSpc>
                <a:spcPct val="90000"/>
              </a:lnSpc>
            </a:pPr>
            <a:r>
              <a:rPr lang="en-US" smtClean="0">
                <a:latin typeface="Times New Roman" pitchFamily="18" charset="0"/>
              </a:rPr>
              <a:t>A traceable requirement can be linked backward to its origin and forward to the design elements and source code that implement it and to the test cases that verify the implementation as correct.</a:t>
            </a:r>
          </a:p>
          <a:p>
            <a:pPr marL="488950" indent="-488950" algn="just" defTabSz="962025" eaLnBrk="1" hangingPunct="1">
              <a:lnSpc>
                <a:spcPct val="90000"/>
              </a:lnSpc>
            </a:pPr>
            <a:r>
              <a:rPr lang="en-US" dirty="0" smtClean="0">
                <a:latin typeface="Times New Roman" pitchFamily="18" charset="0"/>
              </a:rPr>
              <a:t>Traceable requirements are uniquely labeled and are written in a structured, fine-grained way, as opposed to large, narrative paragraphs or bullet lists.</a:t>
            </a:r>
          </a:p>
          <a:p>
            <a:pPr marL="488950" indent="-488950" algn="just" defTabSz="962025" eaLnBrk="1" hangingPunct="1">
              <a:lnSpc>
                <a:spcPct val="90000"/>
              </a:lnSpc>
            </a:pPr>
            <a:r>
              <a:rPr lang="en-US" dirty="0" smtClean="0">
                <a:latin typeface="Times New Roman" pitchFamily="18" charset="0"/>
              </a:rPr>
              <a:t>Avoid lumping multiple requirements together into a single statement; the different requirements might trace to different design and code elements.</a:t>
            </a:r>
          </a:p>
        </p:txBody>
      </p:sp>
      <p:sp>
        <p:nvSpPr>
          <p:cNvPr id="236548"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36549" name="Slide Number Placeholder 5"/>
          <p:cNvSpPr>
            <a:spLocks noGrp="1"/>
          </p:cNvSpPr>
          <p:nvPr>
            <p:ph type="sldNum" sz="quarter" idx="11"/>
          </p:nvPr>
        </p:nvSpPr>
        <p:spPr>
          <a:noFill/>
        </p:spPr>
        <p:txBody>
          <a:bodyPr/>
          <a:lstStyle/>
          <a:p>
            <a:fld id="{765DA292-1C72-4499-9935-50993BD2B415}" type="slidenum">
              <a:rPr lang="en-US" smtClean="0">
                <a:cs typeface="Arial" pitchFamily="34" charset="0"/>
              </a:rPr>
              <a:pPr/>
              <a:t>61</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ChangeArrowheads="1"/>
          </p:cNvSpPr>
          <p:nvPr>
            <p:ph type="title" idx="4294967295"/>
          </p:nvPr>
        </p:nvSpPr>
        <p:spPr>
          <a:xfrm>
            <a:off x="609600" y="320675"/>
            <a:ext cx="9652000" cy="1143000"/>
          </a:xfrm>
        </p:spPr>
        <p:txBody>
          <a:bodyPr lIns="95165" tIns="46748" rIns="95165" bIns="46748" anchor="b"/>
          <a:lstStyle/>
          <a:p>
            <a:pPr eaLnBrk="1" hangingPunct="1"/>
            <a:r>
              <a:rPr lang="en-US" sz="3600" smtClean="0"/>
              <a:t>Exercise 1</a:t>
            </a:r>
          </a:p>
        </p:txBody>
      </p:sp>
      <p:sp>
        <p:nvSpPr>
          <p:cNvPr id="237571" name="Rectangle 3"/>
          <p:cNvSpPr>
            <a:spLocks noGrp="1" noChangeArrowheads="1"/>
          </p:cNvSpPr>
          <p:nvPr>
            <p:ph idx="4294967295"/>
          </p:nvPr>
        </p:nvSpPr>
        <p:spPr>
          <a:xfrm>
            <a:off x="406400" y="2057400"/>
            <a:ext cx="11379200" cy="4114800"/>
          </a:xfrm>
        </p:spPr>
        <p:txBody>
          <a:bodyPr lIns="95165" tIns="46748" rIns="95165" bIns="46748"/>
          <a:lstStyle/>
          <a:p>
            <a:pPr marL="514350" indent="-514350" algn="just" defTabSz="962025" eaLnBrk="1" hangingPunct="1">
              <a:buFont typeface="Wingdings 2" pitchFamily="18" charset="2"/>
              <a:buNone/>
            </a:pPr>
            <a:r>
              <a:rPr lang="en-US" i="1" smtClean="0">
                <a:latin typeface="Times New Roman" pitchFamily="18" charset="0"/>
              </a:rPr>
              <a:t>“The product shall provide status messages at regular intervals not less than every 60 seconds.”</a:t>
            </a:r>
          </a:p>
          <a:p>
            <a:pPr marL="514350" indent="-514350" algn="just" defTabSz="962025" eaLnBrk="1" hangingPunct="1">
              <a:buFont typeface="Wingdings 2" pitchFamily="18" charset="2"/>
              <a:buNone/>
            </a:pPr>
            <a:r>
              <a:rPr lang="en-US" b="1" smtClean="0">
                <a:latin typeface="Times New Roman" pitchFamily="18" charset="0"/>
              </a:rPr>
              <a:t>		Quality Analysis?</a:t>
            </a:r>
          </a:p>
          <a:p>
            <a:pPr marL="514350" indent="-514350" algn="just" defTabSz="962025" eaLnBrk="1" hangingPunct="1">
              <a:buFont typeface="Wingdings 2" pitchFamily="18" charset="2"/>
              <a:buChar char=""/>
            </a:pPr>
            <a:endParaRPr lang="en-US" b="1" smtClean="0"/>
          </a:p>
        </p:txBody>
      </p:sp>
      <p:sp>
        <p:nvSpPr>
          <p:cNvPr id="237572"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37573" name="Slide Number Placeholder 5"/>
          <p:cNvSpPr>
            <a:spLocks noGrp="1"/>
          </p:cNvSpPr>
          <p:nvPr>
            <p:ph type="sldNum" sz="quarter" idx="11"/>
          </p:nvPr>
        </p:nvSpPr>
        <p:spPr>
          <a:noFill/>
        </p:spPr>
        <p:txBody>
          <a:bodyPr/>
          <a:lstStyle/>
          <a:p>
            <a:fld id="{A7473391-EB01-4CA9-AA10-429AB805982B}" type="slidenum">
              <a:rPr lang="en-US" smtClean="0">
                <a:cs typeface="Arial" pitchFamily="34" charset="0"/>
              </a:rPr>
              <a:pPr/>
              <a:t>62</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title" idx="4294967295"/>
          </p:nvPr>
        </p:nvSpPr>
        <p:spPr>
          <a:xfrm>
            <a:off x="609600" y="320675"/>
            <a:ext cx="9652000" cy="1143000"/>
          </a:xfrm>
        </p:spPr>
        <p:txBody>
          <a:bodyPr lIns="95165" tIns="46748" rIns="95165" bIns="46748" anchor="b"/>
          <a:lstStyle/>
          <a:p>
            <a:pPr eaLnBrk="1" hangingPunct="1"/>
            <a:r>
              <a:rPr lang="en-US" sz="3600" smtClean="0"/>
              <a:t>Exercise 1: Improved</a:t>
            </a:r>
          </a:p>
        </p:txBody>
      </p:sp>
      <p:pic>
        <p:nvPicPr>
          <p:cNvPr id="238595" name="Picture 3"/>
          <p:cNvPicPr>
            <a:picLocks noChangeAspect="1" noChangeArrowheads="1"/>
          </p:cNvPicPr>
          <p:nvPr/>
        </p:nvPicPr>
        <p:blipFill>
          <a:blip r:embed="rId3" cstate="print"/>
          <a:srcRect/>
          <a:stretch>
            <a:fillRect/>
          </a:stretch>
        </p:blipFill>
        <p:spPr bwMode="auto">
          <a:xfrm>
            <a:off x="304800" y="1905000"/>
            <a:ext cx="11887200" cy="3886200"/>
          </a:xfrm>
          <a:prstGeom prst="rect">
            <a:avLst/>
          </a:prstGeom>
          <a:noFill/>
          <a:ln w="28575">
            <a:solidFill>
              <a:schemeClr val="folHlink"/>
            </a:solidFill>
            <a:miter lim="800000"/>
            <a:headEnd/>
            <a:tailEnd/>
          </a:ln>
        </p:spPr>
      </p:pic>
      <p:sp>
        <p:nvSpPr>
          <p:cNvPr id="238596"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38597" name="Slide Number Placeholder 5"/>
          <p:cNvSpPr>
            <a:spLocks noGrp="1"/>
          </p:cNvSpPr>
          <p:nvPr>
            <p:ph type="sldNum" sz="quarter" idx="11"/>
          </p:nvPr>
        </p:nvSpPr>
        <p:spPr>
          <a:noFill/>
        </p:spPr>
        <p:txBody>
          <a:bodyPr/>
          <a:lstStyle/>
          <a:p>
            <a:fld id="{44FBA11E-FA2B-4455-B72D-17F652775C04}" type="slidenum">
              <a:rPr lang="en-US" smtClean="0">
                <a:cs typeface="Arial" pitchFamily="34" charset="0"/>
              </a:rPr>
              <a:pPr/>
              <a:t>63</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idx="4294967295"/>
          </p:nvPr>
        </p:nvSpPr>
        <p:spPr>
          <a:xfrm>
            <a:off x="609600" y="320675"/>
            <a:ext cx="9652000" cy="1143000"/>
          </a:xfrm>
        </p:spPr>
        <p:txBody>
          <a:bodyPr lIns="95165" tIns="46748" rIns="95165" bIns="46748" anchor="b"/>
          <a:lstStyle/>
          <a:p>
            <a:pPr eaLnBrk="1" hangingPunct="1"/>
            <a:r>
              <a:rPr lang="en-US" sz="3600" smtClean="0"/>
              <a:t>Exercise 2</a:t>
            </a:r>
          </a:p>
        </p:txBody>
      </p:sp>
      <p:sp>
        <p:nvSpPr>
          <p:cNvPr id="239619" name="Rectangle 3"/>
          <p:cNvSpPr>
            <a:spLocks noGrp="1" noChangeArrowheads="1"/>
          </p:cNvSpPr>
          <p:nvPr>
            <p:ph idx="4294967295"/>
          </p:nvPr>
        </p:nvSpPr>
        <p:spPr>
          <a:xfrm>
            <a:off x="508001" y="1905000"/>
            <a:ext cx="11431955" cy="4114800"/>
          </a:xfrm>
        </p:spPr>
        <p:txBody>
          <a:bodyPr lIns="95165" tIns="46748" rIns="95165" bIns="46748"/>
          <a:lstStyle/>
          <a:p>
            <a:pPr marL="488950" indent="-488950" algn="just" defTabSz="962025" eaLnBrk="1" hangingPunct="1">
              <a:buFont typeface="Wingdings 2" pitchFamily="18" charset="2"/>
              <a:buNone/>
            </a:pPr>
            <a:r>
              <a:rPr lang="en-US" i="1" smtClean="0">
                <a:latin typeface="Times New Roman" pitchFamily="18" charset="0"/>
              </a:rPr>
              <a:t>“The product shall switch between displaying and hiding non-printing characters instantaneously.”</a:t>
            </a:r>
          </a:p>
          <a:p>
            <a:pPr marL="488950" indent="-488950" algn="just" defTabSz="962025" eaLnBrk="1" hangingPunct="1">
              <a:buFont typeface="Wingdings 2" pitchFamily="18" charset="2"/>
              <a:buNone/>
            </a:pPr>
            <a:r>
              <a:rPr lang="en-US" b="1" smtClean="0">
                <a:latin typeface="Times New Roman" pitchFamily="18" charset="0"/>
              </a:rPr>
              <a:t>	Analysis?</a:t>
            </a:r>
          </a:p>
          <a:p>
            <a:pPr marL="488950" indent="-488950" algn="just" defTabSz="962025" eaLnBrk="1" hangingPunct="1">
              <a:buFont typeface="Wingdings 2" pitchFamily="18" charset="2"/>
              <a:buNone/>
            </a:pPr>
            <a:endParaRPr lang="en-US" smtClean="0"/>
          </a:p>
        </p:txBody>
      </p:sp>
      <p:sp>
        <p:nvSpPr>
          <p:cNvPr id="239620"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39621" name="Slide Number Placeholder 5"/>
          <p:cNvSpPr>
            <a:spLocks noGrp="1"/>
          </p:cNvSpPr>
          <p:nvPr>
            <p:ph type="sldNum" sz="quarter" idx="11"/>
          </p:nvPr>
        </p:nvSpPr>
        <p:spPr>
          <a:noFill/>
        </p:spPr>
        <p:txBody>
          <a:bodyPr/>
          <a:lstStyle/>
          <a:p>
            <a:fld id="{8AD625A5-7BDF-46A4-B7B2-FF2E9742D88C}" type="slidenum">
              <a:rPr lang="en-US" smtClean="0">
                <a:cs typeface="Arial" pitchFamily="34" charset="0"/>
              </a:rPr>
              <a:pPr/>
              <a:t>64</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idx="4294967295"/>
          </p:nvPr>
        </p:nvSpPr>
        <p:spPr>
          <a:xfrm>
            <a:off x="609600" y="320675"/>
            <a:ext cx="9652000" cy="1143000"/>
          </a:xfrm>
        </p:spPr>
        <p:txBody>
          <a:bodyPr lIns="95165" tIns="46748" rIns="95165" bIns="46748" anchor="b"/>
          <a:lstStyle/>
          <a:p>
            <a:pPr eaLnBrk="1" hangingPunct="1"/>
            <a:r>
              <a:rPr lang="en-US" sz="3600" smtClean="0"/>
              <a:t>Exercise 2: Improved</a:t>
            </a:r>
          </a:p>
        </p:txBody>
      </p:sp>
      <p:sp>
        <p:nvSpPr>
          <p:cNvPr id="240643" name="Rectangle 3"/>
          <p:cNvSpPr>
            <a:spLocks noGrp="1" noChangeArrowheads="1"/>
          </p:cNvSpPr>
          <p:nvPr>
            <p:ph idx="4294967295"/>
          </p:nvPr>
        </p:nvSpPr>
        <p:spPr>
          <a:xfrm>
            <a:off x="914400" y="2438400"/>
            <a:ext cx="10363200" cy="3048000"/>
          </a:xfrm>
          <a:solidFill>
            <a:schemeClr val="bg1"/>
          </a:solidFill>
          <a:ln w="28575">
            <a:solidFill>
              <a:schemeClr val="folHlink"/>
            </a:solidFill>
          </a:ln>
        </p:spPr>
        <p:txBody>
          <a:bodyPr lIns="95165" tIns="46748" rIns="95165" bIns="46748"/>
          <a:lstStyle/>
          <a:p>
            <a:pPr marL="488950" indent="-488950" defTabSz="962025" eaLnBrk="1" hangingPunct="1">
              <a:buFont typeface="Wingdings" pitchFamily="2" charset="2"/>
              <a:buNone/>
            </a:pPr>
            <a:r>
              <a:rPr lang="en-US" smtClean="0">
                <a:latin typeface="Times New Roman" pitchFamily="18" charset="0"/>
              </a:rPr>
              <a:t>“The user shall be able to toggle between displaying and hiding all HTML markup tags in the document being edited with the activation of a specific triggering condition.”</a:t>
            </a:r>
          </a:p>
        </p:txBody>
      </p:sp>
      <p:sp>
        <p:nvSpPr>
          <p:cNvPr id="240644"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40645" name="Slide Number Placeholder 5"/>
          <p:cNvSpPr>
            <a:spLocks noGrp="1"/>
          </p:cNvSpPr>
          <p:nvPr>
            <p:ph type="sldNum" sz="quarter" idx="11"/>
          </p:nvPr>
        </p:nvSpPr>
        <p:spPr>
          <a:noFill/>
        </p:spPr>
        <p:txBody>
          <a:bodyPr/>
          <a:lstStyle/>
          <a:p>
            <a:fld id="{FED3AD88-8E85-47C5-B098-67A7257A4F47}" type="slidenum">
              <a:rPr lang="en-US" smtClean="0">
                <a:cs typeface="Arial" pitchFamily="34" charset="0"/>
              </a:rPr>
              <a:pPr/>
              <a:t>65</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idx="4294967295"/>
          </p:nvPr>
        </p:nvSpPr>
        <p:spPr>
          <a:xfrm>
            <a:off x="609600" y="320675"/>
            <a:ext cx="9652000" cy="1143000"/>
          </a:xfrm>
        </p:spPr>
        <p:txBody>
          <a:bodyPr lIns="95165" tIns="46748" rIns="95165" bIns="46748" anchor="b"/>
          <a:lstStyle/>
          <a:p>
            <a:pPr eaLnBrk="1" hangingPunct="1"/>
            <a:r>
              <a:rPr lang="en-US" sz="3600" smtClean="0"/>
              <a:t>Exercise 3</a:t>
            </a:r>
          </a:p>
        </p:txBody>
      </p:sp>
      <p:sp>
        <p:nvSpPr>
          <p:cNvPr id="241667" name="Rectangle 3"/>
          <p:cNvSpPr>
            <a:spLocks noGrp="1" noChangeArrowheads="1"/>
          </p:cNvSpPr>
          <p:nvPr>
            <p:ph idx="4294967295"/>
          </p:nvPr>
        </p:nvSpPr>
        <p:spPr>
          <a:xfrm>
            <a:off x="711200" y="1524000"/>
            <a:ext cx="9652000" cy="4846638"/>
          </a:xfrm>
        </p:spPr>
        <p:txBody>
          <a:bodyPr lIns="95165" tIns="46748" rIns="95165" bIns="46748"/>
          <a:lstStyle/>
          <a:p>
            <a:pPr marL="488950" indent="-488950" algn="just" defTabSz="962025" eaLnBrk="1" hangingPunct="1">
              <a:buFont typeface="Wingdings 2" pitchFamily="18" charset="2"/>
              <a:buNone/>
            </a:pPr>
            <a:r>
              <a:rPr lang="en-US" i="1" smtClean="0">
                <a:latin typeface="Times New Roman" pitchFamily="18" charset="0"/>
              </a:rPr>
              <a:t>“Charge numbers should be validated on-line against the master corporate charge number list, if possible.”</a:t>
            </a:r>
          </a:p>
          <a:p>
            <a:pPr marL="488950" indent="-488950" algn="just" defTabSz="962025" eaLnBrk="1" hangingPunct="1">
              <a:buFont typeface="Wingdings 2" pitchFamily="18" charset="2"/>
              <a:buNone/>
            </a:pPr>
            <a:r>
              <a:rPr lang="en-US" b="1" smtClean="0">
                <a:latin typeface="Times New Roman" pitchFamily="18" charset="0"/>
              </a:rPr>
              <a:t>	Analysis?</a:t>
            </a:r>
          </a:p>
          <a:p>
            <a:pPr marL="488950" indent="-488950" algn="just" defTabSz="962025" eaLnBrk="1" hangingPunct="1"/>
            <a:endParaRPr lang="en-US" smtClean="0"/>
          </a:p>
        </p:txBody>
      </p:sp>
      <p:sp>
        <p:nvSpPr>
          <p:cNvPr id="241668"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41669" name="Slide Number Placeholder 5"/>
          <p:cNvSpPr>
            <a:spLocks noGrp="1"/>
          </p:cNvSpPr>
          <p:nvPr>
            <p:ph type="sldNum" sz="quarter" idx="11"/>
          </p:nvPr>
        </p:nvSpPr>
        <p:spPr>
          <a:noFill/>
        </p:spPr>
        <p:txBody>
          <a:bodyPr/>
          <a:lstStyle/>
          <a:p>
            <a:fld id="{8D929BE5-5FBA-4D98-BA98-A08867610E5F}" type="slidenum">
              <a:rPr lang="en-US" smtClean="0">
                <a:cs typeface="Arial" pitchFamily="34" charset="0"/>
              </a:rPr>
              <a:pPr/>
              <a:t>66</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idx="4294967295"/>
          </p:nvPr>
        </p:nvSpPr>
        <p:spPr>
          <a:xfrm>
            <a:off x="609600" y="320675"/>
            <a:ext cx="9652000" cy="1143000"/>
          </a:xfrm>
        </p:spPr>
        <p:txBody>
          <a:bodyPr lIns="95165" tIns="46748" rIns="95165" bIns="46748" anchor="b"/>
          <a:lstStyle/>
          <a:p>
            <a:pPr eaLnBrk="1" hangingPunct="1"/>
            <a:r>
              <a:rPr lang="en-US" sz="3600" smtClean="0"/>
              <a:t>Exercise 3: Improved</a:t>
            </a:r>
          </a:p>
        </p:txBody>
      </p:sp>
      <p:sp>
        <p:nvSpPr>
          <p:cNvPr id="242691" name="Rectangle 3"/>
          <p:cNvSpPr>
            <a:spLocks noGrp="1" noChangeArrowheads="1"/>
          </p:cNvSpPr>
          <p:nvPr>
            <p:ph idx="4294967295"/>
          </p:nvPr>
        </p:nvSpPr>
        <p:spPr>
          <a:xfrm>
            <a:off x="1117600" y="2057400"/>
            <a:ext cx="10363200" cy="3733800"/>
          </a:xfrm>
          <a:solidFill>
            <a:schemeClr val="bg1"/>
          </a:solidFill>
          <a:ln w="28575">
            <a:solidFill>
              <a:schemeClr val="folHlink"/>
            </a:solidFill>
          </a:ln>
        </p:spPr>
        <p:txBody>
          <a:bodyPr lIns="95165" tIns="46748" rIns="95165" bIns="46748"/>
          <a:lstStyle/>
          <a:p>
            <a:pPr marL="488950" indent="-488950" defTabSz="962025" eaLnBrk="1" hangingPunct="1">
              <a:buFont typeface="Wingdings" pitchFamily="2" charset="2"/>
              <a:buNone/>
            </a:pPr>
            <a:r>
              <a:rPr lang="en-US" smtClean="0">
                <a:latin typeface="Times New Roman" pitchFamily="18" charset="0"/>
              </a:rPr>
              <a:t>“The system shall validate the charge number entered against the online master corporate charge number list. </a:t>
            </a:r>
          </a:p>
          <a:p>
            <a:pPr marL="488950" indent="-488950" defTabSz="962025" eaLnBrk="1" hangingPunct="1">
              <a:buFont typeface="Wingdings" pitchFamily="2" charset="2"/>
              <a:buNone/>
            </a:pPr>
            <a:r>
              <a:rPr lang="en-US" smtClean="0">
                <a:latin typeface="Times New Roman" pitchFamily="18" charset="0"/>
              </a:rPr>
              <a:t>If the charge number is not found on the list, an error message shall be displayed and the order shall not be accepted.”</a:t>
            </a:r>
            <a:endParaRPr lang="en-US" smtClean="0"/>
          </a:p>
        </p:txBody>
      </p:sp>
      <p:sp>
        <p:nvSpPr>
          <p:cNvPr id="242692"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42693" name="Slide Number Placeholder 5"/>
          <p:cNvSpPr>
            <a:spLocks noGrp="1"/>
          </p:cNvSpPr>
          <p:nvPr>
            <p:ph type="sldNum" sz="quarter" idx="11"/>
          </p:nvPr>
        </p:nvSpPr>
        <p:spPr>
          <a:noFill/>
        </p:spPr>
        <p:txBody>
          <a:bodyPr/>
          <a:lstStyle/>
          <a:p>
            <a:fld id="{37BC2E9C-B221-409D-B290-D93BAD9BBB43}" type="slidenum">
              <a:rPr lang="en-US" smtClean="0">
                <a:cs typeface="Arial" pitchFamily="34" charset="0"/>
              </a:rPr>
              <a:pPr/>
              <a:t>67</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idx="4294967295"/>
          </p:nvPr>
        </p:nvSpPr>
        <p:spPr/>
        <p:txBody>
          <a:bodyPr lIns="95165" tIns="46748" rIns="95165" bIns="46748" anchor="b">
            <a:normAutofit fontScale="90000"/>
          </a:bodyPr>
          <a:lstStyle/>
          <a:p>
            <a:pPr eaLnBrk="1" hangingPunct="1"/>
            <a:r>
              <a:rPr lang="en-GB" smtClean="0"/>
              <a:t>Problems with natural language specification of requirements</a:t>
            </a:r>
          </a:p>
        </p:txBody>
      </p:sp>
      <p:sp>
        <p:nvSpPr>
          <p:cNvPr id="243715" name="Rectangle 3"/>
          <p:cNvSpPr>
            <a:spLocks noGrp="1" noChangeArrowheads="1"/>
          </p:cNvSpPr>
          <p:nvPr>
            <p:ph type="body" idx="4294967295"/>
          </p:nvPr>
        </p:nvSpPr>
        <p:spPr>
          <a:xfrm>
            <a:off x="562708" y="1676402"/>
            <a:ext cx="10597661" cy="4130675"/>
          </a:xfrm>
        </p:spPr>
        <p:txBody>
          <a:bodyPr lIns="95165" tIns="46748" rIns="95165" bIns="46748">
            <a:normAutofit lnSpcReduction="10000"/>
          </a:bodyPr>
          <a:lstStyle/>
          <a:p>
            <a:pPr marL="488950" indent="-488950" defTabSz="962025" eaLnBrk="1" hangingPunct="1"/>
            <a:r>
              <a:rPr lang="en-GB" smtClean="0">
                <a:solidFill>
                  <a:srgbClr val="FF0000"/>
                </a:solidFill>
              </a:rPr>
              <a:t>Lack of clarity </a:t>
            </a:r>
          </a:p>
          <a:p>
            <a:pPr marL="1089025" lvl="1" indent="-479425" defTabSz="962025" eaLnBrk="1" hangingPunct="1"/>
            <a:r>
              <a:rPr lang="en-GB" smtClean="0"/>
              <a:t>Precision is difficult without making the document difficult to read.</a:t>
            </a:r>
          </a:p>
          <a:p>
            <a:pPr marL="488950" indent="-488950" defTabSz="962025" eaLnBrk="1" hangingPunct="1"/>
            <a:r>
              <a:rPr lang="en-GB" smtClean="0">
                <a:solidFill>
                  <a:srgbClr val="FF0000"/>
                </a:solidFill>
              </a:rPr>
              <a:t>Requirements confusion</a:t>
            </a:r>
          </a:p>
          <a:p>
            <a:pPr marL="1089025" lvl="1" indent="-479425" defTabSz="962025" eaLnBrk="1" hangingPunct="1"/>
            <a:r>
              <a:rPr lang="en-GB" smtClean="0"/>
              <a:t>Different types of requirements tend to be mixed-up.</a:t>
            </a:r>
          </a:p>
          <a:p>
            <a:pPr marL="488950" indent="-488950" defTabSz="962025" eaLnBrk="1" hangingPunct="1"/>
            <a:r>
              <a:rPr lang="en-GB" smtClean="0">
                <a:solidFill>
                  <a:srgbClr val="FF0000"/>
                </a:solidFill>
              </a:rPr>
              <a:t>Requirements amalgamation</a:t>
            </a:r>
          </a:p>
          <a:p>
            <a:pPr marL="1089025" lvl="1" indent="-479425" defTabSz="962025" eaLnBrk="1" hangingPunct="1"/>
            <a:r>
              <a:rPr lang="en-GB" smtClean="0"/>
              <a:t>Several different requirements may be expressed together as a single requirement.</a:t>
            </a:r>
          </a:p>
        </p:txBody>
      </p:sp>
      <p:sp>
        <p:nvSpPr>
          <p:cNvPr id="243716"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43717" name="Slide Number Placeholder 5"/>
          <p:cNvSpPr>
            <a:spLocks noGrp="1"/>
          </p:cNvSpPr>
          <p:nvPr>
            <p:ph type="sldNum" sz="quarter" idx="11"/>
          </p:nvPr>
        </p:nvSpPr>
        <p:spPr>
          <a:noFill/>
        </p:spPr>
        <p:txBody>
          <a:bodyPr/>
          <a:lstStyle/>
          <a:p>
            <a:fld id="{2BAA7E33-F7ED-4F9E-A970-5670A5002D25}" type="slidenum">
              <a:rPr lang="en-US" smtClean="0">
                <a:cs typeface="Arial" pitchFamily="34" charset="0"/>
              </a:rPr>
              <a:pPr/>
              <a:t>68</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idx="4294967295"/>
          </p:nvPr>
        </p:nvSpPr>
        <p:spPr/>
        <p:txBody>
          <a:bodyPr lIns="95165" tIns="46748" rIns="95165" bIns="46748" anchor="b">
            <a:normAutofit/>
          </a:bodyPr>
          <a:lstStyle/>
          <a:p>
            <a:pPr eaLnBrk="1" hangingPunct="1"/>
            <a:r>
              <a:rPr lang="en-GB" sz="3600" smtClean="0"/>
              <a:t>Problems with NL specification of system requirements</a:t>
            </a:r>
          </a:p>
        </p:txBody>
      </p:sp>
      <p:sp>
        <p:nvSpPr>
          <p:cNvPr id="244739" name="Rectangle 3"/>
          <p:cNvSpPr>
            <a:spLocks noGrp="1" noChangeArrowheads="1"/>
          </p:cNvSpPr>
          <p:nvPr>
            <p:ph type="body" idx="4294967295"/>
          </p:nvPr>
        </p:nvSpPr>
        <p:spPr/>
        <p:txBody>
          <a:bodyPr lIns="95165" tIns="46748" rIns="95165" bIns="46748">
            <a:normAutofit/>
          </a:bodyPr>
          <a:lstStyle/>
          <a:p>
            <a:pPr marL="488950" indent="-488950" defTabSz="962025" eaLnBrk="1" hangingPunct="1">
              <a:lnSpc>
                <a:spcPct val="90000"/>
              </a:lnSpc>
            </a:pPr>
            <a:r>
              <a:rPr lang="en-GB" smtClean="0">
                <a:solidFill>
                  <a:srgbClr val="FF0000"/>
                </a:solidFill>
              </a:rPr>
              <a:t>Ambiguity</a:t>
            </a:r>
          </a:p>
          <a:p>
            <a:pPr marL="1089025" lvl="1" indent="-479425" defTabSz="962025" eaLnBrk="1" hangingPunct="1">
              <a:lnSpc>
                <a:spcPct val="90000"/>
              </a:lnSpc>
            </a:pPr>
            <a:r>
              <a:rPr lang="en-GB" smtClean="0"/>
              <a:t>The readers and writers of the requirement must interpret the same words in the same way. NL is naturally ambiguous so this is very difficult.</a:t>
            </a:r>
          </a:p>
          <a:p>
            <a:pPr marL="488950" indent="-488950" defTabSz="962025" eaLnBrk="1" hangingPunct="1">
              <a:lnSpc>
                <a:spcPct val="90000"/>
              </a:lnSpc>
            </a:pPr>
            <a:r>
              <a:rPr lang="en-GB" smtClean="0">
                <a:solidFill>
                  <a:srgbClr val="FF0000"/>
                </a:solidFill>
              </a:rPr>
              <a:t>Over-flexibility</a:t>
            </a:r>
          </a:p>
          <a:p>
            <a:pPr marL="1089025" lvl="1" indent="-479425" defTabSz="962025" eaLnBrk="1" hangingPunct="1">
              <a:lnSpc>
                <a:spcPct val="90000"/>
              </a:lnSpc>
            </a:pPr>
            <a:r>
              <a:rPr lang="en-GB" smtClean="0"/>
              <a:t>The same thing may be said in a number of different ways in the specification.</a:t>
            </a:r>
          </a:p>
          <a:p>
            <a:pPr marL="488950" indent="-488950" defTabSz="962025" eaLnBrk="1" hangingPunct="1">
              <a:lnSpc>
                <a:spcPct val="90000"/>
              </a:lnSpc>
            </a:pPr>
            <a:r>
              <a:rPr lang="en-GB" smtClean="0">
                <a:solidFill>
                  <a:srgbClr val="FF0000"/>
                </a:solidFill>
              </a:rPr>
              <a:t>Lack of modularisation</a:t>
            </a:r>
          </a:p>
          <a:p>
            <a:pPr marL="1089025" lvl="1" indent="-479425" defTabSz="962025" eaLnBrk="1" hangingPunct="1">
              <a:lnSpc>
                <a:spcPct val="90000"/>
              </a:lnSpc>
            </a:pPr>
            <a:r>
              <a:rPr lang="en-GB" smtClean="0"/>
              <a:t>NL structures are inadequate to structure system requirements.</a:t>
            </a:r>
          </a:p>
        </p:txBody>
      </p:sp>
      <p:sp>
        <p:nvSpPr>
          <p:cNvPr id="244740"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44741" name="Slide Number Placeholder 5"/>
          <p:cNvSpPr>
            <a:spLocks noGrp="1"/>
          </p:cNvSpPr>
          <p:nvPr>
            <p:ph type="sldNum" sz="quarter" idx="11"/>
          </p:nvPr>
        </p:nvSpPr>
        <p:spPr>
          <a:noFill/>
        </p:spPr>
        <p:txBody>
          <a:bodyPr/>
          <a:lstStyle/>
          <a:p>
            <a:fld id="{C4F00BEA-682F-4C61-AB2D-DBF06C7561BD}" type="slidenum">
              <a:rPr lang="en-US" smtClean="0">
                <a:cs typeface="Arial" pitchFamily="34" charset="0"/>
              </a:rPr>
              <a:pPr/>
              <a:t>69</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idx="4294967295"/>
          </p:nvPr>
        </p:nvSpPr>
        <p:spPr/>
        <p:txBody>
          <a:bodyPr lIns="95165" tIns="46748" rIns="95165" bIns="46748" anchor="b"/>
          <a:lstStyle/>
          <a:p>
            <a:pPr eaLnBrk="1" hangingPunct="1"/>
            <a:r>
              <a:rPr lang="en-US" smtClean="0"/>
              <a:t>Importance of RE</a:t>
            </a:r>
          </a:p>
        </p:txBody>
      </p:sp>
      <p:sp>
        <p:nvSpPr>
          <p:cNvPr id="183299" name="Rectangle 4"/>
          <p:cNvSpPr>
            <a:spLocks noChangeArrowheads="1"/>
          </p:cNvSpPr>
          <p:nvPr/>
        </p:nvSpPr>
        <p:spPr bwMode="auto">
          <a:xfrm>
            <a:off x="609644" y="1600255"/>
            <a:ext cx="11232663" cy="2160591"/>
          </a:xfrm>
          <a:prstGeom prst="rect">
            <a:avLst/>
          </a:prstGeom>
          <a:noFill/>
          <a:ln w="9525">
            <a:noFill/>
            <a:miter lim="800000"/>
            <a:headEnd/>
            <a:tailEnd/>
          </a:ln>
        </p:spPr>
        <p:txBody>
          <a:bodyPr>
            <a:spAutoFit/>
          </a:bodyPr>
          <a:lstStyle/>
          <a:p>
            <a:pPr eaLnBrk="0" hangingPunct="0">
              <a:spcBef>
                <a:spcPct val="20000"/>
              </a:spcBef>
            </a:pPr>
            <a:r>
              <a:rPr lang="en-US" sz="3200">
                <a:latin typeface="Times" pitchFamily="18" charset="0"/>
              </a:rPr>
              <a:t>“</a:t>
            </a:r>
            <a:r>
              <a:rPr lang="en-US" sz="3200">
                <a:solidFill>
                  <a:schemeClr val="tx2"/>
                </a:solidFill>
                <a:latin typeface="Times" pitchFamily="18" charset="0"/>
              </a:rPr>
              <a:t>Done well, requirements engineering presents an opportunity to reduce costs and increase the quality of software systems. Done poorly, it could lead to a software project failure.” </a:t>
            </a:r>
            <a:r>
              <a:rPr lang="en-US" sz="3200" i="1">
                <a:latin typeface="Times" pitchFamily="18" charset="0"/>
              </a:rPr>
              <a:t>– </a:t>
            </a:r>
          </a:p>
          <a:p>
            <a:pPr eaLnBrk="0" hangingPunct="0">
              <a:spcBef>
                <a:spcPct val="20000"/>
              </a:spcBef>
            </a:pPr>
            <a:r>
              <a:rPr lang="en-US" sz="3200" b="1">
                <a:latin typeface="Times" pitchFamily="18" charset="0"/>
              </a:rPr>
              <a:t>Software Engineering Institute (SEI)</a:t>
            </a:r>
          </a:p>
        </p:txBody>
      </p:sp>
      <p:sp>
        <p:nvSpPr>
          <p:cNvPr id="183300"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183301" name="Slide Number Placeholder 5"/>
          <p:cNvSpPr>
            <a:spLocks noGrp="1"/>
          </p:cNvSpPr>
          <p:nvPr>
            <p:ph type="sldNum" sz="quarter" idx="11"/>
          </p:nvPr>
        </p:nvSpPr>
        <p:spPr>
          <a:noFill/>
        </p:spPr>
        <p:txBody>
          <a:bodyPr/>
          <a:lstStyle/>
          <a:p>
            <a:fld id="{EEA169A1-E5AF-4BA1-BB83-30C47A8DF1EF}" type="slidenum">
              <a:rPr lang="en-US" smtClean="0">
                <a:cs typeface="Arial" pitchFamily="34" charset="0"/>
              </a:rPr>
              <a:pPr/>
              <a:t>7</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idx="4294967295"/>
          </p:nvPr>
        </p:nvSpPr>
        <p:spPr>
          <a:xfrm>
            <a:off x="508000" y="266700"/>
            <a:ext cx="10972800" cy="1104900"/>
          </a:xfrm>
        </p:spPr>
        <p:txBody>
          <a:bodyPr lIns="95165" tIns="46748" rIns="95165" bIns="46748" anchor="b">
            <a:normAutofit/>
          </a:bodyPr>
          <a:lstStyle/>
          <a:p>
            <a:pPr eaLnBrk="1" hangingPunct="1"/>
            <a:r>
              <a:rPr lang="en-GB" smtClean="0"/>
              <a:t>Guidelines for writing requirements</a:t>
            </a:r>
          </a:p>
        </p:txBody>
      </p:sp>
      <p:sp>
        <p:nvSpPr>
          <p:cNvPr id="245763" name="Rectangle 3"/>
          <p:cNvSpPr>
            <a:spLocks noGrp="1" noChangeArrowheads="1"/>
          </p:cNvSpPr>
          <p:nvPr>
            <p:ph type="body" idx="4294967295"/>
          </p:nvPr>
        </p:nvSpPr>
        <p:spPr/>
        <p:txBody>
          <a:bodyPr lIns="95165" tIns="46748" rIns="95165" bIns="46748"/>
          <a:lstStyle/>
          <a:p>
            <a:pPr marL="488950" indent="-488950" defTabSz="962025" eaLnBrk="1" hangingPunct="1"/>
            <a:r>
              <a:rPr lang="en-GB" smtClean="0"/>
              <a:t>Invent a </a:t>
            </a:r>
            <a:r>
              <a:rPr lang="en-GB" smtClean="0">
                <a:solidFill>
                  <a:srgbClr val="FF0000"/>
                </a:solidFill>
              </a:rPr>
              <a:t>standard format </a:t>
            </a:r>
            <a:r>
              <a:rPr lang="en-GB" smtClean="0"/>
              <a:t>and use it for all requirements.</a:t>
            </a:r>
          </a:p>
          <a:p>
            <a:pPr marL="488950" indent="-488950" defTabSz="962025" eaLnBrk="1" hangingPunct="1"/>
            <a:r>
              <a:rPr lang="en-GB" smtClean="0"/>
              <a:t>Use </a:t>
            </a:r>
            <a:r>
              <a:rPr lang="en-GB" smtClean="0">
                <a:solidFill>
                  <a:srgbClr val="FF0000"/>
                </a:solidFill>
              </a:rPr>
              <a:t>language</a:t>
            </a:r>
            <a:r>
              <a:rPr lang="en-GB" smtClean="0"/>
              <a:t> in a consistent way. Use shall for mandatory requirements, should for desirable requirements.</a:t>
            </a:r>
          </a:p>
          <a:p>
            <a:pPr marL="488950" indent="-488950" defTabSz="962025" eaLnBrk="1" hangingPunct="1"/>
            <a:r>
              <a:rPr lang="en-GB" smtClean="0"/>
              <a:t>Use text </a:t>
            </a:r>
            <a:r>
              <a:rPr lang="en-GB" smtClean="0">
                <a:solidFill>
                  <a:srgbClr val="FF0000"/>
                </a:solidFill>
              </a:rPr>
              <a:t>highlighting</a:t>
            </a:r>
            <a:r>
              <a:rPr lang="en-GB" smtClean="0"/>
              <a:t> to identify key parts of the requirement.</a:t>
            </a:r>
          </a:p>
          <a:p>
            <a:pPr marL="488950" indent="-488950" defTabSz="962025" eaLnBrk="1" hangingPunct="1"/>
            <a:r>
              <a:rPr lang="en-GB" smtClean="0"/>
              <a:t>Avoid the use of computer </a:t>
            </a:r>
            <a:r>
              <a:rPr lang="en-GB" smtClean="0">
                <a:solidFill>
                  <a:srgbClr val="FF0000"/>
                </a:solidFill>
              </a:rPr>
              <a:t>jargon</a:t>
            </a:r>
            <a:r>
              <a:rPr lang="en-GB" smtClean="0"/>
              <a:t>.</a:t>
            </a:r>
          </a:p>
        </p:txBody>
      </p:sp>
      <p:sp>
        <p:nvSpPr>
          <p:cNvPr id="245764"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45765" name="Slide Number Placeholder 5"/>
          <p:cNvSpPr>
            <a:spLocks noGrp="1"/>
          </p:cNvSpPr>
          <p:nvPr>
            <p:ph type="sldNum" sz="quarter" idx="11"/>
          </p:nvPr>
        </p:nvSpPr>
        <p:spPr>
          <a:noFill/>
        </p:spPr>
        <p:txBody>
          <a:bodyPr/>
          <a:lstStyle/>
          <a:p>
            <a:fld id="{2C6ACB2D-DF4A-43ED-9235-D43AD0AAA945}" type="slidenum">
              <a:rPr lang="en-US" smtClean="0">
                <a:cs typeface="Arial" pitchFamily="34" charset="0"/>
              </a:rPr>
              <a:pPr/>
              <a:t>70</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idx="4294967295"/>
          </p:nvPr>
        </p:nvSpPr>
        <p:spPr>
          <a:xfrm>
            <a:off x="656492" y="381000"/>
            <a:ext cx="10972800" cy="1066800"/>
          </a:xfrm>
        </p:spPr>
        <p:txBody>
          <a:bodyPr lIns="95165" tIns="46748" rIns="95165" bIns="46748" anchor="b">
            <a:normAutofit/>
          </a:bodyPr>
          <a:lstStyle/>
          <a:p>
            <a:pPr eaLnBrk="1" hangingPunct="1"/>
            <a:r>
              <a:rPr lang="en-GB" sz="3600" smtClean="0"/>
              <a:t>Alternatives to NL specification for system requirements</a:t>
            </a:r>
          </a:p>
        </p:txBody>
      </p:sp>
      <p:sp>
        <p:nvSpPr>
          <p:cNvPr id="16388" name="Rectangle 5"/>
          <p:cNvSpPr>
            <a:spLocks noChangeArrowheads="1"/>
          </p:cNvSpPr>
          <p:nvPr/>
        </p:nvSpPr>
        <p:spPr bwMode="auto">
          <a:xfrm>
            <a:off x="468925" y="1600200"/>
            <a:ext cx="11347939" cy="4800600"/>
          </a:xfrm>
          <a:prstGeom prst="rect">
            <a:avLst/>
          </a:prstGeom>
          <a:solidFill>
            <a:srgbClr val="CCFFFF"/>
          </a:solidFill>
          <a:ln w="12700">
            <a:noFill/>
            <a:miter lim="800000"/>
            <a:headEnd/>
            <a:tailEnd/>
          </a:ln>
        </p:spPr>
        <p:txBody>
          <a:bodyPr wrap="none" anchor="ctr"/>
          <a:lstStyle/>
          <a:p>
            <a:pPr eaLnBrk="0" hangingPunct="0"/>
            <a:endParaRPr lang="en-US" sz="2400">
              <a:latin typeface="Times" pitchFamily="18" charset="0"/>
            </a:endParaRPr>
          </a:p>
        </p:txBody>
      </p:sp>
      <p:graphicFrame>
        <p:nvGraphicFramePr>
          <p:cNvPr id="16386" name="Object 10"/>
          <p:cNvGraphicFramePr>
            <a:graphicFrameLocks noChangeAspect="1"/>
          </p:cNvGraphicFramePr>
          <p:nvPr/>
        </p:nvGraphicFramePr>
        <p:xfrm>
          <a:off x="648677" y="1751013"/>
          <a:ext cx="10929816" cy="4525962"/>
        </p:xfrm>
        <a:graphic>
          <a:graphicData uri="http://schemas.openxmlformats.org/presentationml/2006/ole">
            <p:oleObj spid="_x0000_s2050" name="Document" r:id="rId3" imgW="6739238" imgH="3361213" progId="Word.Document.8">
              <p:embed/>
            </p:oleObj>
          </a:graphicData>
        </a:graphic>
      </p:graphicFrame>
      <p:sp>
        <p:nvSpPr>
          <p:cNvPr id="16389" name="Date Placeholder 5"/>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16390" name="Slide Number Placeholder 6"/>
          <p:cNvSpPr>
            <a:spLocks noGrp="1"/>
          </p:cNvSpPr>
          <p:nvPr>
            <p:ph type="sldNum" sz="quarter" idx="11"/>
          </p:nvPr>
        </p:nvSpPr>
        <p:spPr>
          <a:noFill/>
        </p:spPr>
        <p:txBody>
          <a:bodyPr/>
          <a:lstStyle/>
          <a:p>
            <a:fld id="{4EE36973-D78B-4D68-A0AD-A935FAADDF22}" type="slidenum">
              <a:rPr lang="en-US" smtClean="0">
                <a:cs typeface="Arial" pitchFamily="34" charset="0"/>
              </a:rPr>
              <a:pPr/>
              <a:t>71</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1026"/>
          <p:cNvSpPr>
            <a:spLocks noGrp="1" noChangeArrowheads="1"/>
          </p:cNvSpPr>
          <p:nvPr>
            <p:ph type="title" idx="4294967295"/>
          </p:nvPr>
        </p:nvSpPr>
        <p:spPr>
          <a:xfrm>
            <a:off x="562708" y="457200"/>
            <a:ext cx="10972800" cy="685800"/>
          </a:xfrm>
        </p:spPr>
        <p:txBody>
          <a:bodyPr lIns="95165" tIns="46748" rIns="95165" bIns="46748" anchor="b">
            <a:normAutofit fontScale="90000"/>
          </a:bodyPr>
          <a:lstStyle/>
          <a:p>
            <a:pPr eaLnBrk="1" hangingPunct="1"/>
            <a:r>
              <a:rPr lang="en-US" smtClean="0"/>
              <a:t>Structured language specifications</a:t>
            </a:r>
          </a:p>
        </p:txBody>
      </p:sp>
      <p:sp>
        <p:nvSpPr>
          <p:cNvPr id="246787" name="Rectangle 1027"/>
          <p:cNvSpPr>
            <a:spLocks noGrp="1" noChangeArrowheads="1"/>
          </p:cNvSpPr>
          <p:nvPr>
            <p:ph type="body" idx="4294967295"/>
          </p:nvPr>
        </p:nvSpPr>
        <p:spPr>
          <a:xfrm>
            <a:off x="750277" y="1219200"/>
            <a:ext cx="10972800" cy="3886200"/>
          </a:xfrm>
        </p:spPr>
        <p:txBody>
          <a:bodyPr lIns="95165" tIns="46748" rIns="95165" bIns="46748">
            <a:normAutofit/>
          </a:bodyPr>
          <a:lstStyle/>
          <a:p>
            <a:pPr marL="488950" indent="-488950" defTabSz="962025" eaLnBrk="1" hangingPunct="1">
              <a:lnSpc>
                <a:spcPct val="90000"/>
              </a:lnSpc>
            </a:pPr>
            <a:r>
              <a:rPr lang="en-US" smtClean="0"/>
              <a:t>The freedom of the requirements writer is limited by a </a:t>
            </a:r>
            <a:r>
              <a:rPr lang="en-US" smtClean="0">
                <a:solidFill>
                  <a:srgbClr val="FF0000"/>
                </a:solidFill>
              </a:rPr>
              <a:t>predefined template </a:t>
            </a:r>
            <a:r>
              <a:rPr lang="en-US" smtClean="0"/>
              <a:t>for requirements.</a:t>
            </a:r>
          </a:p>
          <a:p>
            <a:pPr marL="488950" indent="-488950" defTabSz="962025" eaLnBrk="1" hangingPunct="1">
              <a:lnSpc>
                <a:spcPct val="90000"/>
              </a:lnSpc>
            </a:pPr>
            <a:r>
              <a:rPr lang="en-US" smtClean="0"/>
              <a:t>All requirements are written in a standard way.</a:t>
            </a:r>
          </a:p>
          <a:p>
            <a:pPr marL="488950" indent="-488950" defTabSz="962025" eaLnBrk="1" hangingPunct="1">
              <a:lnSpc>
                <a:spcPct val="90000"/>
              </a:lnSpc>
            </a:pPr>
            <a:r>
              <a:rPr lang="en-US" smtClean="0"/>
              <a:t>The </a:t>
            </a:r>
            <a:r>
              <a:rPr lang="en-US" smtClean="0">
                <a:solidFill>
                  <a:srgbClr val="FF0000"/>
                </a:solidFill>
              </a:rPr>
              <a:t>terminology</a:t>
            </a:r>
            <a:r>
              <a:rPr lang="en-US" smtClean="0"/>
              <a:t> used in the description may be limited.</a:t>
            </a:r>
          </a:p>
          <a:p>
            <a:pPr marL="488950" indent="-488950" defTabSz="962025" eaLnBrk="1" hangingPunct="1">
              <a:lnSpc>
                <a:spcPct val="90000"/>
              </a:lnSpc>
            </a:pPr>
            <a:r>
              <a:rPr lang="en-US" smtClean="0"/>
              <a:t>The advantage is that the most of the expressiveness of natural language is maintained but a degree of uniformity is imposed on the specification.</a:t>
            </a:r>
          </a:p>
        </p:txBody>
      </p:sp>
      <p:sp>
        <p:nvSpPr>
          <p:cNvPr id="246788"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46789" name="Slide Number Placeholder 5"/>
          <p:cNvSpPr>
            <a:spLocks noGrp="1"/>
          </p:cNvSpPr>
          <p:nvPr>
            <p:ph type="sldNum" sz="quarter" idx="11"/>
          </p:nvPr>
        </p:nvSpPr>
        <p:spPr>
          <a:noFill/>
        </p:spPr>
        <p:txBody>
          <a:bodyPr/>
          <a:lstStyle/>
          <a:p>
            <a:fld id="{FBA2DB70-56FE-431F-B3F8-88FB9C249E47}" type="slidenum">
              <a:rPr lang="en-US" smtClean="0">
                <a:cs typeface="Arial" pitchFamily="34" charset="0"/>
              </a:rPr>
              <a:pPr/>
              <a:t>72</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idx="4294967295"/>
          </p:nvPr>
        </p:nvSpPr>
        <p:spPr>
          <a:noFill/>
        </p:spPr>
        <p:txBody>
          <a:bodyPr lIns="90487" tIns="44450" rIns="90487" bIns="44450" anchor="b"/>
          <a:lstStyle/>
          <a:p>
            <a:pPr eaLnBrk="1" hangingPunct="1"/>
            <a:r>
              <a:rPr lang="en-GB" smtClean="0"/>
              <a:t>Form-based specifications</a:t>
            </a:r>
          </a:p>
        </p:txBody>
      </p:sp>
      <p:sp>
        <p:nvSpPr>
          <p:cNvPr id="247811" name="Rectangle 3"/>
          <p:cNvSpPr>
            <a:spLocks noGrp="1" noChangeArrowheads="1"/>
          </p:cNvSpPr>
          <p:nvPr>
            <p:ph type="body" idx="4294967295"/>
          </p:nvPr>
        </p:nvSpPr>
        <p:spPr>
          <a:noFill/>
        </p:spPr>
        <p:txBody>
          <a:bodyPr lIns="90487" tIns="44450" rIns="90487" bIns="44450"/>
          <a:lstStyle/>
          <a:p>
            <a:pPr marL="488950" indent="-488950" defTabSz="962025" eaLnBrk="1" hangingPunct="1"/>
            <a:r>
              <a:rPr lang="en-GB" smtClean="0"/>
              <a:t>Definition of the function or entity.</a:t>
            </a:r>
          </a:p>
          <a:p>
            <a:pPr marL="488950" indent="-488950" defTabSz="962025" eaLnBrk="1" hangingPunct="1"/>
            <a:r>
              <a:rPr lang="en-GB" smtClean="0"/>
              <a:t>Description of </a:t>
            </a:r>
            <a:r>
              <a:rPr lang="en-GB" smtClean="0">
                <a:solidFill>
                  <a:srgbClr val="FF0000"/>
                </a:solidFill>
              </a:rPr>
              <a:t>inputs</a:t>
            </a:r>
            <a:r>
              <a:rPr lang="en-GB" smtClean="0"/>
              <a:t> and where they come from.</a:t>
            </a:r>
          </a:p>
          <a:p>
            <a:pPr marL="488950" indent="-488950" defTabSz="962025" eaLnBrk="1" hangingPunct="1"/>
            <a:r>
              <a:rPr lang="en-GB" smtClean="0"/>
              <a:t>Description of </a:t>
            </a:r>
            <a:r>
              <a:rPr lang="en-GB" smtClean="0">
                <a:solidFill>
                  <a:srgbClr val="FF0000"/>
                </a:solidFill>
              </a:rPr>
              <a:t>outputs</a:t>
            </a:r>
            <a:r>
              <a:rPr lang="en-GB" smtClean="0"/>
              <a:t> and where they go to.</a:t>
            </a:r>
          </a:p>
          <a:p>
            <a:pPr marL="488950" indent="-488950" defTabSz="962025" eaLnBrk="1" hangingPunct="1"/>
            <a:r>
              <a:rPr lang="en-GB" smtClean="0"/>
              <a:t>Indication of other entities required.</a:t>
            </a:r>
          </a:p>
          <a:p>
            <a:pPr marL="488950" indent="-488950" defTabSz="962025" eaLnBrk="1" hangingPunct="1"/>
            <a:r>
              <a:rPr lang="en-GB" smtClean="0">
                <a:solidFill>
                  <a:srgbClr val="FF0000"/>
                </a:solidFill>
              </a:rPr>
              <a:t>Pre and post conditions </a:t>
            </a:r>
            <a:r>
              <a:rPr lang="en-GB" smtClean="0"/>
              <a:t>(if appropriate).</a:t>
            </a:r>
          </a:p>
          <a:p>
            <a:pPr marL="488950" indent="-488950" defTabSz="962025" eaLnBrk="1" hangingPunct="1"/>
            <a:r>
              <a:rPr lang="en-GB" smtClean="0"/>
              <a:t>The </a:t>
            </a:r>
            <a:r>
              <a:rPr lang="en-GB" smtClean="0">
                <a:solidFill>
                  <a:srgbClr val="FF0000"/>
                </a:solidFill>
              </a:rPr>
              <a:t>side effects </a:t>
            </a:r>
            <a:r>
              <a:rPr lang="en-GB" smtClean="0"/>
              <a:t>(if any) of the function.</a:t>
            </a:r>
          </a:p>
        </p:txBody>
      </p:sp>
      <p:sp>
        <p:nvSpPr>
          <p:cNvPr id="247812"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47813" name="Slide Number Placeholder 5"/>
          <p:cNvSpPr>
            <a:spLocks noGrp="1"/>
          </p:cNvSpPr>
          <p:nvPr>
            <p:ph type="sldNum" sz="quarter" idx="11"/>
          </p:nvPr>
        </p:nvSpPr>
        <p:spPr>
          <a:noFill/>
        </p:spPr>
        <p:txBody>
          <a:bodyPr/>
          <a:lstStyle/>
          <a:p>
            <a:fld id="{FFFBDF03-EC40-4CE2-BA2E-BA5DE679A4F4}" type="slidenum">
              <a:rPr lang="en-US" smtClean="0">
                <a:cs typeface="Arial" pitchFamily="34" charset="0"/>
              </a:rPr>
              <a:pPr/>
              <a:t>73</a:t>
            </a:fld>
            <a:endParaRPr lang="en-US" smtClean="0">
              <a:cs typeface="Arial" pitchFamily="34" charset="0"/>
            </a:endParaRPr>
          </a:p>
        </p:txBody>
      </p:sp>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idx="4294967295"/>
          </p:nvPr>
        </p:nvSpPr>
        <p:spPr>
          <a:xfrm>
            <a:off x="656492" y="609600"/>
            <a:ext cx="10972800" cy="685800"/>
          </a:xfrm>
          <a:noFill/>
        </p:spPr>
        <p:txBody>
          <a:bodyPr lIns="90487" tIns="44450" rIns="90487" bIns="44450" anchor="b">
            <a:normAutofit fontScale="90000"/>
          </a:bodyPr>
          <a:lstStyle/>
          <a:p>
            <a:pPr eaLnBrk="1" hangingPunct="1"/>
            <a:r>
              <a:rPr lang="en-GB" smtClean="0"/>
              <a:t>Form-based node specification</a:t>
            </a:r>
          </a:p>
        </p:txBody>
      </p:sp>
      <p:sp>
        <p:nvSpPr>
          <p:cNvPr id="17412" name="Rectangle 4"/>
          <p:cNvSpPr>
            <a:spLocks noChangeArrowheads="1"/>
          </p:cNvSpPr>
          <p:nvPr/>
        </p:nvSpPr>
        <p:spPr bwMode="auto">
          <a:xfrm>
            <a:off x="562717" y="1600200"/>
            <a:ext cx="11254153" cy="4724400"/>
          </a:xfrm>
          <a:prstGeom prst="rect">
            <a:avLst/>
          </a:prstGeom>
          <a:solidFill>
            <a:srgbClr val="CCFFFF"/>
          </a:solidFill>
          <a:ln w="12700">
            <a:noFill/>
            <a:miter lim="800000"/>
            <a:headEnd/>
            <a:tailEnd/>
          </a:ln>
        </p:spPr>
        <p:txBody>
          <a:bodyPr wrap="none" anchor="ctr"/>
          <a:lstStyle/>
          <a:p>
            <a:pPr eaLnBrk="0" hangingPunct="0"/>
            <a:endParaRPr lang="en-US" sz="2400">
              <a:latin typeface="Times" pitchFamily="18" charset="0"/>
            </a:endParaRPr>
          </a:p>
        </p:txBody>
      </p:sp>
      <p:graphicFrame>
        <p:nvGraphicFramePr>
          <p:cNvPr id="17410" name="Object 5"/>
          <p:cNvGraphicFramePr>
            <a:graphicFrameLocks noChangeAspect="1"/>
          </p:cNvGraphicFramePr>
          <p:nvPr/>
        </p:nvGraphicFramePr>
        <p:xfrm>
          <a:off x="1781911" y="1752600"/>
          <a:ext cx="9097108" cy="4476750"/>
        </p:xfrm>
        <a:graphic>
          <a:graphicData uri="http://schemas.openxmlformats.org/presentationml/2006/ole">
            <p:oleObj spid="_x0000_s3074" name="Document" r:id="rId3" imgW="5571744" imgH="3374136" progId="Word.Document.8">
              <p:embed/>
            </p:oleObj>
          </a:graphicData>
        </a:graphic>
      </p:graphicFrame>
      <p:sp>
        <p:nvSpPr>
          <p:cNvPr id="17413" name="Date Placeholder 5"/>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17414" name="Slide Number Placeholder 6"/>
          <p:cNvSpPr>
            <a:spLocks noGrp="1"/>
          </p:cNvSpPr>
          <p:nvPr>
            <p:ph type="sldNum" sz="quarter" idx="11"/>
          </p:nvPr>
        </p:nvSpPr>
        <p:spPr>
          <a:noFill/>
        </p:spPr>
        <p:txBody>
          <a:bodyPr/>
          <a:lstStyle/>
          <a:p>
            <a:fld id="{B7331CD4-F841-4C83-AD0C-B4027B01CBD6}" type="slidenum">
              <a:rPr lang="en-US" smtClean="0">
                <a:cs typeface="Arial" pitchFamily="34" charset="0"/>
              </a:rPr>
              <a:pPr/>
              <a:t>74</a:t>
            </a:fld>
            <a:endParaRPr lang="en-US" smtClean="0">
              <a:cs typeface="Arial" pitchFamily="34" charset="0"/>
            </a:endParaRPr>
          </a:p>
        </p:txBody>
      </p:sp>
    </p:spTree>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idx="4294967295"/>
          </p:nvPr>
        </p:nvSpPr>
        <p:spPr/>
        <p:txBody>
          <a:bodyPr lIns="95165" tIns="46748" rIns="95165" bIns="46748" anchor="b"/>
          <a:lstStyle/>
          <a:p>
            <a:pPr eaLnBrk="1" hangingPunct="1"/>
            <a:r>
              <a:rPr lang="en-US" smtClean="0"/>
              <a:t>Tabular specification</a:t>
            </a:r>
          </a:p>
        </p:txBody>
      </p:sp>
      <p:sp>
        <p:nvSpPr>
          <p:cNvPr id="248835" name="Rectangle 3"/>
          <p:cNvSpPr>
            <a:spLocks noGrp="1" noChangeArrowheads="1"/>
          </p:cNvSpPr>
          <p:nvPr>
            <p:ph type="body" idx="4294967295"/>
          </p:nvPr>
        </p:nvSpPr>
        <p:spPr/>
        <p:txBody>
          <a:bodyPr lIns="95165" tIns="46748" rIns="95165" bIns="46748"/>
          <a:lstStyle/>
          <a:p>
            <a:pPr marL="488950" indent="-488950" defTabSz="962025" eaLnBrk="1" hangingPunct="1"/>
            <a:r>
              <a:rPr lang="en-US" smtClean="0"/>
              <a:t>Used to supplement natural language.</a:t>
            </a:r>
          </a:p>
          <a:p>
            <a:pPr marL="488950" indent="-488950" defTabSz="962025" eaLnBrk="1" hangingPunct="1"/>
            <a:r>
              <a:rPr lang="en-US" smtClean="0"/>
              <a:t>Particularly useful when you have to define a number of possible alternative courses of action.</a:t>
            </a:r>
          </a:p>
        </p:txBody>
      </p:sp>
      <p:sp>
        <p:nvSpPr>
          <p:cNvPr id="248836"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48837" name="Slide Number Placeholder 5"/>
          <p:cNvSpPr>
            <a:spLocks noGrp="1"/>
          </p:cNvSpPr>
          <p:nvPr>
            <p:ph type="sldNum" sz="quarter" idx="11"/>
          </p:nvPr>
        </p:nvSpPr>
        <p:spPr>
          <a:noFill/>
        </p:spPr>
        <p:txBody>
          <a:bodyPr/>
          <a:lstStyle/>
          <a:p>
            <a:fld id="{42A6E014-7031-4D78-ACBA-F709DA72538A}" type="slidenum">
              <a:rPr lang="en-US" smtClean="0">
                <a:cs typeface="Arial" pitchFamily="34" charset="0"/>
              </a:rPr>
              <a:pPr/>
              <a:t>75</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idx="4294967295"/>
          </p:nvPr>
        </p:nvSpPr>
        <p:spPr>
          <a:xfrm>
            <a:off x="562708" y="685800"/>
            <a:ext cx="10972800" cy="609600"/>
          </a:xfrm>
        </p:spPr>
        <p:txBody>
          <a:bodyPr lIns="95165" tIns="46748" rIns="95165" bIns="46748" anchor="b">
            <a:normAutofit fontScale="90000"/>
          </a:bodyPr>
          <a:lstStyle/>
          <a:p>
            <a:pPr eaLnBrk="1" hangingPunct="1"/>
            <a:r>
              <a:rPr lang="en-US" smtClean="0"/>
              <a:t>Tabular specification</a:t>
            </a:r>
          </a:p>
        </p:txBody>
      </p:sp>
      <p:sp>
        <p:nvSpPr>
          <p:cNvPr id="18436" name="Rectangle 4"/>
          <p:cNvSpPr>
            <a:spLocks noChangeArrowheads="1"/>
          </p:cNvSpPr>
          <p:nvPr/>
        </p:nvSpPr>
        <p:spPr bwMode="auto">
          <a:xfrm>
            <a:off x="562714" y="1600200"/>
            <a:ext cx="11254153" cy="4724400"/>
          </a:xfrm>
          <a:prstGeom prst="rect">
            <a:avLst/>
          </a:prstGeom>
          <a:solidFill>
            <a:srgbClr val="CCFFFF"/>
          </a:solidFill>
          <a:ln w="12700">
            <a:noFill/>
            <a:miter lim="800000"/>
            <a:headEnd/>
            <a:tailEnd/>
          </a:ln>
        </p:spPr>
        <p:txBody>
          <a:bodyPr wrap="none" anchor="ctr"/>
          <a:lstStyle/>
          <a:p>
            <a:pPr eaLnBrk="0" hangingPunct="0"/>
            <a:endParaRPr lang="en-US" sz="2400">
              <a:latin typeface="Times" pitchFamily="18" charset="0"/>
            </a:endParaRPr>
          </a:p>
        </p:txBody>
      </p:sp>
      <p:graphicFrame>
        <p:nvGraphicFramePr>
          <p:cNvPr id="18434" name="Object 7"/>
          <p:cNvGraphicFramePr>
            <a:graphicFrameLocks noChangeAspect="1"/>
          </p:cNvGraphicFramePr>
          <p:nvPr/>
        </p:nvGraphicFramePr>
        <p:xfrm>
          <a:off x="1125422" y="2057400"/>
          <a:ext cx="13223631" cy="3463925"/>
        </p:xfrm>
        <a:graphic>
          <a:graphicData uri="http://schemas.openxmlformats.org/presentationml/2006/ole">
            <p:oleObj spid="_x0000_s4098" name="Document" r:id="rId3" imgW="5641848" imgH="1819656" progId="Word.Document.8">
              <p:embed/>
            </p:oleObj>
          </a:graphicData>
        </a:graphic>
      </p:graphicFrame>
      <p:sp>
        <p:nvSpPr>
          <p:cNvPr id="18437" name="Date Placeholder 5"/>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18438" name="Slide Number Placeholder 6"/>
          <p:cNvSpPr>
            <a:spLocks noGrp="1"/>
          </p:cNvSpPr>
          <p:nvPr>
            <p:ph type="sldNum" sz="quarter" idx="11"/>
          </p:nvPr>
        </p:nvSpPr>
        <p:spPr>
          <a:noFill/>
        </p:spPr>
        <p:txBody>
          <a:bodyPr/>
          <a:lstStyle/>
          <a:p>
            <a:fld id="{A383C1F7-79FB-4A7C-BDD9-DE189B566069}" type="slidenum">
              <a:rPr lang="en-US" smtClean="0">
                <a:cs typeface="Arial" pitchFamily="34" charset="0"/>
              </a:rPr>
              <a:pPr/>
              <a:t>76</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idx="4294967295"/>
          </p:nvPr>
        </p:nvSpPr>
        <p:spPr/>
        <p:txBody>
          <a:bodyPr lIns="95165" tIns="46748" rIns="95165" bIns="46748" anchor="b"/>
          <a:lstStyle/>
          <a:p>
            <a:pPr eaLnBrk="1" hangingPunct="1"/>
            <a:r>
              <a:rPr lang="en-US" smtClean="0"/>
              <a:t>Graphical models</a:t>
            </a:r>
          </a:p>
        </p:txBody>
      </p:sp>
      <p:sp>
        <p:nvSpPr>
          <p:cNvPr id="249859" name="Rectangle 3"/>
          <p:cNvSpPr>
            <a:spLocks noGrp="1" noChangeArrowheads="1"/>
          </p:cNvSpPr>
          <p:nvPr>
            <p:ph type="body" idx="4294967295"/>
          </p:nvPr>
        </p:nvSpPr>
        <p:spPr/>
        <p:txBody>
          <a:bodyPr lIns="95165" tIns="46748" rIns="95165" bIns="46748"/>
          <a:lstStyle/>
          <a:p>
            <a:pPr marL="488950" indent="-488950" defTabSz="962025" eaLnBrk="1" hangingPunct="1"/>
            <a:r>
              <a:rPr lang="en-US" smtClean="0"/>
              <a:t>Graphical models are most useful when you need to show how the system state changes or where you need to describe a sequence of actions.</a:t>
            </a:r>
          </a:p>
        </p:txBody>
      </p:sp>
      <p:sp>
        <p:nvSpPr>
          <p:cNvPr id="249860"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49861" name="Slide Number Placeholder 5"/>
          <p:cNvSpPr>
            <a:spLocks noGrp="1"/>
          </p:cNvSpPr>
          <p:nvPr>
            <p:ph type="sldNum" sz="quarter" idx="11"/>
          </p:nvPr>
        </p:nvSpPr>
        <p:spPr>
          <a:noFill/>
        </p:spPr>
        <p:txBody>
          <a:bodyPr/>
          <a:lstStyle/>
          <a:p>
            <a:fld id="{41D6EB03-A59A-496A-BDC0-85EF61C92686}" type="slidenum">
              <a:rPr lang="en-US" smtClean="0">
                <a:cs typeface="Arial" pitchFamily="34" charset="0"/>
              </a:rPr>
              <a:pPr/>
              <a:t>77</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idx="4294967295"/>
          </p:nvPr>
        </p:nvSpPr>
        <p:spPr/>
        <p:txBody>
          <a:bodyPr lIns="95165" tIns="46748" rIns="95165" bIns="46748" anchor="b"/>
          <a:lstStyle/>
          <a:p>
            <a:pPr eaLnBrk="1" hangingPunct="1"/>
            <a:r>
              <a:rPr lang="en-US" smtClean="0"/>
              <a:t>Sequence diagrams</a:t>
            </a:r>
          </a:p>
        </p:txBody>
      </p:sp>
      <p:sp>
        <p:nvSpPr>
          <p:cNvPr id="250883" name="Rectangle 3"/>
          <p:cNvSpPr>
            <a:spLocks noGrp="1" noChangeArrowheads="1"/>
          </p:cNvSpPr>
          <p:nvPr>
            <p:ph type="body" idx="4294967295"/>
          </p:nvPr>
        </p:nvSpPr>
        <p:spPr/>
        <p:txBody>
          <a:bodyPr lIns="95165" tIns="46748" rIns="95165" bIns="46748"/>
          <a:lstStyle/>
          <a:p>
            <a:pPr marL="488950" indent="-488950" defTabSz="962025" eaLnBrk="1" hangingPunct="1">
              <a:lnSpc>
                <a:spcPct val="90000"/>
              </a:lnSpc>
            </a:pPr>
            <a:r>
              <a:rPr lang="en-US" smtClean="0"/>
              <a:t>These show the sequence of events that take place during some user interaction with a system.</a:t>
            </a:r>
          </a:p>
          <a:p>
            <a:pPr marL="488950" indent="-488950" defTabSz="962025" eaLnBrk="1" hangingPunct="1">
              <a:lnSpc>
                <a:spcPct val="90000"/>
              </a:lnSpc>
            </a:pPr>
            <a:r>
              <a:rPr lang="en-US" smtClean="0"/>
              <a:t>You read them from top to bottom to see the order of the actions that take place.</a:t>
            </a:r>
          </a:p>
          <a:p>
            <a:pPr marL="488950" indent="-488950" defTabSz="962025" eaLnBrk="1" hangingPunct="1">
              <a:lnSpc>
                <a:spcPct val="90000"/>
              </a:lnSpc>
            </a:pPr>
            <a:r>
              <a:rPr lang="en-US" smtClean="0"/>
              <a:t>Example: Cash withdrawal from an ATM</a:t>
            </a:r>
          </a:p>
          <a:p>
            <a:pPr marL="1089025" lvl="1" indent="-479425" defTabSz="962025" eaLnBrk="1" hangingPunct="1">
              <a:lnSpc>
                <a:spcPct val="90000"/>
              </a:lnSpc>
            </a:pPr>
            <a:r>
              <a:rPr lang="en-US" smtClean="0"/>
              <a:t>Validate card;</a:t>
            </a:r>
          </a:p>
          <a:p>
            <a:pPr marL="1089025" lvl="1" indent="-479425" defTabSz="962025" eaLnBrk="1" hangingPunct="1">
              <a:lnSpc>
                <a:spcPct val="90000"/>
              </a:lnSpc>
            </a:pPr>
            <a:r>
              <a:rPr lang="en-US" smtClean="0"/>
              <a:t>Handle request;</a:t>
            </a:r>
          </a:p>
          <a:p>
            <a:pPr marL="1089025" lvl="1" indent="-479425" defTabSz="962025" eaLnBrk="1" hangingPunct="1">
              <a:lnSpc>
                <a:spcPct val="90000"/>
              </a:lnSpc>
            </a:pPr>
            <a:r>
              <a:rPr lang="en-US" smtClean="0"/>
              <a:t>Complete transaction.</a:t>
            </a:r>
          </a:p>
        </p:txBody>
      </p:sp>
      <p:sp>
        <p:nvSpPr>
          <p:cNvPr id="250884"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50885" name="Slide Number Placeholder 5"/>
          <p:cNvSpPr>
            <a:spLocks noGrp="1"/>
          </p:cNvSpPr>
          <p:nvPr>
            <p:ph type="sldNum" sz="quarter" idx="11"/>
          </p:nvPr>
        </p:nvSpPr>
        <p:spPr>
          <a:noFill/>
        </p:spPr>
        <p:txBody>
          <a:bodyPr/>
          <a:lstStyle/>
          <a:p>
            <a:fld id="{1BF2597E-513A-4223-B598-08F2E596B9A9}" type="slidenum">
              <a:rPr lang="en-US" smtClean="0">
                <a:cs typeface="Arial" pitchFamily="34" charset="0"/>
              </a:rPr>
              <a:pPr/>
              <a:t>78</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10"/>
          <p:cNvSpPr>
            <a:spLocks noChangeArrowheads="1"/>
          </p:cNvSpPr>
          <p:nvPr/>
        </p:nvSpPr>
        <p:spPr bwMode="auto">
          <a:xfrm>
            <a:off x="3094894" y="1447800"/>
            <a:ext cx="6658708" cy="5029200"/>
          </a:xfrm>
          <a:prstGeom prst="rect">
            <a:avLst/>
          </a:prstGeom>
          <a:solidFill>
            <a:srgbClr val="CCFFFF"/>
          </a:solidFill>
          <a:ln w="12700">
            <a:noFill/>
            <a:miter lim="800000"/>
            <a:headEnd/>
            <a:tailEnd/>
          </a:ln>
        </p:spPr>
        <p:txBody>
          <a:bodyPr wrap="none" anchor="ctr"/>
          <a:lstStyle/>
          <a:p>
            <a:pPr eaLnBrk="0" hangingPunct="0"/>
            <a:endParaRPr lang="en-US" sz="2400">
              <a:latin typeface="Times" pitchFamily="18" charset="0"/>
            </a:endParaRPr>
          </a:p>
        </p:txBody>
      </p:sp>
      <p:sp>
        <p:nvSpPr>
          <p:cNvPr id="251907" name="Rectangle 2"/>
          <p:cNvSpPr>
            <a:spLocks noGrp="1" noChangeArrowheads="1"/>
          </p:cNvSpPr>
          <p:nvPr>
            <p:ph type="title" idx="4294967295"/>
          </p:nvPr>
        </p:nvSpPr>
        <p:spPr/>
        <p:txBody>
          <a:bodyPr lIns="95165" tIns="46748" rIns="95165" bIns="46748" anchor="b"/>
          <a:lstStyle/>
          <a:p>
            <a:pPr eaLnBrk="1" hangingPunct="1"/>
            <a:r>
              <a:rPr lang="en-GB" sz="4000" smtClean="0"/>
              <a:t>Sequence diagram of ATM withdrawal</a:t>
            </a:r>
            <a:endParaRPr lang="en-GB" smtClean="0"/>
          </a:p>
        </p:txBody>
      </p:sp>
      <p:pic>
        <p:nvPicPr>
          <p:cNvPr id="251908" name="Picture 9"/>
          <p:cNvPicPr>
            <a:picLocks noChangeAspect="1" noChangeArrowheads="1"/>
          </p:cNvPicPr>
          <p:nvPr/>
        </p:nvPicPr>
        <p:blipFill>
          <a:blip r:embed="rId2" cstate="print"/>
          <a:srcRect/>
          <a:stretch>
            <a:fillRect/>
          </a:stretch>
        </p:blipFill>
        <p:spPr bwMode="auto">
          <a:xfrm>
            <a:off x="3845172" y="1447800"/>
            <a:ext cx="4751753" cy="4787900"/>
          </a:xfrm>
          <a:prstGeom prst="rect">
            <a:avLst/>
          </a:prstGeom>
          <a:noFill/>
          <a:ln w="9525">
            <a:noFill/>
            <a:miter lim="800000"/>
            <a:headEnd/>
            <a:tailEnd/>
          </a:ln>
        </p:spPr>
      </p:pic>
      <p:sp>
        <p:nvSpPr>
          <p:cNvPr id="251909" name="Date Placeholder 5"/>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51910" name="Slide Number Placeholder 6"/>
          <p:cNvSpPr>
            <a:spLocks noGrp="1"/>
          </p:cNvSpPr>
          <p:nvPr>
            <p:ph type="sldNum" sz="quarter" idx="11"/>
          </p:nvPr>
        </p:nvSpPr>
        <p:spPr>
          <a:noFill/>
        </p:spPr>
        <p:txBody>
          <a:bodyPr/>
          <a:lstStyle/>
          <a:p>
            <a:fld id="{7CE9408A-9E3F-4FF1-8530-B0FC7B3BA3F9}" type="slidenum">
              <a:rPr lang="en-US" smtClean="0">
                <a:cs typeface="Arial" pitchFamily="34" charset="0"/>
              </a:rPr>
              <a:pPr/>
              <a:t>79</a:t>
            </a:fld>
            <a:endParaRPr lang="en-US" smtClean="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idx="4294967295"/>
          </p:nvPr>
        </p:nvSpPr>
        <p:spPr>
          <a:xfrm>
            <a:off x="304800" y="274638"/>
            <a:ext cx="11277600" cy="1143000"/>
          </a:xfrm>
        </p:spPr>
        <p:txBody>
          <a:bodyPr lIns="95165" tIns="46748" rIns="95165" bIns="46748" anchor="b">
            <a:normAutofit/>
          </a:bodyPr>
          <a:lstStyle/>
          <a:p>
            <a:pPr eaLnBrk="1" hangingPunct="1"/>
            <a:r>
              <a:rPr lang="en-US" sz="3600" smtClean="0"/>
              <a:t>By Proper Requirements Engineering We Can…</a:t>
            </a:r>
          </a:p>
        </p:txBody>
      </p:sp>
      <p:sp>
        <p:nvSpPr>
          <p:cNvPr id="184323" name="Rectangle 3"/>
          <p:cNvSpPr>
            <a:spLocks noGrp="1" noChangeArrowheads="1"/>
          </p:cNvSpPr>
          <p:nvPr>
            <p:ph idx="4294967295"/>
          </p:nvPr>
        </p:nvSpPr>
        <p:spPr>
          <a:xfrm>
            <a:off x="1576755" y="2017715"/>
            <a:ext cx="10363200" cy="4002087"/>
          </a:xfrm>
        </p:spPr>
        <p:txBody>
          <a:bodyPr lIns="95165" tIns="46748" rIns="95165" bIns="46748"/>
          <a:lstStyle/>
          <a:p>
            <a:pPr marL="488950" indent="-488950" defTabSz="962025" eaLnBrk="1" hangingPunct="1"/>
            <a:r>
              <a:rPr lang="en-US" smtClean="0"/>
              <a:t>… know what the system is supposed to do</a:t>
            </a:r>
            <a:endParaRPr lang="en-US" sz="4000" i="1" smtClean="0">
              <a:solidFill>
                <a:schemeClr val="folHlink"/>
              </a:solidFill>
            </a:endParaRPr>
          </a:p>
          <a:p>
            <a:pPr marL="488950" indent="-488950" defTabSz="962025" eaLnBrk="1" hangingPunct="1"/>
            <a:r>
              <a:rPr lang="en-US" smtClean="0"/>
              <a:t>… keep track of the current status of requirements</a:t>
            </a:r>
          </a:p>
          <a:p>
            <a:pPr marL="488950" indent="-488950" defTabSz="962025" eaLnBrk="1" hangingPunct="1"/>
            <a:r>
              <a:rPr lang="en-US" smtClean="0"/>
              <a:t>… determine the impact of a requirements change</a:t>
            </a:r>
          </a:p>
        </p:txBody>
      </p:sp>
    </p:spTree>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idx="4294967295"/>
          </p:nvPr>
        </p:nvSpPr>
        <p:spPr>
          <a:noFill/>
        </p:spPr>
        <p:txBody>
          <a:bodyPr lIns="90487" tIns="44450" rIns="90487" bIns="44450" anchor="b"/>
          <a:lstStyle/>
          <a:p>
            <a:pPr eaLnBrk="1" hangingPunct="1"/>
            <a:r>
              <a:rPr lang="en-GB" smtClean="0"/>
              <a:t>The requirements document</a:t>
            </a:r>
          </a:p>
        </p:txBody>
      </p:sp>
      <p:sp>
        <p:nvSpPr>
          <p:cNvPr id="252931" name="Rectangle 3"/>
          <p:cNvSpPr>
            <a:spLocks noGrp="1" noChangeArrowheads="1"/>
          </p:cNvSpPr>
          <p:nvPr>
            <p:ph type="body" idx="4294967295"/>
          </p:nvPr>
        </p:nvSpPr>
        <p:spPr>
          <a:xfrm>
            <a:off x="750278" y="1676402"/>
            <a:ext cx="10976708" cy="4130675"/>
          </a:xfrm>
          <a:noFill/>
        </p:spPr>
        <p:txBody>
          <a:bodyPr lIns="90487" tIns="44450" rIns="90487" bIns="44450">
            <a:normAutofit/>
          </a:bodyPr>
          <a:lstStyle/>
          <a:p>
            <a:pPr marL="488950" indent="-488950" defTabSz="962025" eaLnBrk="1" hangingPunct="1"/>
            <a:r>
              <a:rPr lang="en-GB" smtClean="0"/>
              <a:t>The requirements document is the </a:t>
            </a:r>
            <a:r>
              <a:rPr lang="en-GB" smtClean="0">
                <a:solidFill>
                  <a:srgbClr val="FF0000"/>
                </a:solidFill>
              </a:rPr>
              <a:t>official statement </a:t>
            </a:r>
            <a:r>
              <a:rPr lang="en-GB" smtClean="0"/>
              <a:t>of what is required of the system developers.</a:t>
            </a:r>
          </a:p>
          <a:p>
            <a:pPr marL="488950" indent="-488950" defTabSz="962025" eaLnBrk="1" hangingPunct="1"/>
            <a:r>
              <a:rPr lang="en-GB" smtClean="0"/>
              <a:t>Should include both a definition of </a:t>
            </a:r>
            <a:r>
              <a:rPr lang="en-GB" smtClean="0">
                <a:solidFill>
                  <a:srgbClr val="FF0000"/>
                </a:solidFill>
              </a:rPr>
              <a:t>user requirements and </a:t>
            </a:r>
            <a:r>
              <a:rPr lang="en-GB" smtClean="0"/>
              <a:t>a specification of the </a:t>
            </a:r>
            <a:r>
              <a:rPr lang="en-GB" smtClean="0">
                <a:solidFill>
                  <a:srgbClr val="FF0000"/>
                </a:solidFill>
              </a:rPr>
              <a:t>system requirements</a:t>
            </a:r>
            <a:r>
              <a:rPr lang="en-GB" smtClean="0"/>
              <a:t>.</a:t>
            </a:r>
          </a:p>
          <a:p>
            <a:pPr marL="488950" indent="-488950" defTabSz="962025" eaLnBrk="1" hangingPunct="1"/>
            <a:r>
              <a:rPr lang="en-GB" smtClean="0"/>
              <a:t>It is NOT a design document. As far as possible, it should be a set of WHAT the system should do rather than HOW it should do it</a:t>
            </a:r>
          </a:p>
        </p:txBody>
      </p:sp>
      <p:sp>
        <p:nvSpPr>
          <p:cNvPr id="252932" name="Date Placeholder 4"/>
          <p:cNvSpPr>
            <a:spLocks noGrp="1"/>
          </p:cNvSpPr>
          <p:nvPr>
            <p:ph type="dt" sz="quarter" idx="12"/>
          </p:nvPr>
        </p:nvSpPr>
        <p:spPr>
          <a:noFill/>
        </p:spPr>
        <p:txBody>
          <a:bodyPr/>
          <a:lstStyle/>
          <a:p>
            <a:r>
              <a:rPr lang="en-US" smtClean="0">
                <a:latin typeface="Arial" pitchFamily="34" charset="0"/>
                <a:cs typeface="Arial" pitchFamily="34" charset="0"/>
              </a:rPr>
              <a:t>11/7/2010</a:t>
            </a:r>
          </a:p>
        </p:txBody>
      </p:sp>
      <p:sp>
        <p:nvSpPr>
          <p:cNvPr id="252933" name="Slide Number Placeholder 5"/>
          <p:cNvSpPr>
            <a:spLocks noGrp="1"/>
          </p:cNvSpPr>
          <p:nvPr>
            <p:ph type="sldNum" sz="quarter" idx="11"/>
          </p:nvPr>
        </p:nvSpPr>
        <p:spPr>
          <a:noFill/>
        </p:spPr>
        <p:txBody>
          <a:bodyPr/>
          <a:lstStyle/>
          <a:p>
            <a:fld id="{056D6143-229B-4857-94E7-31C1FE26D346}" type="slidenum">
              <a:rPr lang="en-US" smtClean="0">
                <a:cs typeface="Arial" pitchFamily="34" charset="0"/>
              </a:rPr>
              <a:pPr/>
              <a:t>80</a:t>
            </a:fld>
            <a:endParaRPr lang="en-US" smtClean="0">
              <a:cs typeface="Arial" pitchFamily="34" charset="0"/>
            </a:endParaRPr>
          </a:p>
        </p:txBody>
      </p:sp>
    </p:spTree>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Rectangle 2"/>
          <p:cNvSpPr>
            <a:spLocks noGrp="1" noChangeArrowheads="1"/>
          </p:cNvSpPr>
          <p:nvPr>
            <p:ph type="title"/>
          </p:nvPr>
        </p:nvSpPr>
        <p:spPr>
          <a:xfrm>
            <a:off x="914400" y="-3624"/>
            <a:ext cx="10363200" cy="1143000"/>
          </a:xfrm>
        </p:spPr>
        <p:txBody>
          <a:bodyPr/>
          <a:lstStyle/>
          <a:p>
            <a:r>
              <a:rPr lang="en-US" dirty="0">
                <a:latin typeface="Times New Roman" pitchFamily="18" charset="0"/>
                <a:cs typeface="Times New Roman" pitchFamily="18" charset="0"/>
              </a:rPr>
              <a:t>Validation Task</a:t>
            </a:r>
          </a:p>
        </p:txBody>
      </p:sp>
      <p:sp>
        <p:nvSpPr>
          <p:cNvPr id="353283" name="Rectangle 3"/>
          <p:cNvSpPr>
            <a:spLocks noGrp="1" noChangeArrowheads="1"/>
          </p:cNvSpPr>
          <p:nvPr>
            <p:ph type="body" idx="1"/>
          </p:nvPr>
        </p:nvSpPr>
        <p:spPr>
          <a:xfrm>
            <a:off x="217716" y="1204690"/>
            <a:ext cx="11611429" cy="5239657"/>
          </a:xfrm>
        </p:spPr>
        <p:txBody>
          <a:bodyPr/>
          <a:lstStyle/>
          <a:p>
            <a:pPr>
              <a:lnSpc>
                <a:spcPct val="90000"/>
              </a:lnSpc>
            </a:pPr>
            <a:r>
              <a:rPr lang="en-US" dirty="0">
                <a:latin typeface="Times New Roman" pitchFamily="18" charset="0"/>
                <a:cs typeface="Times New Roman" pitchFamily="18" charset="0"/>
              </a:rPr>
              <a:t>During validation, the work products produced as a result of requirements engineering are assessed for quality</a:t>
            </a:r>
          </a:p>
          <a:p>
            <a:pPr>
              <a:lnSpc>
                <a:spcPct val="90000"/>
              </a:lnSpc>
            </a:pPr>
            <a:r>
              <a:rPr lang="en-US" dirty="0">
                <a:latin typeface="Times New Roman" pitchFamily="18" charset="0"/>
                <a:cs typeface="Times New Roman" pitchFamily="18" charset="0"/>
              </a:rPr>
              <a:t>The specification is examined to ensure that</a:t>
            </a:r>
          </a:p>
          <a:p>
            <a:pPr lvl="1">
              <a:lnSpc>
                <a:spcPct val="90000"/>
              </a:lnSpc>
            </a:pPr>
            <a:r>
              <a:rPr lang="en-US" dirty="0">
                <a:latin typeface="Times New Roman" pitchFamily="18" charset="0"/>
                <a:cs typeface="Times New Roman" pitchFamily="18" charset="0"/>
              </a:rPr>
              <a:t>all software requirements have been stated unambiguously</a:t>
            </a:r>
          </a:p>
          <a:p>
            <a:pPr lvl="1">
              <a:lnSpc>
                <a:spcPct val="90000"/>
              </a:lnSpc>
            </a:pPr>
            <a:r>
              <a:rPr lang="en-US" dirty="0">
                <a:latin typeface="Times New Roman" pitchFamily="18" charset="0"/>
                <a:cs typeface="Times New Roman" pitchFamily="18" charset="0"/>
              </a:rPr>
              <a:t>inconsistencies, omissions, and errors have been detected and corrected</a:t>
            </a:r>
          </a:p>
          <a:p>
            <a:pPr lvl="1">
              <a:lnSpc>
                <a:spcPct val="90000"/>
              </a:lnSpc>
            </a:pPr>
            <a:r>
              <a:rPr lang="en-US" dirty="0">
                <a:latin typeface="Times New Roman" pitchFamily="18" charset="0"/>
                <a:cs typeface="Times New Roman" pitchFamily="18" charset="0"/>
              </a:rPr>
              <a:t>the work products conform to the standards established for the process, the project, and the product</a:t>
            </a:r>
          </a:p>
          <a:p>
            <a:pPr>
              <a:lnSpc>
                <a:spcPct val="90000"/>
              </a:lnSpc>
            </a:pPr>
            <a:r>
              <a:rPr lang="en-US" dirty="0">
                <a:latin typeface="Times New Roman" pitchFamily="18" charset="0"/>
                <a:cs typeface="Times New Roman" pitchFamily="18" charset="0"/>
              </a:rPr>
              <a:t>The formal technical review serves as the primary requirements validation mechanism</a:t>
            </a:r>
          </a:p>
          <a:p>
            <a:pPr lvl="1">
              <a:lnSpc>
                <a:spcPct val="90000"/>
              </a:lnSpc>
            </a:pPr>
            <a:r>
              <a:rPr lang="en-US" dirty="0">
                <a:latin typeface="Times New Roman" pitchFamily="18" charset="0"/>
                <a:cs typeface="Times New Roman" pitchFamily="18" charset="0"/>
              </a:rPr>
              <a:t>Members include software engineers, customers, users, and other stakeholders</a:t>
            </a:r>
          </a:p>
          <a:p>
            <a:pPr lvl="1">
              <a:lnSpc>
                <a:spcPct val="90000"/>
              </a:lnSpc>
              <a:buFontTx/>
              <a:buNone/>
            </a:pPr>
            <a:endParaRPr lang="en-US" sz="1800"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Rectangle 2"/>
          <p:cNvSpPr>
            <a:spLocks noGrp="1" noChangeArrowheads="1"/>
          </p:cNvSpPr>
          <p:nvPr>
            <p:ph type="title"/>
          </p:nvPr>
        </p:nvSpPr>
        <p:spPr>
          <a:xfrm>
            <a:off x="914400" y="152400"/>
            <a:ext cx="10363200" cy="1143000"/>
          </a:xfrm>
        </p:spPr>
        <p:txBody>
          <a:bodyPr>
            <a:noAutofit/>
          </a:bodyPr>
          <a:lstStyle/>
          <a:p>
            <a:r>
              <a:rPr lang="en-US" dirty="0">
                <a:latin typeface="Times New Roman" pitchFamily="18" charset="0"/>
                <a:cs typeface="Times New Roman" pitchFamily="18" charset="0"/>
              </a:rPr>
              <a:t>Questions to ask when Validating Requirements</a:t>
            </a:r>
          </a:p>
        </p:txBody>
      </p:sp>
      <p:sp>
        <p:nvSpPr>
          <p:cNvPr id="346115" name="Rectangle 3"/>
          <p:cNvSpPr>
            <a:spLocks noGrp="1" noChangeArrowheads="1"/>
          </p:cNvSpPr>
          <p:nvPr>
            <p:ph type="body" idx="1"/>
          </p:nvPr>
        </p:nvSpPr>
        <p:spPr>
          <a:xfrm>
            <a:off x="304852" y="1582057"/>
            <a:ext cx="11582399" cy="4688114"/>
          </a:xfrm>
        </p:spPr>
        <p:txBody>
          <a:bodyPr>
            <a:normAutofit/>
          </a:bodyPr>
          <a:lstStyle/>
          <a:p>
            <a:pPr>
              <a:lnSpc>
                <a:spcPct val="80000"/>
              </a:lnSpc>
            </a:pPr>
            <a:r>
              <a:rPr lang="en-US" dirty="0">
                <a:latin typeface="Times New Roman" pitchFamily="18" charset="0"/>
                <a:cs typeface="Times New Roman" pitchFamily="18" charset="0"/>
              </a:rPr>
              <a:t>Is each requirement consistent with the overall objective for the system/product?</a:t>
            </a:r>
          </a:p>
          <a:p>
            <a:pPr>
              <a:lnSpc>
                <a:spcPct val="80000"/>
              </a:lnSpc>
            </a:pPr>
            <a:r>
              <a:rPr lang="en-US" dirty="0">
                <a:latin typeface="Times New Roman" pitchFamily="18" charset="0"/>
                <a:cs typeface="Times New Roman" pitchFamily="18" charset="0"/>
              </a:rPr>
              <a:t>Have all requirements been specified at the proper level of abstraction? That is, do some requirements provide a level of technical detail that is inappropriate at this stage?</a:t>
            </a:r>
          </a:p>
          <a:p>
            <a:pPr>
              <a:lnSpc>
                <a:spcPct val="80000"/>
              </a:lnSpc>
            </a:pPr>
            <a:r>
              <a:rPr lang="en-US" dirty="0">
                <a:latin typeface="Times New Roman" pitchFamily="18" charset="0"/>
                <a:cs typeface="Times New Roman" pitchFamily="18" charset="0"/>
              </a:rPr>
              <a:t>Is the requirement really necessary or does it represent an add-on feature that may not be essential to the objective of the system?</a:t>
            </a:r>
          </a:p>
          <a:p>
            <a:pPr>
              <a:lnSpc>
                <a:spcPct val="80000"/>
              </a:lnSpc>
            </a:pPr>
            <a:r>
              <a:rPr lang="en-US" dirty="0">
                <a:latin typeface="Times New Roman" pitchFamily="18" charset="0"/>
                <a:cs typeface="Times New Roman" pitchFamily="18" charset="0"/>
              </a:rPr>
              <a:t>Is each requirement bounded and unambiguous?</a:t>
            </a:r>
          </a:p>
          <a:p>
            <a:pPr>
              <a:lnSpc>
                <a:spcPct val="80000"/>
              </a:lnSpc>
            </a:pPr>
            <a:r>
              <a:rPr lang="en-US" dirty="0">
                <a:latin typeface="Times New Roman" pitchFamily="18" charset="0"/>
                <a:cs typeface="Times New Roman" pitchFamily="18" charset="0"/>
              </a:rPr>
              <a:t>Does each requirement have attribution? That is, is a source (generally, a specific individual) noted for each requirement?</a:t>
            </a:r>
          </a:p>
        </p:txBody>
      </p:sp>
      <p:sp>
        <p:nvSpPr>
          <p:cNvPr id="346116" name="Text Box 4"/>
          <p:cNvSpPr txBox="1">
            <a:spLocks noChangeArrowheads="1"/>
          </p:cNvSpPr>
          <p:nvPr/>
        </p:nvSpPr>
        <p:spPr bwMode="auto">
          <a:xfrm>
            <a:off x="4572122" y="6248401"/>
            <a:ext cx="2070439" cy="369332"/>
          </a:xfrm>
          <a:prstGeom prst="rect">
            <a:avLst/>
          </a:prstGeom>
          <a:noFill/>
          <a:ln w="9525">
            <a:noFill/>
            <a:miter lim="800000"/>
            <a:headEnd/>
            <a:tailEnd/>
          </a:ln>
          <a:effectLst/>
        </p:spPr>
        <p:txBody>
          <a:bodyPr wrap="none">
            <a:spAutoFit/>
          </a:bodyPr>
          <a:lstStyle/>
          <a:p>
            <a:r>
              <a:rPr lang="en-US" u="none"/>
              <a:t>(more on next slide)</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Rectangle 2"/>
          <p:cNvSpPr>
            <a:spLocks noGrp="1" noChangeArrowheads="1"/>
          </p:cNvSpPr>
          <p:nvPr>
            <p:ph type="title"/>
          </p:nvPr>
        </p:nvSpPr>
        <p:spPr>
          <a:xfrm>
            <a:off x="914400" y="304800"/>
            <a:ext cx="10363200" cy="1143000"/>
          </a:xfrm>
        </p:spPr>
        <p:txBody>
          <a:bodyPr>
            <a:normAutofit fontScale="90000"/>
          </a:bodyPr>
          <a:lstStyle/>
          <a:p>
            <a:r>
              <a:rPr lang="en-US" dirty="0">
                <a:latin typeface="Times New Roman" pitchFamily="18" charset="0"/>
                <a:cs typeface="Times New Roman" pitchFamily="18" charset="0"/>
              </a:rPr>
              <a:t>Questions to ask when Validating Requirements</a:t>
            </a:r>
            <a:r>
              <a:rPr lang="en-US" sz="4000" dirty="0">
                <a:latin typeface="Times New Roman" pitchFamily="18" charset="0"/>
                <a:cs typeface="Times New Roman" pitchFamily="18" charset="0"/>
              </a:rPr>
              <a:t> (continued)</a:t>
            </a:r>
          </a:p>
        </p:txBody>
      </p:sp>
      <p:sp>
        <p:nvSpPr>
          <p:cNvPr id="348163" name="Rectangle 3"/>
          <p:cNvSpPr>
            <a:spLocks noGrp="1" noChangeArrowheads="1"/>
          </p:cNvSpPr>
          <p:nvPr>
            <p:ph type="body" idx="1"/>
          </p:nvPr>
        </p:nvSpPr>
        <p:spPr>
          <a:xfrm>
            <a:off x="232229" y="1600212"/>
            <a:ext cx="11684000" cy="4873165"/>
          </a:xfrm>
        </p:spPr>
        <p:txBody>
          <a:bodyPr>
            <a:noAutofit/>
          </a:bodyPr>
          <a:lstStyle/>
          <a:p>
            <a:pPr>
              <a:lnSpc>
                <a:spcPct val="80000"/>
              </a:lnSpc>
            </a:pPr>
            <a:r>
              <a:rPr lang="en-US" dirty="0">
                <a:latin typeface="Times New Roman" pitchFamily="18" charset="0"/>
                <a:cs typeface="Times New Roman" pitchFamily="18" charset="0"/>
              </a:rPr>
              <a:t>Do any requirements conflict with other requirements?</a:t>
            </a:r>
          </a:p>
          <a:p>
            <a:pPr>
              <a:lnSpc>
                <a:spcPct val="80000"/>
              </a:lnSpc>
            </a:pPr>
            <a:r>
              <a:rPr lang="en-US" dirty="0">
                <a:latin typeface="Times New Roman" pitchFamily="18" charset="0"/>
                <a:cs typeface="Times New Roman" pitchFamily="18" charset="0"/>
              </a:rPr>
              <a:t>Is each requirement achievable in the technical environment that will house the system or product?</a:t>
            </a:r>
          </a:p>
          <a:p>
            <a:pPr>
              <a:lnSpc>
                <a:spcPct val="80000"/>
              </a:lnSpc>
            </a:pPr>
            <a:r>
              <a:rPr lang="en-US" dirty="0">
                <a:latin typeface="Times New Roman" pitchFamily="18" charset="0"/>
                <a:cs typeface="Times New Roman" pitchFamily="18" charset="0"/>
              </a:rPr>
              <a:t>Is each requirement testable, once implemented?</a:t>
            </a:r>
          </a:p>
          <a:p>
            <a:pPr lvl="1">
              <a:lnSpc>
                <a:spcPct val="80000"/>
              </a:lnSpc>
            </a:pPr>
            <a:r>
              <a:rPr lang="en-US" dirty="0">
                <a:latin typeface="Times New Roman" pitchFamily="18" charset="0"/>
                <a:cs typeface="Times New Roman" pitchFamily="18" charset="0"/>
              </a:rPr>
              <a:t>Approaches: Demonstration, actual test, analysis, or </a:t>
            </a:r>
            <a:r>
              <a:rPr lang="en-US" dirty="0" smtClean="0">
                <a:latin typeface="Times New Roman" pitchFamily="18" charset="0"/>
                <a:cs typeface="Times New Roman" pitchFamily="18" charset="0"/>
              </a:rPr>
              <a:t>inspection</a:t>
            </a:r>
          </a:p>
          <a:p>
            <a:pPr lvl="1">
              <a:lnSpc>
                <a:spcPct val="80000"/>
              </a:lnSpc>
            </a:pPr>
            <a:endParaRPr lang="en-US" dirty="0">
              <a:latin typeface="Times New Roman" pitchFamily="18" charset="0"/>
              <a:cs typeface="Times New Roman" pitchFamily="18" charset="0"/>
            </a:endParaRPr>
          </a:p>
          <a:p>
            <a:pPr>
              <a:lnSpc>
                <a:spcPct val="80000"/>
              </a:lnSpc>
            </a:pPr>
            <a:r>
              <a:rPr lang="en-US" dirty="0">
                <a:latin typeface="Times New Roman" pitchFamily="18" charset="0"/>
                <a:cs typeface="Times New Roman" pitchFamily="18" charset="0"/>
              </a:rPr>
              <a:t>Does the requirements model properly reflect the information, function, and behavior of the system to be built</a:t>
            </a:r>
            <a:r>
              <a:rPr lang="en-US" dirty="0" smtClean="0">
                <a:latin typeface="Times New Roman" pitchFamily="18" charset="0"/>
                <a:cs typeface="Times New Roman" pitchFamily="18" charset="0"/>
              </a:rPr>
              <a:t>?</a:t>
            </a:r>
          </a:p>
          <a:p>
            <a:pPr>
              <a:lnSpc>
                <a:spcPct val="80000"/>
              </a:lnSpc>
            </a:pPr>
            <a:endParaRPr lang="en-US" dirty="0">
              <a:latin typeface="Times New Roman" pitchFamily="18" charset="0"/>
              <a:cs typeface="Times New Roman" pitchFamily="18" charset="0"/>
            </a:endParaRPr>
          </a:p>
          <a:p>
            <a:pPr>
              <a:lnSpc>
                <a:spcPct val="80000"/>
              </a:lnSpc>
            </a:pPr>
            <a:r>
              <a:rPr lang="en-US" dirty="0">
                <a:latin typeface="Times New Roman" pitchFamily="18" charset="0"/>
                <a:cs typeface="Times New Roman" pitchFamily="18" charset="0"/>
              </a:rPr>
              <a:t>Has the requirements model been “partitioned” in a way that exposes progressively more detailed information about the system?</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6" name="Rectangle 2"/>
          <p:cNvSpPr>
            <a:spLocks noGrp="1" noChangeArrowheads="1"/>
          </p:cNvSpPr>
          <p:nvPr>
            <p:ph type="title"/>
          </p:nvPr>
        </p:nvSpPr>
        <p:spPr>
          <a:xfrm>
            <a:off x="914400" y="112488"/>
            <a:ext cx="10363200" cy="1143000"/>
          </a:xfrm>
        </p:spPr>
        <p:txBody>
          <a:bodyPr/>
          <a:lstStyle/>
          <a:p>
            <a:r>
              <a:rPr lang="en-US" dirty="0">
                <a:latin typeface="Times New Roman" pitchFamily="18" charset="0"/>
                <a:cs typeface="Times New Roman" pitchFamily="18" charset="0"/>
              </a:rPr>
              <a:t>Requirements Management Task</a:t>
            </a:r>
          </a:p>
        </p:txBody>
      </p:sp>
      <p:sp>
        <p:nvSpPr>
          <p:cNvPr id="354307" name="Rectangle 3"/>
          <p:cNvSpPr>
            <a:spLocks noGrp="1" noChangeArrowheads="1"/>
          </p:cNvSpPr>
          <p:nvPr>
            <p:ph type="body" idx="1"/>
          </p:nvPr>
        </p:nvSpPr>
        <p:spPr>
          <a:xfrm>
            <a:off x="261338" y="1382496"/>
            <a:ext cx="11364687" cy="4757057"/>
          </a:xfrm>
        </p:spPr>
        <p:txBody>
          <a:bodyPr>
            <a:noAutofit/>
          </a:bodyPr>
          <a:lstStyle/>
          <a:p>
            <a:pPr>
              <a:lnSpc>
                <a:spcPct val="90000"/>
              </a:lnSpc>
            </a:pPr>
            <a:r>
              <a:rPr lang="en-US" dirty="0">
                <a:latin typeface="Times New Roman" pitchFamily="18" charset="0"/>
                <a:cs typeface="Times New Roman" pitchFamily="18" charset="0"/>
              </a:rPr>
              <a:t>During requirements management, the project team performs a set of activities to identify, control, and track requirements and changes to the requirements at any time as the project proceeds</a:t>
            </a:r>
          </a:p>
          <a:p>
            <a:pPr>
              <a:lnSpc>
                <a:spcPct val="90000"/>
              </a:lnSpc>
            </a:pPr>
            <a:r>
              <a:rPr lang="en-US" dirty="0">
                <a:latin typeface="Times New Roman" pitchFamily="18" charset="0"/>
                <a:cs typeface="Times New Roman" pitchFamily="18" charset="0"/>
              </a:rPr>
              <a:t>Each requirement is assigned a unique identifier</a:t>
            </a:r>
          </a:p>
          <a:p>
            <a:pPr>
              <a:lnSpc>
                <a:spcPct val="90000"/>
              </a:lnSpc>
            </a:pPr>
            <a:r>
              <a:rPr lang="en-US" dirty="0">
                <a:latin typeface="Times New Roman" pitchFamily="18" charset="0"/>
                <a:cs typeface="Times New Roman" pitchFamily="18" charset="0"/>
              </a:rPr>
              <a:t>The requirements are then placed into one or more traceability tables </a:t>
            </a:r>
          </a:p>
          <a:p>
            <a:pPr>
              <a:lnSpc>
                <a:spcPct val="90000"/>
              </a:lnSpc>
            </a:pPr>
            <a:r>
              <a:rPr lang="en-US" dirty="0">
                <a:latin typeface="Times New Roman" pitchFamily="18" charset="0"/>
                <a:cs typeface="Times New Roman" pitchFamily="18" charset="0"/>
              </a:rPr>
              <a:t>These tables may be stored in a database that relate features, sources, dependencies, subsystems, and interfaces to the requirements</a:t>
            </a:r>
          </a:p>
          <a:p>
            <a:pPr>
              <a:lnSpc>
                <a:spcPct val="90000"/>
              </a:lnSpc>
            </a:pPr>
            <a:r>
              <a:rPr lang="en-US" dirty="0">
                <a:latin typeface="Times New Roman" pitchFamily="18" charset="0"/>
                <a:cs typeface="Times New Roman" pitchFamily="18" charset="0"/>
              </a:rPr>
              <a:t>A requirements traceability table is also placed at the end of the software requirements specification</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4" name="Rectangle 4"/>
          <p:cNvSpPr>
            <a:spLocks noGrp="1" noChangeArrowheads="1"/>
          </p:cNvSpPr>
          <p:nvPr>
            <p:ph type="title"/>
          </p:nvPr>
        </p:nvSpPr>
        <p:spPr>
          <a:xfrm>
            <a:off x="914400" y="228600"/>
            <a:ext cx="10363200" cy="1143000"/>
          </a:xfrm>
        </p:spPr>
        <p:txBody>
          <a:bodyPr/>
          <a:lstStyle/>
          <a:p>
            <a:r>
              <a:rPr lang="en-US"/>
              <a:t>Summary</a:t>
            </a:r>
          </a:p>
        </p:txBody>
      </p:sp>
      <p:sp>
        <p:nvSpPr>
          <p:cNvPr id="363525" name="Rectangle 5"/>
          <p:cNvSpPr>
            <a:spLocks noChangeArrowheads="1"/>
          </p:cNvSpPr>
          <p:nvPr/>
        </p:nvSpPr>
        <p:spPr bwMode="auto">
          <a:xfrm>
            <a:off x="8636000" y="5867400"/>
            <a:ext cx="1828800" cy="533400"/>
          </a:xfrm>
          <a:prstGeom prst="rect">
            <a:avLst/>
          </a:prstGeom>
          <a:solidFill>
            <a:srgbClr val="FFCC00"/>
          </a:solidFill>
          <a:ln w="9525">
            <a:solidFill>
              <a:schemeClr val="tx1"/>
            </a:solidFill>
            <a:miter lim="800000"/>
            <a:headEnd/>
            <a:tailEnd/>
          </a:ln>
          <a:effectLst/>
        </p:spPr>
        <p:txBody>
          <a:bodyPr wrap="none" anchor="ctr"/>
          <a:lstStyle/>
          <a:p>
            <a:r>
              <a:rPr lang="en-US" u="none"/>
              <a:t>Requirements</a:t>
            </a:r>
          </a:p>
          <a:p>
            <a:r>
              <a:rPr lang="en-US" u="none"/>
              <a:t>Management</a:t>
            </a:r>
          </a:p>
        </p:txBody>
      </p:sp>
      <p:sp>
        <p:nvSpPr>
          <p:cNvPr id="363526" name="Rectangle 6"/>
          <p:cNvSpPr>
            <a:spLocks noChangeArrowheads="1"/>
          </p:cNvSpPr>
          <p:nvPr/>
        </p:nvSpPr>
        <p:spPr bwMode="auto">
          <a:xfrm>
            <a:off x="7315200" y="5181600"/>
            <a:ext cx="1828800" cy="457200"/>
          </a:xfrm>
          <a:prstGeom prst="rect">
            <a:avLst/>
          </a:prstGeom>
          <a:solidFill>
            <a:srgbClr val="99CCFF"/>
          </a:solidFill>
          <a:ln w="9525">
            <a:solidFill>
              <a:schemeClr val="tx1"/>
            </a:solidFill>
            <a:miter lim="800000"/>
            <a:headEnd/>
            <a:tailEnd/>
          </a:ln>
          <a:effectLst/>
        </p:spPr>
        <p:txBody>
          <a:bodyPr wrap="none" anchor="ctr"/>
          <a:lstStyle/>
          <a:p>
            <a:r>
              <a:rPr lang="en-US" u="none"/>
              <a:t>Validation</a:t>
            </a:r>
          </a:p>
        </p:txBody>
      </p:sp>
      <p:sp>
        <p:nvSpPr>
          <p:cNvPr id="363527" name="Rectangle 7"/>
          <p:cNvSpPr>
            <a:spLocks noChangeArrowheads="1"/>
          </p:cNvSpPr>
          <p:nvPr/>
        </p:nvSpPr>
        <p:spPr bwMode="auto">
          <a:xfrm>
            <a:off x="812800" y="1752600"/>
            <a:ext cx="1828800" cy="457200"/>
          </a:xfrm>
          <a:prstGeom prst="rect">
            <a:avLst/>
          </a:prstGeom>
          <a:solidFill>
            <a:srgbClr val="FF99CC"/>
          </a:solidFill>
          <a:ln w="9525">
            <a:solidFill>
              <a:schemeClr val="tx1"/>
            </a:solidFill>
            <a:miter lim="800000"/>
            <a:headEnd/>
            <a:tailEnd/>
          </a:ln>
          <a:effectLst/>
        </p:spPr>
        <p:txBody>
          <a:bodyPr wrap="none" anchor="ctr"/>
          <a:lstStyle/>
          <a:p>
            <a:r>
              <a:rPr lang="en-US" u="none"/>
              <a:t>Inception</a:t>
            </a:r>
          </a:p>
        </p:txBody>
      </p:sp>
      <p:sp>
        <p:nvSpPr>
          <p:cNvPr id="363528" name="Rectangle 8"/>
          <p:cNvSpPr>
            <a:spLocks noChangeArrowheads="1"/>
          </p:cNvSpPr>
          <p:nvPr/>
        </p:nvSpPr>
        <p:spPr bwMode="auto">
          <a:xfrm>
            <a:off x="1930400" y="2438400"/>
            <a:ext cx="1828800" cy="457200"/>
          </a:xfrm>
          <a:prstGeom prst="rect">
            <a:avLst/>
          </a:prstGeom>
          <a:solidFill>
            <a:srgbClr val="FFCC99"/>
          </a:solidFill>
          <a:ln w="9525">
            <a:solidFill>
              <a:schemeClr val="tx1"/>
            </a:solidFill>
            <a:miter lim="800000"/>
            <a:headEnd/>
            <a:tailEnd/>
          </a:ln>
          <a:effectLst/>
        </p:spPr>
        <p:txBody>
          <a:bodyPr wrap="none" anchor="ctr"/>
          <a:lstStyle/>
          <a:p>
            <a:r>
              <a:rPr lang="en-US" u="none"/>
              <a:t>Elicitation</a:t>
            </a:r>
          </a:p>
        </p:txBody>
      </p:sp>
      <p:sp>
        <p:nvSpPr>
          <p:cNvPr id="363529" name="Rectangle 9"/>
          <p:cNvSpPr>
            <a:spLocks noChangeArrowheads="1"/>
          </p:cNvSpPr>
          <p:nvPr/>
        </p:nvSpPr>
        <p:spPr bwMode="auto">
          <a:xfrm>
            <a:off x="3251200" y="3124200"/>
            <a:ext cx="1828800" cy="457200"/>
          </a:xfrm>
          <a:prstGeom prst="rect">
            <a:avLst/>
          </a:prstGeom>
          <a:solidFill>
            <a:srgbClr val="FFFF99"/>
          </a:solidFill>
          <a:ln w="9525">
            <a:solidFill>
              <a:schemeClr val="tx1"/>
            </a:solidFill>
            <a:miter lim="800000"/>
            <a:headEnd/>
            <a:tailEnd/>
          </a:ln>
          <a:effectLst/>
        </p:spPr>
        <p:txBody>
          <a:bodyPr wrap="none" anchor="ctr"/>
          <a:lstStyle/>
          <a:p>
            <a:r>
              <a:rPr lang="en-US" u="none"/>
              <a:t>Elaboration</a:t>
            </a:r>
          </a:p>
        </p:txBody>
      </p:sp>
      <p:sp>
        <p:nvSpPr>
          <p:cNvPr id="363530" name="Rectangle 10"/>
          <p:cNvSpPr>
            <a:spLocks noChangeArrowheads="1"/>
          </p:cNvSpPr>
          <p:nvPr/>
        </p:nvSpPr>
        <p:spPr bwMode="auto">
          <a:xfrm>
            <a:off x="4572000" y="3810000"/>
            <a:ext cx="1828800" cy="457200"/>
          </a:xfrm>
          <a:prstGeom prst="rect">
            <a:avLst/>
          </a:prstGeom>
          <a:solidFill>
            <a:srgbClr val="CCFFCC"/>
          </a:solidFill>
          <a:ln w="9525">
            <a:solidFill>
              <a:schemeClr val="tx1"/>
            </a:solidFill>
            <a:miter lim="800000"/>
            <a:headEnd/>
            <a:tailEnd/>
          </a:ln>
          <a:effectLst/>
        </p:spPr>
        <p:txBody>
          <a:bodyPr wrap="none" anchor="ctr"/>
          <a:lstStyle/>
          <a:p>
            <a:r>
              <a:rPr lang="en-US" u="none"/>
              <a:t>Negotiation</a:t>
            </a:r>
          </a:p>
        </p:txBody>
      </p:sp>
      <p:sp>
        <p:nvSpPr>
          <p:cNvPr id="363531" name="Rectangle 11"/>
          <p:cNvSpPr>
            <a:spLocks noChangeArrowheads="1"/>
          </p:cNvSpPr>
          <p:nvPr/>
        </p:nvSpPr>
        <p:spPr bwMode="auto">
          <a:xfrm>
            <a:off x="5892800" y="4495800"/>
            <a:ext cx="1828800" cy="457200"/>
          </a:xfrm>
          <a:prstGeom prst="rect">
            <a:avLst/>
          </a:prstGeom>
          <a:solidFill>
            <a:srgbClr val="CCFFFF"/>
          </a:solidFill>
          <a:ln w="9525">
            <a:solidFill>
              <a:schemeClr val="tx1"/>
            </a:solidFill>
            <a:miter lim="800000"/>
            <a:headEnd/>
            <a:tailEnd/>
          </a:ln>
          <a:effectLst/>
        </p:spPr>
        <p:txBody>
          <a:bodyPr wrap="none" anchor="ctr"/>
          <a:lstStyle/>
          <a:p>
            <a:r>
              <a:rPr lang="en-US" u="none"/>
              <a:t>Specification</a:t>
            </a:r>
          </a:p>
        </p:txBody>
      </p:sp>
      <p:sp>
        <p:nvSpPr>
          <p:cNvPr id="363532" name="Text Box 12"/>
          <p:cNvSpPr txBox="1">
            <a:spLocks noChangeArrowheads="1"/>
          </p:cNvSpPr>
          <p:nvPr/>
        </p:nvSpPr>
        <p:spPr bwMode="auto">
          <a:xfrm>
            <a:off x="11480800" y="6324601"/>
            <a:ext cx="378630" cy="369332"/>
          </a:xfrm>
          <a:prstGeom prst="rect">
            <a:avLst/>
          </a:prstGeom>
          <a:noFill/>
          <a:ln w="9525">
            <a:noFill/>
            <a:miter lim="800000"/>
            <a:headEnd/>
            <a:tailEnd/>
          </a:ln>
          <a:effectLst/>
        </p:spPr>
        <p:txBody>
          <a:bodyPr wrap="none">
            <a:spAutoFit/>
          </a:bodyPr>
          <a:lstStyle/>
          <a:p>
            <a:r>
              <a:rPr lang="en-US">
                <a:sym typeface="Wingdings" pitchFamily="2" charset="2"/>
              </a:rPr>
              <a:t></a:t>
            </a:r>
            <a:endParaRPr lang="en-US"/>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508000" y="266700"/>
            <a:ext cx="11176000" cy="1104900"/>
          </a:xfrm>
        </p:spPr>
        <p:txBody>
          <a:bodyPr/>
          <a:lstStyle/>
          <a:p>
            <a:r>
              <a:rPr lang="en-GB" dirty="0"/>
              <a:t>Functional and non-functional requirements</a:t>
            </a:r>
          </a:p>
        </p:txBody>
      </p:sp>
      <p:sp>
        <p:nvSpPr>
          <p:cNvPr id="34819" name="Rectangle 3"/>
          <p:cNvSpPr>
            <a:spLocks noGrp="1" noChangeArrowheads="1"/>
          </p:cNvSpPr>
          <p:nvPr>
            <p:ph idx="1"/>
          </p:nvPr>
        </p:nvSpPr>
        <p:spPr>
          <a:xfrm>
            <a:off x="609600" y="1798637"/>
            <a:ext cx="10972800" cy="4525963"/>
          </a:xfrm>
        </p:spPr>
        <p:txBody>
          <a:bodyPr/>
          <a:lstStyle/>
          <a:p>
            <a:pPr>
              <a:lnSpc>
                <a:spcPct val="90000"/>
              </a:lnSpc>
            </a:pPr>
            <a:r>
              <a:rPr lang="en-GB" sz="2400" dirty="0"/>
              <a:t>Functional requirements</a:t>
            </a:r>
          </a:p>
          <a:p>
            <a:pPr lvl="1">
              <a:lnSpc>
                <a:spcPct val="90000"/>
              </a:lnSpc>
            </a:pPr>
            <a:r>
              <a:rPr lang="en-GB" sz="2000" dirty="0"/>
              <a:t>Statements of services the system should provide, how the system should react to particular inputs and how the system should behave in particular situations</a:t>
            </a:r>
            <a:r>
              <a:rPr lang="en-GB" sz="2000" dirty="0" smtClean="0"/>
              <a:t>.</a:t>
            </a:r>
          </a:p>
          <a:p>
            <a:pPr lvl="1">
              <a:lnSpc>
                <a:spcPct val="90000"/>
              </a:lnSpc>
            </a:pPr>
            <a:r>
              <a:rPr lang="en-GB" dirty="0" smtClean="0"/>
              <a:t>May state what the system should not do.</a:t>
            </a:r>
            <a:endParaRPr lang="en-GB" sz="2000" dirty="0" smtClean="0"/>
          </a:p>
          <a:p>
            <a:pPr>
              <a:lnSpc>
                <a:spcPct val="90000"/>
              </a:lnSpc>
            </a:pPr>
            <a:r>
              <a:rPr lang="en-GB" sz="2400" dirty="0"/>
              <a:t>Non-functional requirements</a:t>
            </a:r>
            <a:endParaRPr lang="en-GB" sz="2400" dirty="0" smtClean="0"/>
          </a:p>
          <a:p>
            <a:pPr lvl="1">
              <a:lnSpc>
                <a:spcPct val="90000"/>
              </a:lnSpc>
            </a:pPr>
            <a:r>
              <a:rPr lang="en-GB" dirty="0"/>
              <a:t>C</a:t>
            </a:r>
            <a:r>
              <a:rPr lang="en-GB" sz="2000" dirty="0" smtClean="0"/>
              <a:t>onstraints </a:t>
            </a:r>
            <a:r>
              <a:rPr lang="en-GB" sz="2000" dirty="0"/>
              <a:t>on the services or functions offered by the system such as timing constraints, constraints on the development process, standards, etc</a:t>
            </a:r>
            <a:r>
              <a:rPr lang="en-GB" sz="2000" dirty="0" smtClean="0"/>
              <a:t>.</a:t>
            </a:r>
          </a:p>
          <a:p>
            <a:pPr lvl="1">
              <a:lnSpc>
                <a:spcPct val="90000"/>
              </a:lnSpc>
            </a:pPr>
            <a:r>
              <a:rPr lang="en-GB" dirty="0" smtClean="0"/>
              <a:t>Often apply to the system as a whole rather than individual features or services.</a:t>
            </a:r>
          </a:p>
          <a:p>
            <a:pPr>
              <a:lnSpc>
                <a:spcPct val="90000"/>
              </a:lnSpc>
            </a:pPr>
            <a:r>
              <a:rPr lang="en-GB" sz="2400" dirty="0" smtClean="0"/>
              <a:t>Domain requirements</a:t>
            </a:r>
          </a:p>
          <a:p>
            <a:pPr lvl="1">
              <a:lnSpc>
                <a:spcPct val="90000"/>
              </a:lnSpc>
            </a:pPr>
            <a:r>
              <a:rPr lang="en-GB" sz="2000" dirty="0" smtClean="0"/>
              <a:t>Constraints on the system from the domain </a:t>
            </a:r>
            <a:r>
              <a:rPr lang="en-GB" dirty="0" smtClean="0"/>
              <a:t>of operation</a:t>
            </a:r>
            <a:endParaRPr lang="en-GB" sz="2000" dirty="0" smtClean="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GB"/>
              <a:t>Functional requirements</a:t>
            </a:r>
          </a:p>
        </p:txBody>
      </p:sp>
      <p:sp>
        <p:nvSpPr>
          <p:cNvPr id="39939" name="Rectangle 3"/>
          <p:cNvSpPr>
            <a:spLocks noGrp="1" noChangeArrowheads="1"/>
          </p:cNvSpPr>
          <p:nvPr>
            <p:ph idx="1"/>
          </p:nvPr>
        </p:nvSpPr>
        <p:spPr/>
        <p:txBody>
          <a:bodyPr/>
          <a:lstStyle/>
          <a:p>
            <a:r>
              <a:rPr lang="en-GB" dirty="0"/>
              <a:t>Describe functionality or system services.</a:t>
            </a:r>
          </a:p>
          <a:p>
            <a:r>
              <a:rPr lang="en-GB" dirty="0"/>
              <a:t>Depend on the type of software, expected users and the type of system where the software is used.</a:t>
            </a:r>
          </a:p>
          <a:p>
            <a:r>
              <a:rPr lang="en-GB" dirty="0"/>
              <a:t>Functional user requirements may be high-level statements of what the system should </a:t>
            </a:r>
            <a:r>
              <a:rPr lang="en-GB" dirty="0" smtClean="0"/>
              <a:t>do.</a:t>
            </a:r>
          </a:p>
          <a:p>
            <a:r>
              <a:rPr lang="en-GB" dirty="0" smtClean="0"/>
              <a:t>Functional </a:t>
            </a:r>
            <a:r>
              <a:rPr lang="en-GB" dirty="0"/>
              <a:t>system requirements should describe the system services in detail.</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GB" dirty="0"/>
              <a:t>Requirements </a:t>
            </a:r>
            <a:r>
              <a:rPr lang="en-GB" dirty="0" smtClean="0"/>
              <a:t>imprecision</a:t>
            </a:r>
            <a:endParaRPr lang="en-GB" dirty="0"/>
          </a:p>
        </p:txBody>
      </p:sp>
      <p:sp>
        <p:nvSpPr>
          <p:cNvPr id="41987" name="Rectangle 3"/>
          <p:cNvSpPr>
            <a:spLocks noGrp="1" noChangeArrowheads="1"/>
          </p:cNvSpPr>
          <p:nvPr>
            <p:ph idx="1"/>
          </p:nvPr>
        </p:nvSpPr>
        <p:spPr/>
        <p:txBody>
          <a:bodyPr/>
          <a:lstStyle/>
          <a:p>
            <a:r>
              <a:rPr lang="en-GB" dirty="0"/>
              <a:t>Problems arise when requirements are not precisely stated.</a:t>
            </a:r>
          </a:p>
          <a:p>
            <a:r>
              <a:rPr lang="en-GB" dirty="0"/>
              <a:t>Ambiguous requirements may be interpreted in different ways by developers and users.</a:t>
            </a:r>
          </a:p>
          <a:p>
            <a:r>
              <a:rPr lang="en-GB" dirty="0"/>
              <a:t>Consider the term </a:t>
            </a:r>
            <a:r>
              <a:rPr lang="en-GB" dirty="0" smtClean="0"/>
              <a:t>‘search’ in requirement 1</a:t>
            </a:r>
          </a:p>
          <a:p>
            <a:pPr lvl="1"/>
            <a:r>
              <a:rPr lang="en-GB" dirty="0"/>
              <a:t>User intention</a:t>
            </a:r>
            <a:r>
              <a:rPr lang="en-GB" dirty="0" smtClean="0"/>
              <a:t> – search for a patient name across all appointments in all clinics;</a:t>
            </a:r>
            <a:endParaRPr lang="en-GB" dirty="0"/>
          </a:p>
          <a:p>
            <a:pPr lvl="1"/>
            <a:r>
              <a:rPr lang="en-GB" dirty="0"/>
              <a:t>Developer interpretation</a:t>
            </a:r>
            <a:r>
              <a:rPr lang="en-GB" dirty="0" smtClean="0"/>
              <a:t> – search for a patient name in an individual clinic. User chooses clinic then search.</a:t>
            </a:r>
            <a:endParaRPr lang="en-GB"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GB" dirty="0"/>
              <a:t>Requirements completeness and consistency</a:t>
            </a:r>
          </a:p>
        </p:txBody>
      </p:sp>
      <p:sp>
        <p:nvSpPr>
          <p:cNvPr id="43011" name="Rectangle 3"/>
          <p:cNvSpPr>
            <a:spLocks noGrp="1" noChangeArrowheads="1"/>
          </p:cNvSpPr>
          <p:nvPr>
            <p:ph idx="1"/>
          </p:nvPr>
        </p:nvSpPr>
        <p:spPr/>
        <p:txBody>
          <a:bodyPr/>
          <a:lstStyle/>
          <a:p>
            <a:r>
              <a:rPr lang="en-GB" sz="2400"/>
              <a:t>In principle, requirements should be both complete and consistent.</a:t>
            </a:r>
          </a:p>
          <a:p>
            <a:r>
              <a:rPr lang="en-GB" sz="2400"/>
              <a:t>Complete</a:t>
            </a:r>
          </a:p>
          <a:p>
            <a:pPr lvl="1"/>
            <a:r>
              <a:rPr lang="en-GB"/>
              <a:t>They should include descriptions of all facilities required.</a:t>
            </a:r>
          </a:p>
          <a:p>
            <a:r>
              <a:rPr lang="en-GB" sz="2400"/>
              <a:t>Consistent</a:t>
            </a:r>
          </a:p>
          <a:p>
            <a:pPr lvl="1"/>
            <a:r>
              <a:rPr lang="en-GB"/>
              <a:t>There should be no conflicts or contradictions in the descriptions of the system facilities.</a:t>
            </a:r>
          </a:p>
          <a:p>
            <a:r>
              <a:rPr lang="en-GB" sz="2400"/>
              <a:t>In practice, it is impossible to produce a complete and consistent requirements document.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Rectangle 2"/>
          <p:cNvSpPr>
            <a:spLocks noGrp="1" noChangeArrowheads="1"/>
          </p:cNvSpPr>
          <p:nvPr>
            <p:ph type="title"/>
          </p:nvPr>
        </p:nvSpPr>
        <p:spPr>
          <a:xfrm>
            <a:off x="812800" y="83460"/>
            <a:ext cx="10363200" cy="1143000"/>
          </a:xfrm>
        </p:spPr>
        <p:txBody>
          <a:bodyPr/>
          <a:lstStyle/>
          <a:p>
            <a:r>
              <a:rPr lang="en-US" dirty="0">
                <a:latin typeface="Times New Roman" pitchFamily="18" charset="0"/>
                <a:cs typeface="Times New Roman" pitchFamily="18" charset="0"/>
              </a:rPr>
              <a:t>Requirements Engineering Tasks</a:t>
            </a:r>
          </a:p>
        </p:txBody>
      </p:sp>
      <p:sp>
        <p:nvSpPr>
          <p:cNvPr id="337923" name="Rectangle 3"/>
          <p:cNvSpPr>
            <a:spLocks noGrp="1" noChangeArrowheads="1"/>
          </p:cNvSpPr>
          <p:nvPr>
            <p:ph type="body" idx="1"/>
          </p:nvPr>
        </p:nvSpPr>
        <p:spPr>
          <a:xfrm>
            <a:off x="203201" y="1190177"/>
            <a:ext cx="11654971" cy="5667829"/>
          </a:xfrm>
        </p:spPr>
        <p:txBody>
          <a:bodyPr>
            <a:noAutofit/>
          </a:bodyPr>
          <a:lstStyle/>
          <a:p>
            <a:pPr>
              <a:lnSpc>
                <a:spcPct val="90000"/>
              </a:lnSpc>
            </a:pPr>
            <a:r>
              <a:rPr lang="en-US" dirty="0">
                <a:latin typeface="Times New Roman" pitchFamily="18" charset="0"/>
                <a:cs typeface="Times New Roman" pitchFamily="18" charset="0"/>
              </a:rPr>
              <a:t>Seven distinct tasks</a:t>
            </a:r>
          </a:p>
          <a:p>
            <a:pPr lvl="1">
              <a:lnSpc>
                <a:spcPct val="90000"/>
              </a:lnSpc>
            </a:pPr>
            <a:r>
              <a:rPr lang="en-US" sz="2000" dirty="0">
                <a:latin typeface="Times New Roman" pitchFamily="18" charset="0"/>
                <a:cs typeface="Times New Roman" pitchFamily="18" charset="0"/>
              </a:rPr>
              <a:t>Inception</a:t>
            </a:r>
          </a:p>
          <a:p>
            <a:pPr lvl="1">
              <a:lnSpc>
                <a:spcPct val="90000"/>
              </a:lnSpc>
            </a:pPr>
            <a:r>
              <a:rPr lang="en-US" sz="2000" dirty="0">
                <a:latin typeface="Times New Roman" pitchFamily="18" charset="0"/>
                <a:cs typeface="Times New Roman" pitchFamily="18" charset="0"/>
              </a:rPr>
              <a:t>Elicitation</a:t>
            </a:r>
          </a:p>
          <a:p>
            <a:pPr lvl="1">
              <a:lnSpc>
                <a:spcPct val="90000"/>
              </a:lnSpc>
            </a:pPr>
            <a:r>
              <a:rPr lang="en-US" sz="2000" dirty="0">
                <a:latin typeface="Times New Roman" pitchFamily="18" charset="0"/>
                <a:cs typeface="Times New Roman" pitchFamily="18" charset="0"/>
              </a:rPr>
              <a:t>Elaboration</a:t>
            </a:r>
          </a:p>
          <a:p>
            <a:pPr lvl="1">
              <a:lnSpc>
                <a:spcPct val="90000"/>
              </a:lnSpc>
            </a:pPr>
            <a:r>
              <a:rPr lang="en-US" sz="2000" dirty="0">
                <a:latin typeface="Times New Roman" pitchFamily="18" charset="0"/>
                <a:cs typeface="Times New Roman" pitchFamily="18" charset="0"/>
              </a:rPr>
              <a:t>Negotiation</a:t>
            </a:r>
          </a:p>
          <a:p>
            <a:pPr lvl="1">
              <a:lnSpc>
                <a:spcPct val="90000"/>
              </a:lnSpc>
            </a:pPr>
            <a:r>
              <a:rPr lang="en-US" sz="2000" dirty="0">
                <a:latin typeface="Times New Roman" pitchFamily="18" charset="0"/>
                <a:cs typeface="Times New Roman" pitchFamily="18" charset="0"/>
              </a:rPr>
              <a:t>Specification</a:t>
            </a:r>
          </a:p>
          <a:p>
            <a:pPr lvl="1">
              <a:lnSpc>
                <a:spcPct val="90000"/>
              </a:lnSpc>
            </a:pPr>
            <a:r>
              <a:rPr lang="en-US" sz="2000" dirty="0">
                <a:latin typeface="Times New Roman" pitchFamily="18" charset="0"/>
                <a:cs typeface="Times New Roman" pitchFamily="18" charset="0"/>
              </a:rPr>
              <a:t>Validation</a:t>
            </a:r>
          </a:p>
          <a:p>
            <a:pPr lvl="1">
              <a:lnSpc>
                <a:spcPct val="90000"/>
              </a:lnSpc>
            </a:pPr>
            <a:r>
              <a:rPr lang="en-US" sz="2000" dirty="0">
                <a:latin typeface="Times New Roman" pitchFamily="18" charset="0"/>
                <a:cs typeface="Times New Roman" pitchFamily="18" charset="0"/>
              </a:rPr>
              <a:t>Requirements </a:t>
            </a:r>
            <a:r>
              <a:rPr lang="en-US" sz="2000" dirty="0" smtClean="0">
                <a:latin typeface="Times New Roman" pitchFamily="18" charset="0"/>
                <a:cs typeface="Times New Roman" pitchFamily="18" charset="0"/>
              </a:rPr>
              <a:t>Management</a:t>
            </a:r>
          </a:p>
          <a:p>
            <a:pPr lvl="1">
              <a:lnSpc>
                <a:spcPct val="90000"/>
              </a:lnSpc>
            </a:pPr>
            <a:endParaRPr lang="en-US" sz="2000" dirty="0">
              <a:latin typeface="Times New Roman" pitchFamily="18" charset="0"/>
              <a:cs typeface="Times New Roman" pitchFamily="18" charset="0"/>
            </a:endParaRPr>
          </a:p>
          <a:p>
            <a:pPr>
              <a:lnSpc>
                <a:spcPct val="90000"/>
              </a:lnSpc>
            </a:pPr>
            <a:r>
              <a:rPr lang="en-US" sz="2400" dirty="0">
                <a:latin typeface="Times New Roman" pitchFamily="18" charset="0"/>
                <a:cs typeface="Times New Roman" pitchFamily="18" charset="0"/>
              </a:rPr>
              <a:t>Some of these tasks may occur in parallel and all are adapted to the needs of the </a:t>
            </a:r>
            <a:r>
              <a:rPr lang="en-US" sz="2400" dirty="0" smtClean="0">
                <a:latin typeface="Times New Roman" pitchFamily="18" charset="0"/>
                <a:cs typeface="Times New Roman" pitchFamily="18" charset="0"/>
              </a:rPr>
              <a:t>project</a:t>
            </a:r>
          </a:p>
          <a:p>
            <a:pPr>
              <a:lnSpc>
                <a:spcPct val="90000"/>
              </a:lnSpc>
            </a:pPr>
            <a:endParaRPr lang="en-US" sz="2400" dirty="0">
              <a:latin typeface="Times New Roman" pitchFamily="18" charset="0"/>
              <a:cs typeface="Times New Roman" pitchFamily="18" charset="0"/>
            </a:endParaRPr>
          </a:p>
          <a:p>
            <a:pPr>
              <a:lnSpc>
                <a:spcPct val="90000"/>
              </a:lnSpc>
            </a:pPr>
            <a:r>
              <a:rPr lang="en-US" sz="2400" dirty="0">
                <a:latin typeface="Times New Roman" pitchFamily="18" charset="0"/>
                <a:cs typeface="Times New Roman" pitchFamily="18" charset="0"/>
              </a:rPr>
              <a:t>All strive to define what the customer </a:t>
            </a:r>
            <a:r>
              <a:rPr lang="en-US" sz="2400" dirty="0" smtClean="0">
                <a:latin typeface="Times New Roman" pitchFamily="18" charset="0"/>
                <a:cs typeface="Times New Roman" pitchFamily="18" charset="0"/>
              </a:rPr>
              <a:t>wants?</a:t>
            </a:r>
          </a:p>
          <a:p>
            <a:pPr>
              <a:lnSpc>
                <a:spcPct val="90000"/>
              </a:lnSpc>
            </a:pPr>
            <a:endParaRPr lang="en-US" sz="2400" dirty="0">
              <a:latin typeface="Times New Roman" pitchFamily="18" charset="0"/>
              <a:cs typeface="Times New Roman" pitchFamily="18" charset="0"/>
            </a:endParaRPr>
          </a:p>
          <a:p>
            <a:pPr>
              <a:lnSpc>
                <a:spcPct val="90000"/>
              </a:lnSpc>
            </a:pPr>
            <a:r>
              <a:rPr lang="en-US" sz="2400" dirty="0">
                <a:latin typeface="Times New Roman" pitchFamily="18" charset="0"/>
                <a:cs typeface="Times New Roman" pitchFamily="18" charset="0"/>
              </a:rPr>
              <a:t>All serve to establish a solid foundation for the design and construction of the software</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noFill/>
          <a:ln/>
        </p:spPr>
        <p:txBody>
          <a:bodyPr lIns="90487" tIns="44450" rIns="90487" bIns="44450"/>
          <a:lstStyle/>
          <a:p>
            <a:r>
              <a:rPr lang="en-GB"/>
              <a:t>Non-functional requirements</a:t>
            </a:r>
          </a:p>
        </p:txBody>
      </p:sp>
      <p:sp>
        <p:nvSpPr>
          <p:cNvPr id="35843" name="Rectangle 3"/>
          <p:cNvSpPr>
            <a:spLocks noGrp="1" noChangeArrowheads="1"/>
          </p:cNvSpPr>
          <p:nvPr>
            <p:ph idx="1"/>
          </p:nvPr>
        </p:nvSpPr>
        <p:spPr>
          <a:noFill/>
          <a:ln/>
        </p:spPr>
        <p:txBody>
          <a:bodyPr lIns="90487" tIns="44450" rIns="90487" bIns="44450"/>
          <a:lstStyle/>
          <a:p>
            <a:pPr>
              <a:lnSpc>
                <a:spcPct val="90000"/>
              </a:lnSpc>
            </a:pPr>
            <a:r>
              <a:rPr lang="en-GB" dirty="0"/>
              <a:t>These define system properties and constraints e.g. reliability, response time and storage requirements. Constraints are I/O device capability, system representations, etc.</a:t>
            </a:r>
          </a:p>
          <a:p>
            <a:pPr>
              <a:lnSpc>
                <a:spcPct val="90000"/>
              </a:lnSpc>
            </a:pPr>
            <a:r>
              <a:rPr lang="en-GB" dirty="0"/>
              <a:t>Process requirements may also be specified mandating a particular</a:t>
            </a:r>
            <a:r>
              <a:rPr lang="en-GB" dirty="0" smtClean="0"/>
              <a:t> IDE, </a:t>
            </a:r>
            <a:r>
              <a:rPr lang="en-GB" dirty="0"/>
              <a:t>programming language or development method.</a:t>
            </a:r>
          </a:p>
          <a:p>
            <a:pPr>
              <a:lnSpc>
                <a:spcPct val="90000"/>
              </a:lnSpc>
            </a:pPr>
            <a:r>
              <a:rPr lang="en-GB" dirty="0"/>
              <a:t>Non-functional requirements may be more critical than functional requirements. If these are not met, the system</a:t>
            </a:r>
            <a:r>
              <a:rPr lang="en-GB" dirty="0" smtClean="0"/>
              <a:t> may be useless</a:t>
            </a:r>
            <a:r>
              <a:rPr lang="en-GB" dirty="0"/>
              <a:t>.</a:t>
            </a:r>
          </a:p>
        </p:txBody>
      </p:sp>
    </p:spTree>
  </p:cSld>
  <p:clrMapOvr>
    <a:masterClrMapping/>
  </p:clrMapOvr>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dirty="0" smtClean="0"/>
              <a:t>Types of nonfunctional requirement</a:t>
            </a:r>
            <a:r>
              <a:rPr lang="en-GB" dirty="0" smtClean="0"/>
              <a:t> </a:t>
            </a:r>
            <a:endParaRPr lang="en-US" dirty="0" smtClean="0"/>
          </a:p>
        </p:txBody>
      </p:sp>
      <p:pic>
        <p:nvPicPr>
          <p:cNvPr id="4" name="Picture 3" descr="4.3 Non-functionalReq.eps"/>
          <p:cNvPicPr>
            <a:picLocks noChangeAspect="1"/>
          </p:cNvPicPr>
          <p:nvPr/>
        </p:nvPicPr>
        <p:blipFill>
          <a:blip r:embed="rId2" cstate="print"/>
          <a:stretch>
            <a:fillRect/>
          </a:stretch>
        </p:blipFill>
        <p:spPr>
          <a:xfrm>
            <a:off x="1320803" y="1911350"/>
            <a:ext cx="9220732" cy="3879850"/>
          </a:xfrm>
          <a:prstGeom prst="rect">
            <a:avLst/>
          </a:prstGeom>
        </p:spPr>
      </p:pic>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Non-functional requirements implementation</a:t>
            </a:r>
            <a:endParaRPr lang="en-US" dirty="0"/>
          </a:p>
        </p:txBody>
      </p:sp>
      <p:sp>
        <p:nvSpPr>
          <p:cNvPr id="3" name="Content Placeholder 2"/>
          <p:cNvSpPr>
            <a:spLocks noGrp="1"/>
          </p:cNvSpPr>
          <p:nvPr>
            <p:ph idx="1"/>
          </p:nvPr>
        </p:nvSpPr>
        <p:spPr/>
        <p:txBody>
          <a:bodyPr>
            <a:normAutofit fontScale="92500"/>
          </a:bodyPr>
          <a:lstStyle/>
          <a:p>
            <a:r>
              <a:rPr lang="en-US" dirty="0" smtClean="0"/>
              <a:t>Non-functional requirements may affect the overall architecture of a system rather than the individual components. </a:t>
            </a:r>
          </a:p>
          <a:p>
            <a:pPr lvl="1"/>
            <a:r>
              <a:rPr lang="en-US" dirty="0" smtClean="0"/>
              <a:t>For example, to ensure that performance requirements are met, you may have to organize the system to minimize communications between components.</a:t>
            </a:r>
            <a:endParaRPr lang="en-GB" dirty="0" smtClean="0"/>
          </a:p>
          <a:p>
            <a:r>
              <a:rPr lang="en-US" dirty="0" smtClean="0"/>
              <a:t>A single non-functional requirement, such as a security requirement, may generate a number of related functional requirements that define system services that are required. </a:t>
            </a:r>
          </a:p>
          <a:p>
            <a:pPr lvl="1"/>
            <a:r>
              <a:rPr lang="en-US" dirty="0" smtClean="0"/>
              <a:t>It may also generate requirements that restrict existing requirements. </a:t>
            </a:r>
            <a:endParaRPr lang="en-US" dirty="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p:spPr>
        <p:txBody>
          <a:bodyPr lIns="90487" tIns="44450" rIns="90487" bIns="44450"/>
          <a:lstStyle/>
          <a:p>
            <a:r>
              <a:rPr lang="en-GB"/>
              <a:t>Non-functional classifications</a:t>
            </a:r>
          </a:p>
        </p:txBody>
      </p:sp>
      <p:sp>
        <p:nvSpPr>
          <p:cNvPr id="36867" name="Rectangle 3"/>
          <p:cNvSpPr>
            <a:spLocks noGrp="1" noChangeArrowheads="1"/>
          </p:cNvSpPr>
          <p:nvPr>
            <p:ph idx="1"/>
          </p:nvPr>
        </p:nvSpPr>
        <p:spPr>
          <a:noFill/>
          <a:ln/>
        </p:spPr>
        <p:txBody>
          <a:bodyPr lIns="90487" tIns="44450" rIns="90487" bIns="44450"/>
          <a:lstStyle/>
          <a:p>
            <a:r>
              <a:rPr lang="en-GB" sz="2400"/>
              <a:t>Product requirements</a:t>
            </a:r>
          </a:p>
          <a:p>
            <a:pPr lvl="1"/>
            <a:r>
              <a:rPr lang="en-GB" sz="2000"/>
              <a:t>Requirements which specify that the delivered product must behave in a particular way e.g. execution speed, reliability, etc.</a:t>
            </a:r>
          </a:p>
          <a:p>
            <a:r>
              <a:rPr lang="en-GB" sz="2400"/>
              <a:t>Organisational requirements</a:t>
            </a:r>
          </a:p>
          <a:p>
            <a:pPr lvl="1"/>
            <a:r>
              <a:rPr lang="en-GB" sz="2000"/>
              <a:t>Requirements which are a consequence of organisational policies and procedures e.g. process standards used, implementation requirements, etc.</a:t>
            </a:r>
          </a:p>
          <a:p>
            <a:r>
              <a:rPr lang="en-GB" sz="2400"/>
              <a:t>External requirements</a:t>
            </a:r>
          </a:p>
          <a:p>
            <a:pPr lvl="1"/>
            <a:r>
              <a:rPr lang="en-GB" sz="2000"/>
              <a:t>Requirements which arise from factors which are external to the system and its development process e.g. interoperability requirements, legislative requirements, etc.</a:t>
            </a:r>
          </a:p>
        </p:txBody>
      </p:sp>
    </p:spTree>
  </p:cSld>
  <p:clrMapOvr>
    <a:masterClrMapping/>
  </p:clrMapOvr>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GB"/>
              <a:t>Goals and requirements</a:t>
            </a:r>
          </a:p>
        </p:txBody>
      </p:sp>
      <p:sp>
        <p:nvSpPr>
          <p:cNvPr id="44035" name="Rectangle 3"/>
          <p:cNvSpPr>
            <a:spLocks noGrp="1" noChangeArrowheads="1"/>
          </p:cNvSpPr>
          <p:nvPr>
            <p:ph type="body" idx="1"/>
          </p:nvPr>
        </p:nvSpPr>
        <p:spPr/>
        <p:txBody>
          <a:bodyPr/>
          <a:lstStyle/>
          <a:p>
            <a:r>
              <a:rPr lang="en-GB" sz="2400"/>
              <a:t>Non-functional requirements may be very difficult to state precisely and imprecise requirements may be difficult to verify. </a:t>
            </a:r>
          </a:p>
          <a:p>
            <a:r>
              <a:rPr lang="en-GB" sz="2400"/>
              <a:t>Goal</a:t>
            </a:r>
          </a:p>
          <a:p>
            <a:pPr lvl="1"/>
            <a:r>
              <a:rPr lang="en-GB" sz="2000"/>
              <a:t>A general intention of the user such as ease of use.</a:t>
            </a:r>
          </a:p>
          <a:p>
            <a:r>
              <a:rPr lang="en-GB" sz="2400"/>
              <a:t>Verifiable non-functional requirement</a:t>
            </a:r>
          </a:p>
          <a:p>
            <a:pPr lvl="1"/>
            <a:r>
              <a:rPr lang="en-GB" sz="2000"/>
              <a:t>A statement using some measure that can be objectively tested.</a:t>
            </a:r>
          </a:p>
          <a:p>
            <a:r>
              <a:rPr lang="en-GB" sz="2400"/>
              <a:t>Goals are helpful to developers as they convey the intentions of the system users.</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Usability requirements</a:t>
            </a:r>
            <a:endParaRPr lang="en-US" dirty="0"/>
          </a:p>
        </p:txBody>
      </p:sp>
      <p:sp>
        <p:nvSpPr>
          <p:cNvPr id="3" name="Content Placeholder 2"/>
          <p:cNvSpPr>
            <a:spLocks noGrp="1"/>
          </p:cNvSpPr>
          <p:nvPr>
            <p:ph idx="1"/>
          </p:nvPr>
        </p:nvSpPr>
        <p:spPr/>
        <p:txBody>
          <a:bodyPr/>
          <a:lstStyle/>
          <a:p>
            <a:r>
              <a:rPr lang="en-US" dirty="0" smtClean="0"/>
              <a:t>The system should be easy to use by medical staff and should be organized in such a way that user errors are minimized. (Goal)</a:t>
            </a:r>
          </a:p>
          <a:p>
            <a:r>
              <a:rPr lang="en-US" dirty="0" smtClean="0"/>
              <a:t>Medical staff shall be able to use all the system functions after four hours of training. After this training, the average number of errors made by experienced users shall not exceed two per hour of system use. (Testable non-functional requirement)</a:t>
            </a:r>
            <a:endParaRPr lang="en-GB" dirty="0" smtClean="0"/>
          </a:p>
          <a:p>
            <a:endParaRPr lang="en-GB" dirty="0" smtClean="0"/>
          </a:p>
          <a:p>
            <a:endParaRPr lang="en-US" dirty="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normAutofit fontScale="90000"/>
          </a:bodyPr>
          <a:lstStyle/>
          <a:p>
            <a:pPr eaLnBrk="1" hangingPunct="1"/>
            <a:r>
              <a:rPr lang="en-US" dirty="0" smtClean="0"/>
              <a:t>Metrics for specifying nonfunctional requirements</a:t>
            </a:r>
          </a:p>
        </p:txBody>
      </p:sp>
      <p:graphicFrame>
        <p:nvGraphicFramePr>
          <p:cNvPr id="4" name="Table 3"/>
          <p:cNvGraphicFramePr>
            <a:graphicFrameLocks noGrp="1"/>
          </p:cNvGraphicFramePr>
          <p:nvPr/>
        </p:nvGraphicFramePr>
        <p:xfrm>
          <a:off x="1320800" y="1600200"/>
          <a:ext cx="10160000" cy="4876800"/>
        </p:xfrm>
        <a:graphic>
          <a:graphicData uri="http://schemas.openxmlformats.org/drawingml/2006/table">
            <a:tbl>
              <a:tblPr/>
              <a:tblGrid>
                <a:gridCol w="3937000"/>
                <a:gridCol w="6223000"/>
              </a:tblGrid>
              <a:tr h="397418">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a:ea typeface="Times New Roman" charset="0"/>
                          <a:cs typeface="Arial"/>
                        </a:rPr>
                        <a:t>Property</a:t>
                      </a:r>
                    </a:p>
                  </a:txBody>
                  <a:tcPr marL="97367" marR="97367"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a:ea typeface="Times New Roman" charset="0"/>
                          <a:cs typeface="Arial"/>
                        </a:rPr>
                        <a:t>Measure</a:t>
                      </a:r>
                    </a:p>
                  </a:txBody>
                  <a:tcPr marL="97367" marR="97367"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684781">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a:ea typeface="Times New Roman" charset="0"/>
                          <a:cs typeface="Arial"/>
                        </a:rPr>
                        <a:t>Speed</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Processed transactions/second</a:t>
                      </a:r>
                    </a:p>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User/event response time</a:t>
                      </a:r>
                    </a:p>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Screen refresh time</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489129">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Size</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Mbytes</a:t>
                      </a:r>
                    </a:p>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Number of ROM chips</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489129">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Ease of use</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Training time</a:t>
                      </a:r>
                    </a:p>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Number of help frames</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880433">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Reliability</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Mean time to failure</a:t>
                      </a:r>
                    </a:p>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Probability of unavailability</a:t>
                      </a:r>
                    </a:p>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Rate of failure occurrence</a:t>
                      </a:r>
                    </a:p>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Availability</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684781">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Robustness</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Time to restart after failure</a:t>
                      </a:r>
                    </a:p>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Percentage of events causing failure</a:t>
                      </a:r>
                    </a:p>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Probability of data corruption on failure</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489129">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Portability</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Percentage of target dependent statements</a:t>
                      </a:r>
                    </a:p>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Number of target systems</a:t>
                      </a:r>
                    </a:p>
                  </a:txBody>
                  <a:tcPr marL="97367" marR="97367"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GB"/>
              <a:t>Domain requirements</a:t>
            </a:r>
          </a:p>
        </p:txBody>
      </p:sp>
      <p:sp>
        <p:nvSpPr>
          <p:cNvPr id="49155" name="Rectangle 3"/>
          <p:cNvSpPr>
            <a:spLocks noGrp="1" noChangeArrowheads="1"/>
          </p:cNvSpPr>
          <p:nvPr>
            <p:ph type="body" idx="1"/>
          </p:nvPr>
        </p:nvSpPr>
        <p:spPr/>
        <p:txBody>
          <a:bodyPr>
            <a:normAutofit lnSpcReduction="10000"/>
          </a:bodyPr>
          <a:lstStyle/>
          <a:p>
            <a:r>
              <a:rPr lang="en-GB" dirty="0" smtClean="0"/>
              <a:t>The system’s operational domain imposes requirements on the system.</a:t>
            </a:r>
          </a:p>
          <a:p>
            <a:pPr lvl="1"/>
            <a:r>
              <a:rPr lang="en-GB" dirty="0" smtClean="0"/>
              <a:t>For example, a train control system has to take into account the braking characteristics in different weather conditions.</a:t>
            </a:r>
          </a:p>
          <a:p>
            <a:r>
              <a:rPr lang="en-GB" dirty="0"/>
              <a:t>Domain requirements be new functional requirements, constraints on existing requirements or define specific computations.</a:t>
            </a:r>
          </a:p>
          <a:p>
            <a:r>
              <a:rPr lang="en-GB" dirty="0"/>
              <a:t>If domain requirements are not satisfied, the system may be unworkable.</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GB"/>
              <a:t>Domain requirements problems</a:t>
            </a:r>
          </a:p>
        </p:txBody>
      </p:sp>
      <p:sp>
        <p:nvSpPr>
          <p:cNvPr id="53251" name="Rectangle 3"/>
          <p:cNvSpPr>
            <a:spLocks noGrp="1" noChangeArrowheads="1"/>
          </p:cNvSpPr>
          <p:nvPr>
            <p:ph type="body" idx="1"/>
          </p:nvPr>
        </p:nvSpPr>
        <p:spPr/>
        <p:txBody>
          <a:bodyPr/>
          <a:lstStyle/>
          <a:p>
            <a:r>
              <a:rPr lang="en-GB"/>
              <a:t>Understandability</a:t>
            </a:r>
          </a:p>
          <a:p>
            <a:pPr lvl="1"/>
            <a:r>
              <a:rPr lang="en-GB"/>
              <a:t>Requirements are expressed in the language of the application domain;</a:t>
            </a:r>
          </a:p>
          <a:p>
            <a:pPr lvl="1"/>
            <a:r>
              <a:rPr lang="en-GB"/>
              <a:t>This is often not understood by software engineers developing the system.</a:t>
            </a:r>
          </a:p>
          <a:p>
            <a:r>
              <a:rPr lang="en-GB"/>
              <a:t>Implicitness</a:t>
            </a:r>
          </a:p>
          <a:p>
            <a:pPr lvl="1"/>
            <a:r>
              <a:rPr lang="en-GB"/>
              <a:t>Domain specialists understand the area so well that they do not think of making the domain requirements explicit.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5272</TotalTime>
  <Words>6244</Words>
  <Application>Microsoft Office PowerPoint</Application>
  <PresentationFormat>Custom</PresentationFormat>
  <Paragraphs>731</Paragraphs>
  <Slides>98</Slides>
  <Notes>18</Notes>
  <HiddenSlides>1</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98</vt:i4>
      </vt:variant>
    </vt:vector>
  </HeadingPairs>
  <TitlesOfParts>
    <vt:vector size="100" baseType="lpstr">
      <vt:lpstr>Office Theme</vt:lpstr>
      <vt:lpstr>Document</vt:lpstr>
      <vt:lpstr>   Software Engineering  Lecture No:13, 14, 15   Lecture # 7</vt:lpstr>
      <vt:lpstr>Requirements Engineering</vt:lpstr>
      <vt:lpstr>Requirements Engineering</vt:lpstr>
      <vt:lpstr>What is a requirement?</vt:lpstr>
      <vt:lpstr>Slide 5</vt:lpstr>
      <vt:lpstr>Importance of RE</vt:lpstr>
      <vt:lpstr>Importance of RE</vt:lpstr>
      <vt:lpstr>By Proper Requirements Engineering We Can…</vt:lpstr>
      <vt:lpstr>Requirements Engineering Tasks</vt:lpstr>
      <vt:lpstr>Example Project: Campus Information Access Kiosk</vt:lpstr>
      <vt:lpstr>Slide 11</vt:lpstr>
      <vt:lpstr>Inception Task</vt:lpstr>
      <vt:lpstr>The First Set of Questions</vt:lpstr>
      <vt:lpstr>The Next Set of Questions</vt:lpstr>
      <vt:lpstr>The Final Set of Questions</vt:lpstr>
      <vt:lpstr>Feasibility studies</vt:lpstr>
      <vt:lpstr>Feasibility study implementation</vt:lpstr>
      <vt:lpstr>Context-Free Questions</vt:lpstr>
      <vt:lpstr>Context-Free Questions</vt:lpstr>
      <vt:lpstr>Requirements Elicitation and Analysis</vt:lpstr>
      <vt:lpstr>Elicitation Techniques</vt:lpstr>
      <vt:lpstr>INTERVIEWING</vt:lpstr>
      <vt:lpstr>Interviews in practice</vt:lpstr>
      <vt:lpstr>Interviews</vt:lpstr>
      <vt:lpstr>Questionnaires</vt:lpstr>
      <vt:lpstr>Questionnaires</vt:lpstr>
      <vt:lpstr>Questionnaires</vt:lpstr>
      <vt:lpstr>Requirements Workshops</vt:lpstr>
      <vt:lpstr>Requirements Workshops</vt:lpstr>
      <vt:lpstr>Requirements Workshops</vt:lpstr>
      <vt:lpstr>Sample Agenda for Requirements Workshop</vt:lpstr>
      <vt:lpstr>Elaboration Task</vt:lpstr>
      <vt:lpstr>Developing Use Cases</vt:lpstr>
      <vt:lpstr>Use cases</vt:lpstr>
      <vt:lpstr>Article printing use-case (Top Level)</vt:lpstr>
      <vt:lpstr>Complete LIBSYS system: all use cases</vt:lpstr>
      <vt:lpstr>sequence diagram: Print article</vt:lpstr>
      <vt:lpstr>Barriers to Elicitation</vt:lpstr>
      <vt:lpstr>Elements of the Analysis Model</vt:lpstr>
      <vt:lpstr>Barriers to Elicitation</vt:lpstr>
      <vt:lpstr>Negotiation Task</vt:lpstr>
      <vt:lpstr>The Art of Negotiation</vt:lpstr>
      <vt:lpstr>Specification Task</vt:lpstr>
      <vt:lpstr>Typical Contents of a Software Requirements Specification</vt:lpstr>
      <vt:lpstr> Characteristics of INDIVIDUAL Requirement Statements</vt:lpstr>
      <vt:lpstr>Complete</vt:lpstr>
      <vt:lpstr>Correct</vt:lpstr>
      <vt:lpstr>Feasible  </vt:lpstr>
      <vt:lpstr>Necessary  </vt:lpstr>
      <vt:lpstr>PRIORITIZED</vt:lpstr>
      <vt:lpstr>Unambiguous  </vt:lpstr>
      <vt:lpstr>Requirements imprecision</vt:lpstr>
      <vt:lpstr>Verifiable </vt:lpstr>
      <vt:lpstr>Example: VERIFIABLE  </vt:lpstr>
      <vt:lpstr>Requirements measures</vt:lpstr>
      <vt:lpstr>Characteristics of Requirement Specification SET (SRS)</vt:lpstr>
      <vt:lpstr>COMPLETE SRS</vt:lpstr>
      <vt:lpstr>Consistent SRS</vt:lpstr>
      <vt:lpstr>Requirements interaction</vt:lpstr>
      <vt:lpstr>Modifiable SRS</vt:lpstr>
      <vt:lpstr>Traceable SRS</vt:lpstr>
      <vt:lpstr>Exercise 1</vt:lpstr>
      <vt:lpstr>Exercise 1: Improved</vt:lpstr>
      <vt:lpstr>Exercise 2</vt:lpstr>
      <vt:lpstr>Exercise 2: Improved</vt:lpstr>
      <vt:lpstr>Exercise 3</vt:lpstr>
      <vt:lpstr>Exercise 3: Improved</vt:lpstr>
      <vt:lpstr>Problems with natural language specification of requirements</vt:lpstr>
      <vt:lpstr>Problems with NL specification of system requirements</vt:lpstr>
      <vt:lpstr>Guidelines for writing requirements</vt:lpstr>
      <vt:lpstr>Alternatives to NL specification for system requirements</vt:lpstr>
      <vt:lpstr>Structured language specifications</vt:lpstr>
      <vt:lpstr>Form-based specifications</vt:lpstr>
      <vt:lpstr>Form-based node specification</vt:lpstr>
      <vt:lpstr>Tabular specification</vt:lpstr>
      <vt:lpstr>Tabular specification</vt:lpstr>
      <vt:lpstr>Graphical models</vt:lpstr>
      <vt:lpstr>Sequence diagrams</vt:lpstr>
      <vt:lpstr>Sequence diagram of ATM withdrawal</vt:lpstr>
      <vt:lpstr>The requirements document</vt:lpstr>
      <vt:lpstr>Validation Task</vt:lpstr>
      <vt:lpstr>Questions to ask when Validating Requirements</vt:lpstr>
      <vt:lpstr>Questions to ask when Validating Requirements (continued)</vt:lpstr>
      <vt:lpstr>Requirements Management Task</vt:lpstr>
      <vt:lpstr>Summary</vt:lpstr>
      <vt:lpstr>Functional and non-functional requirements</vt:lpstr>
      <vt:lpstr>Functional requirements</vt:lpstr>
      <vt:lpstr>Requirements imprecision</vt:lpstr>
      <vt:lpstr>Requirements completeness and consistency</vt:lpstr>
      <vt:lpstr>Non-functional requirements</vt:lpstr>
      <vt:lpstr>Types of nonfunctional requirement </vt:lpstr>
      <vt:lpstr>Non-functional requirements implementation</vt:lpstr>
      <vt:lpstr>Non-functional classifications</vt:lpstr>
      <vt:lpstr>Goals and requirements</vt:lpstr>
      <vt:lpstr>Usability requirements</vt:lpstr>
      <vt:lpstr>Metrics for specifying nonfunctional requirements</vt:lpstr>
      <vt:lpstr>Domain requirements</vt:lpstr>
      <vt:lpstr>Domain requirements problems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Engineering MCS-2 Lecture # 1</dc:title>
  <dc:creator>Home</dc:creator>
  <cp:lastModifiedBy>Fahim khan</cp:lastModifiedBy>
  <cp:revision>417</cp:revision>
  <dcterms:created xsi:type="dcterms:W3CDTF">2013-11-07T00:54:08Z</dcterms:created>
  <dcterms:modified xsi:type="dcterms:W3CDTF">2014-01-02T09:10:11Z</dcterms:modified>
</cp:coreProperties>
</file>