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31"/>
  </p:notesMasterIdLst>
  <p:sldIdLst>
    <p:sldId id="256" r:id="rId2"/>
    <p:sldId id="319" r:id="rId3"/>
    <p:sldId id="361" r:id="rId4"/>
    <p:sldId id="334" r:id="rId5"/>
    <p:sldId id="335" r:id="rId6"/>
    <p:sldId id="337" r:id="rId7"/>
    <p:sldId id="339" r:id="rId8"/>
    <p:sldId id="340" r:id="rId9"/>
    <p:sldId id="338" r:id="rId10"/>
    <p:sldId id="341" r:id="rId11"/>
    <p:sldId id="342" r:id="rId12"/>
    <p:sldId id="343" r:id="rId13"/>
    <p:sldId id="344" r:id="rId14"/>
    <p:sldId id="345" r:id="rId15"/>
    <p:sldId id="346" r:id="rId16"/>
    <p:sldId id="347" r:id="rId17"/>
    <p:sldId id="348" r:id="rId18"/>
    <p:sldId id="349" r:id="rId19"/>
    <p:sldId id="350" r:id="rId20"/>
    <p:sldId id="351" r:id="rId21"/>
    <p:sldId id="352" r:id="rId22"/>
    <p:sldId id="353" r:id="rId23"/>
    <p:sldId id="354" r:id="rId24"/>
    <p:sldId id="355" r:id="rId25"/>
    <p:sldId id="356" r:id="rId26"/>
    <p:sldId id="357" r:id="rId27"/>
    <p:sldId id="358" r:id="rId28"/>
    <p:sldId id="359" r:id="rId29"/>
    <p:sldId id="360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664" autoAdjust="0"/>
  </p:normalViewPr>
  <p:slideViewPr>
    <p:cSldViewPr snapToGrid="0">
      <p:cViewPr varScale="1">
        <p:scale>
          <a:sx n="66" d="100"/>
          <a:sy n="66" d="100"/>
        </p:scale>
        <p:origin x="-876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1C1BE5-A0F2-4C45-834A-338E64796D05}" type="datetimeFigureOut">
              <a:rPr lang="en-US" smtClean="0"/>
              <a:pPr/>
              <a:t>1/1/2014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1C7E02-F2A8-4A6A-B1D0-D7275265D3B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2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CF66D-CC2A-40EF-985C-A3A64A827B03}" type="datetime1">
              <a:rPr lang="en-US" smtClean="0"/>
              <a:pPr/>
              <a:t>1/1/2014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fahim.khan@iiu.edu.pk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419A6-884F-4506-9188-4D93BBF21F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A5815-5689-4654-A355-56C9B82BEFF9}" type="datetime1">
              <a:rPr lang="en-US" smtClean="0"/>
              <a:pPr/>
              <a:t>1/1/2014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fahim.khan@iiu.edu.pk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419A6-884F-4506-9188-4D93BBF21F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85600" y="274645"/>
            <a:ext cx="36576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274645"/>
            <a:ext cx="10769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BCA0-555A-4CE5-BA9A-C1C735E70FBA}" type="datetime1">
              <a:rPr lang="en-US" smtClean="0"/>
              <a:pPr/>
              <a:t>1/1/2014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fahim.khan@iiu.edu.pk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419A6-884F-4506-9188-4D93BBF21F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8C69E-EA08-452C-B0FC-6BADE47B0486}" type="datetime1">
              <a:rPr lang="en-US" smtClean="0"/>
              <a:pPr/>
              <a:t>1/1/2014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fahim.khan@iiu.edu.pk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419A6-884F-4506-9188-4D93BBF21F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F68A0-FB69-430F-AA0E-D415E89174BB}" type="datetime1">
              <a:rPr lang="en-US" smtClean="0"/>
              <a:pPr/>
              <a:t>1/1/2014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fahim.khan@iiu.edu.pk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419A6-884F-4506-9188-4D93BBF21F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600206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0" y="1600206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885CD-C712-42C1-9337-F3DAC44B5E71}" type="datetime1">
              <a:rPr lang="en-US" smtClean="0"/>
              <a:pPr/>
              <a:t>1/1/2014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fahim.khan@iiu.edu.pk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419A6-884F-4506-9188-4D93BBF21F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93E7C-F523-4C5A-9C61-E8ABA0B76E51}" type="datetime1">
              <a:rPr lang="en-US" smtClean="0"/>
              <a:pPr/>
              <a:t>1/1/2014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fahim.khan@iiu.edu.pk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419A6-884F-4506-9188-4D93BBF21F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9AA77-B04A-458D-B8C5-47B9B851155F}" type="datetime1">
              <a:rPr lang="en-US" smtClean="0"/>
              <a:pPr/>
              <a:t>1/1/2014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fahim.khan@iiu.edu.pk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419A6-884F-4506-9188-4D93BBF21F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FAF2D-635C-4F17-9F9E-CAB10C9E23E9}" type="datetime1">
              <a:rPr lang="en-US" smtClean="0"/>
              <a:pPr/>
              <a:t>1/1/2014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fahim.khan@iiu.edu.pk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419A6-884F-4506-9188-4D93BBF21F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7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8AAF8-4C9A-4B8A-B766-BEC45A59CF3B}" type="datetime1">
              <a:rPr lang="en-US" smtClean="0"/>
              <a:pPr/>
              <a:t>1/1/2014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fahim.khan@iiu.edu.pk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419A6-884F-4506-9188-4D93BBF21F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AF6E7-0D05-4945-9325-ECBDB58EDCE0}" type="datetime1">
              <a:rPr lang="en-US" smtClean="0"/>
              <a:pPr/>
              <a:t>1/1/2014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fahim.khan@iiu.edu.pk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419A6-884F-4506-9188-4D93BBF21F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0932B9-39FA-4743-9B31-EBF270BDEE87}" type="datetime1">
              <a:rPr lang="en-US" smtClean="0"/>
              <a:pPr/>
              <a:t>1/1/2014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7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fahim.khan@iiu.edu.pk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419A6-884F-4506-9188-4D93BBF21F0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5430" y="188687"/>
            <a:ext cx="11074400" cy="2569029"/>
          </a:xfrm>
        </p:spPr>
        <p:txBody>
          <a:bodyPr>
            <a:noAutofit/>
          </a:bodyPr>
          <a:lstStyle/>
          <a:p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Software Engineering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Lecture No:13.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>
                <a:solidFill>
                  <a:schemeClr val="bg1"/>
                </a:solidFill>
              </a:rPr>
              <a:t>Lecture # 7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946395"/>
            <a:ext cx="10174514" cy="3280228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Requirements engineering</a:t>
            </a:r>
          </a:p>
          <a:p>
            <a:endParaRPr lang="en-US" sz="3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Fahim Khan</a:t>
            </a:r>
          </a:p>
          <a:p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Assistant Professor of Computer Science</a:t>
            </a:r>
          </a:p>
          <a:p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UOL, Sargodha</a:t>
            </a:r>
            <a:endParaRPr lang="en-U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fahim.khan@iiu.edu.pk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32314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52400"/>
            <a:ext cx="10363200" cy="1143000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The First Set of Questions</a:t>
            </a:r>
          </a:p>
        </p:txBody>
      </p:sp>
      <p:sp>
        <p:nvSpPr>
          <p:cNvPr id="355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7600" y="2819399"/>
            <a:ext cx="9652000" cy="3291115"/>
          </a:xfrm>
          <a:ln/>
        </p:spPr>
        <p:txBody>
          <a:bodyPr>
            <a:no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Who is behind the request for this work?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Who will use the solution?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What will be the economic benefit of a successful solution?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Is there another source for the solution that you need?</a:t>
            </a:r>
          </a:p>
        </p:txBody>
      </p:sp>
      <p:sp>
        <p:nvSpPr>
          <p:cNvPr id="355332" name="Text Box 4"/>
          <p:cNvSpPr txBox="1">
            <a:spLocks noChangeArrowheads="1"/>
          </p:cNvSpPr>
          <p:nvPr/>
        </p:nvSpPr>
        <p:spPr bwMode="auto">
          <a:xfrm>
            <a:off x="1016000" y="1371600"/>
            <a:ext cx="9973733" cy="120032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en-US" sz="3600" u="none" dirty="0">
                <a:latin typeface="Times New Roman" pitchFamily="18" charset="0"/>
                <a:cs typeface="Times New Roman" pitchFamily="18" charset="0"/>
              </a:rPr>
              <a:t>These questions focus on the customer, other stakeholders, the overall goals, and the benefits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354" name="Rectangle 2"/>
          <p:cNvSpPr>
            <a:spLocks noGrp="1" noChangeArrowheads="1"/>
          </p:cNvSpPr>
          <p:nvPr>
            <p:ph type="title"/>
          </p:nvPr>
        </p:nvSpPr>
        <p:spPr>
          <a:xfrm>
            <a:off x="812800" y="152400"/>
            <a:ext cx="10363200" cy="1143000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The Next Set of Questions</a:t>
            </a:r>
          </a:p>
        </p:txBody>
      </p:sp>
      <p:sp>
        <p:nvSpPr>
          <p:cNvPr id="356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6000" y="2895600"/>
            <a:ext cx="10363200" cy="3276600"/>
          </a:xfrm>
        </p:spPr>
        <p:txBody>
          <a:bodyPr>
            <a:no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How would you characterize "good" output that would be generated by a successful solution?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What problem(s) will this solution address?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Can you show me (or describe) the business environment in which the solution will be used?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Will special performance issues or constraints affect the way the solution is approached?</a:t>
            </a:r>
          </a:p>
        </p:txBody>
      </p:sp>
      <p:sp>
        <p:nvSpPr>
          <p:cNvPr id="356356" name="Text Box 4"/>
          <p:cNvSpPr txBox="1">
            <a:spLocks noChangeArrowheads="1"/>
          </p:cNvSpPr>
          <p:nvPr/>
        </p:nvSpPr>
        <p:spPr bwMode="auto">
          <a:xfrm>
            <a:off x="914400" y="1219200"/>
            <a:ext cx="9973733" cy="156966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en-US" sz="3200" u="none" dirty="0">
                <a:latin typeface="Times New Roman" pitchFamily="18" charset="0"/>
                <a:cs typeface="Times New Roman" pitchFamily="18" charset="0"/>
              </a:rPr>
              <a:t>These questions enable the requirements engineer to gain a better understanding of the problem and allow the customer to voice his or her perceptions about a solution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378" name="Rectangle 2"/>
          <p:cNvSpPr>
            <a:spLocks noGrp="1" noChangeArrowheads="1"/>
          </p:cNvSpPr>
          <p:nvPr>
            <p:ph type="title"/>
          </p:nvPr>
        </p:nvSpPr>
        <p:spPr>
          <a:xfrm>
            <a:off x="812800" y="228600"/>
            <a:ext cx="10363200" cy="1143000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The Final Set of Questions</a:t>
            </a:r>
          </a:p>
        </p:txBody>
      </p:sp>
      <p:sp>
        <p:nvSpPr>
          <p:cNvPr id="357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12800" y="2819400"/>
            <a:ext cx="10363200" cy="3352800"/>
          </a:xfrm>
        </p:spPr>
        <p:txBody>
          <a:bodyPr>
            <a:no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Are you the right person to answer these questions?  Are your answers "official"?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Are my questions relevant to the problem that you have?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Am I asking too many questions?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Can anyone else provide additional information?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Should I be asking you anything else?</a:t>
            </a:r>
          </a:p>
        </p:txBody>
      </p:sp>
      <p:sp>
        <p:nvSpPr>
          <p:cNvPr id="357381" name="Text Box 5"/>
          <p:cNvSpPr txBox="1">
            <a:spLocks noChangeArrowheads="1"/>
          </p:cNvSpPr>
          <p:nvPr/>
        </p:nvSpPr>
        <p:spPr bwMode="auto">
          <a:xfrm>
            <a:off x="1524000" y="1600200"/>
            <a:ext cx="8331200" cy="107721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3200" u="none" dirty="0">
                <a:latin typeface="Times New Roman" pitchFamily="18" charset="0"/>
                <a:cs typeface="Times New Roman" pitchFamily="18" charset="0"/>
              </a:rPr>
              <a:t>These questions focus on the effectiveness of the communication activity itself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97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0"/>
            <a:ext cx="10363200" cy="1143000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Elicitation Task</a:t>
            </a:r>
          </a:p>
        </p:txBody>
      </p:sp>
      <p:sp>
        <p:nvSpPr>
          <p:cNvPr id="339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523999"/>
            <a:ext cx="10363200" cy="503645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Eliciting requirements is difficult because of </a:t>
            </a:r>
          </a:p>
          <a:p>
            <a:pPr lvl="1">
              <a:lnSpc>
                <a:spcPct val="90000"/>
              </a:lnSpc>
            </a:pPr>
            <a:r>
              <a:rPr lang="en-US" u="sng" dirty="0">
                <a:latin typeface="Times New Roman" pitchFamily="18" charset="0"/>
                <a:cs typeface="Times New Roman" pitchFamily="18" charset="0"/>
              </a:rPr>
              <a:t>Problems of scope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in identifying the boundaries of the system or specifying too much technical detail rather than overall system objectives</a:t>
            </a:r>
          </a:p>
          <a:p>
            <a:pPr lvl="1">
              <a:lnSpc>
                <a:spcPct val="90000"/>
              </a:lnSpc>
            </a:pPr>
            <a:r>
              <a:rPr lang="en-US" u="sng" dirty="0">
                <a:latin typeface="Times New Roman" pitchFamily="18" charset="0"/>
                <a:cs typeface="Times New Roman" pitchFamily="18" charset="0"/>
              </a:rPr>
              <a:t>Problems of understanding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what is wanted, what the problem domain is, and what the computing environment can handle (Information that is believed to be "obvious" is often omitted)</a:t>
            </a:r>
          </a:p>
          <a:p>
            <a:pPr lvl="1">
              <a:lnSpc>
                <a:spcPct val="90000"/>
              </a:lnSpc>
            </a:pPr>
            <a:r>
              <a:rPr lang="en-US" u="sng" dirty="0">
                <a:latin typeface="Times New Roman" pitchFamily="18" charset="0"/>
                <a:cs typeface="Times New Roman" pitchFamily="18" charset="0"/>
              </a:rPr>
              <a:t>Problems of volatility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because the requirements change over time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Elicitation may be accomplished through two activities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Collaborative requirements gathering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Quality function deployment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0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0"/>
            <a:ext cx="10363200" cy="1143000"/>
          </a:xfrm>
        </p:spPr>
        <p:txBody>
          <a:bodyPr>
            <a:noAutofit/>
          </a:bodyPr>
          <a:lstStyle/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Basic Guidelines of Collaborative Requirements Gathering</a:t>
            </a:r>
          </a:p>
        </p:txBody>
      </p:sp>
      <p:sp>
        <p:nvSpPr>
          <p:cNvPr id="358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199"/>
            <a:ext cx="10972800" cy="5076372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Meetings are conducted and attended by both software engineers, customers, and other interested stakeholders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Rules for preparation and participation are established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An agenda is suggested that is formal enough to cover all important points but informal enough to encourage the free flow of ideas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 "facilitator" (customer, developer, or outsider) controls the meeting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 "definition mechanism" is used such as work sheets, flip charts, wall stickers, electronic bulletin board, chat room, or some other virtual forum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goal is to identify the problem, propose elements of the solution, negotiate different approaches, and specify a preliminary set of solution requirements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42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-32652"/>
            <a:ext cx="10363200" cy="1143000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Quality Function Deployment</a:t>
            </a:r>
          </a:p>
        </p:txBody>
      </p:sp>
      <p:sp>
        <p:nvSpPr>
          <p:cNvPr id="359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9943" y="1447800"/>
            <a:ext cx="11364686" cy="496751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This is a technique that translates the needs of the customer into technical requirements for software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It emphasizes an understanding of what is valuable to the customer and then deploys these values throughout the engineering process through functions, information, and tasks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It identifies three types of requirements</a:t>
            </a:r>
          </a:p>
          <a:p>
            <a:pPr lvl="1">
              <a:lnSpc>
                <a:spcPct val="90000"/>
              </a:lnSpc>
            </a:pP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Normal requirements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These requirements are the objectives and goals stated for a product or system during meetings with the customer</a:t>
            </a:r>
          </a:p>
          <a:p>
            <a:pPr lvl="1">
              <a:lnSpc>
                <a:spcPct val="90000"/>
              </a:lnSpc>
            </a:pP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Expected requirements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 These requirements are implicit to the product or system and may be so fundamental that the customer does not explicitly state them</a:t>
            </a:r>
          </a:p>
          <a:p>
            <a:pPr lvl="1">
              <a:lnSpc>
                <a:spcPct val="90000"/>
              </a:lnSpc>
            </a:pP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Exciting requirements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These requirements are for features that go beyond the customer's expectations and prove to be very satisfying when present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450" name="Rectangle 2"/>
          <p:cNvSpPr>
            <a:spLocks noGrp="1" noChangeArrowheads="1"/>
          </p:cNvSpPr>
          <p:nvPr>
            <p:ph type="title"/>
          </p:nvPr>
        </p:nvSpPr>
        <p:spPr>
          <a:xfrm>
            <a:off x="812800" y="-68940"/>
            <a:ext cx="10363200" cy="1143000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Elicitation Work Products</a:t>
            </a:r>
          </a:p>
        </p:txBody>
      </p:sp>
      <p:sp>
        <p:nvSpPr>
          <p:cNvPr id="360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799" y="2209800"/>
            <a:ext cx="11538857" cy="4408714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2600" dirty="0"/>
              <a:t>A statement of need and feasibility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A bounded statement of scope for the system or product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A list of customers, users, and other stakeholders who participated in requirements elicitation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A description of the system's technical environment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A list of requirements (organized by function) and the domain constraints that apply to each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A set of preliminary </a:t>
            </a:r>
            <a:r>
              <a:rPr lang="en-US" sz="2600" u="sng" dirty="0"/>
              <a:t>usage scenarios</a:t>
            </a:r>
            <a:r>
              <a:rPr lang="en-US" sz="2600" dirty="0"/>
              <a:t> (in the form of use cases) that provide insight into the use of the system or product under different operating conditions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Any </a:t>
            </a:r>
            <a:r>
              <a:rPr lang="en-US" sz="2600" u="sng" dirty="0"/>
              <a:t>prototypes</a:t>
            </a:r>
            <a:r>
              <a:rPr lang="en-US" sz="2600" dirty="0"/>
              <a:t> developed to better define requirements</a:t>
            </a:r>
          </a:p>
        </p:txBody>
      </p:sp>
      <p:sp>
        <p:nvSpPr>
          <p:cNvPr id="360452" name="Text Box 4"/>
          <p:cNvSpPr txBox="1">
            <a:spLocks noChangeArrowheads="1"/>
          </p:cNvSpPr>
          <p:nvPr/>
        </p:nvSpPr>
        <p:spPr bwMode="auto">
          <a:xfrm>
            <a:off x="1320800" y="1149350"/>
            <a:ext cx="9245600" cy="95410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2800" u="none" dirty="0">
                <a:latin typeface="Times New Roman" pitchFamily="18" charset="0"/>
                <a:cs typeface="Times New Roman" pitchFamily="18" charset="0"/>
              </a:rPr>
              <a:t>The work products will vary depending on the system, but should include one or more of the following items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23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52400"/>
            <a:ext cx="10363200" cy="1143000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Elaboration Task</a:t>
            </a:r>
          </a:p>
        </p:txBody>
      </p:sp>
      <p:sp>
        <p:nvSpPr>
          <p:cNvPr id="351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12800" y="1371600"/>
            <a:ext cx="10363200" cy="5014686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During elaboration, the software engineer takes the information obtained during inception and elicitation and begins to expand and refine it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Elaboration focuses on developing a refined technical model of software functions, features, and constraints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It is an analysis modeling task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Use cases are developed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Domain classes are identified along with their attributes and relationships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State machine diagrams are used to capture the life on an object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end result is an analysis model that defines the functional, informational, and behavioral domains of the problem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2"/>
          <p:cNvSpPr>
            <a:spLocks noGrp="1" noChangeArrowheads="1"/>
          </p:cNvSpPr>
          <p:nvPr>
            <p:ph type="title"/>
          </p:nvPr>
        </p:nvSpPr>
        <p:spPr>
          <a:xfrm>
            <a:off x="957942" y="0"/>
            <a:ext cx="10363200" cy="1143000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Developing Use Cases</a:t>
            </a:r>
          </a:p>
        </p:txBody>
      </p:sp>
      <p:sp>
        <p:nvSpPr>
          <p:cNvPr id="340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Step One – Define the set of actors that will be involved in the story</a:t>
            </a:r>
          </a:p>
          <a:p>
            <a:pPr lvl="1"/>
            <a:r>
              <a:rPr lang="en-US" dirty="0">
                <a:latin typeface="Times New Roman" pitchFamily="18" charset="0"/>
                <a:cs typeface="Times New Roman" pitchFamily="18" charset="0"/>
              </a:rPr>
              <a:t>Actors are people, devices, or other systems that use the system or product within the context of the function and behavior that is to be described</a:t>
            </a:r>
          </a:p>
          <a:p>
            <a:pPr lvl="1"/>
            <a:r>
              <a:rPr lang="en-US" dirty="0">
                <a:latin typeface="Times New Roman" pitchFamily="18" charset="0"/>
                <a:cs typeface="Times New Roman" pitchFamily="18" charset="0"/>
              </a:rPr>
              <a:t>Actors are anything that communicate with the system or product and that are external to the system itself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Step Two – Develop use cases, where each one answers a set of questions</a:t>
            </a:r>
          </a:p>
          <a:p>
            <a:endParaRPr lang="en-US" sz="2000" dirty="0"/>
          </a:p>
        </p:txBody>
      </p:sp>
      <p:sp>
        <p:nvSpPr>
          <p:cNvPr id="340997" name="Text Box 5"/>
          <p:cNvSpPr txBox="1">
            <a:spLocks noChangeArrowheads="1"/>
          </p:cNvSpPr>
          <p:nvPr/>
        </p:nvSpPr>
        <p:spPr bwMode="auto">
          <a:xfrm>
            <a:off x="5080000" y="6172201"/>
            <a:ext cx="208326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 dirty="0"/>
              <a:t>(More on next slide)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30632"/>
            <a:ext cx="10363200" cy="1143000"/>
          </a:xfrm>
        </p:spPr>
        <p:txBody>
          <a:bodyPr>
            <a:no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Questions Commonly Answered by a Use Case</a:t>
            </a:r>
          </a:p>
        </p:txBody>
      </p:sp>
      <p:sp>
        <p:nvSpPr>
          <p:cNvPr id="342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1886" y="1625601"/>
            <a:ext cx="11596914" cy="4818742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800" dirty="0"/>
              <a:t>Who is the primary actor(s), the secondary actor(s)?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What are the actor’s goals?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What preconditions should exist before the scenario begins?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What main tasks or functions are performed by the actor?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What exceptions might be considered as the scenario is described?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What variations in the actor’s interaction are possible?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What system information will the actor acquire, produce, or change?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Will the actor have to inform the system about changes in the external environment?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What information does the actor desire from the system?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Does the actor wish to be informed about unexpected changes?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-15642"/>
            <a:ext cx="10972800" cy="959071"/>
          </a:xfrm>
        </p:spPr>
        <p:txBody>
          <a:bodyPr>
            <a:normAutofit/>
          </a:bodyPr>
          <a:lstStyle/>
          <a:p>
            <a:pPr marL="285750" indent="-285750">
              <a:lnSpc>
                <a:spcPct val="9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Requirements Engineering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1257" y="1088570"/>
            <a:ext cx="11567886" cy="5588001"/>
          </a:xfrm>
        </p:spPr>
        <p:txBody>
          <a:bodyPr>
            <a:normAutofit fontScale="92500" lnSpcReduction="10000"/>
          </a:bodyPr>
          <a:lstStyle/>
          <a:p>
            <a:pPr marL="285750" indent="-228600" algn="just">
              <a:lnSpc>
                <a:spcPct val="150000"/>
              </a:lnSpc>
              <a:spcAft>
                <a:spcPts val="1200"/>
              </a:spcAft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broad spectrum of tasks and techniques that lead to an understanding of requirements is called requirements engineering.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28600" algn="just">
              <a:lnSpc>
                <a:spcPct val="150000"/>
              </a:lnSpc>
              <a:spcAft>
                <a:spcPts val="1200"/>
              </a:spcAft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Requirements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engineering provides the appropriate mechanism for understanding what the customer wants, analyzing needs, assessing feasibility, negotiating a reasonable solution, specifying the solution unambiguously, validating the specification, and managing the requirements as they are transformed into an operational system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28600" algn="just">
              <a:lnSpc>
                <a:spcPct val="150000"/>
              </a:lnSpc>
              <a:spcAft>
                <a:spcPts val="1200"/>
              </a:spcAft>
            </a:pPr>
            <a:r>
              <a:rPr lang="en-GB" sz="2400" dirty="0" smtClean="0"/>
              <a:t>The process of establishing the services that the customer requires from a system and the constraints under which it operates and is developed</a:t>
            </a:r>
            <a:r>
              <a:rPr lang="en-GB" sz="2400" dirty="0" smtClean="0"/>
              <a:t>.</a:t>
            </a:r>
          </a:p>
          <a:p>
            <a:pPr marL="285750" indent="-228600" algn="just">
              <a:lnSpc>
                <a:spcPct val="150000"/>
              </a:lnSpc>
              <a:spcAft>
                <a:spcPts val="3000"/>
              </a:spcAft>
            </a:pPr>
            <a:r>
              <a:rPr lang="en-GB" sz="2400" dirty="0" smtClean="0"/>
              <a:t>The requirements themselves are the descriptions of the system services and constraints that are generated during the requirements engineering process</a:t>
            </a:r>
            <a:r>
              <a:rPr lang="en-GB" sz="2400" dirty="0" smtClean="0"/>
              <a:t>.</a:t>
            </a:r>
            <a:endParaRPr lang="en-US" altLang="ja-JP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2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-134250"/>
            <a:ext cx="11277600" cy="1143000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Elements of the Analysis Model</a:t>
            </a:r>
          </a:p>
        </p:txBody>
      </p:sp>
      <p:sp>
        <p:nvSpPr>
          <p:cNvPr id="343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6400" y="1146631"/>
            <a:ext cx="11495314" cy="5341257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Scenario-based elements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Describe the system from the user's point of view using scenarios that are depicted in use cases and activity diagrams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Class-based elements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Identify the domain classes for the objects manipulated by the actors, the attributes of these classes, and how they interact with one another; they utilize class diagrams to do this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Behavioral elements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Use state diagrams to represent the state of the system, the events that cause the system to change state, and the actions that are taken as a result of a particular event; can also be applied to each class in the system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Flow-oriented elements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Use data flow diagrams to show the input data that comes into a system, what functions are applied to that data to do transformations, and what resulting output data are produced</a:t>
            </a:r>
          </a:p>
          <a:p>
            <a:pPr>
              <a:lnSpc>
                <a:spcPct val="90000"/>
              </a:lnSpc>
            </a:pP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-210450"/>
            <a:ext cx="10363200" cy="1143000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Negotiation Task</a:t>
            </a:r>
          </a:p>
        </p:txBody>
      </p:sp>
      <p:sp>
        <p:nvSpPr>
          <p:cNvPr id="344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2857" y="957951"/>
            <a:ext cx="11408229" cy="52832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During negotiation, the software engineer reconciles the conflicts between what the customer wants and what can be achieved given limited business resources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Requirements are ranked (i.e., prioritized) by the customers, users, and other stakeholders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Risks associated with each requirement are identified and analyzed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Rough guesses of development effort are made and used to assess the impact of each requirement on project cost and delivery time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Using an iterative approach, requirements are eliminated, combined and/or modified so that each party achieves some measure of satisfaction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09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3386"/>
            <a:ext cx="10972800" cy="1143000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The Art of Negotiation</a:t>
            </a:r>
          </a:p>
        </p:txBody>
      </p:sp>
      <p:sp>
        <p:nvSpPr>
          <p:cNvPr id="345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7371" y="1204685"/>
            <a:ext cx="11495315" cy="5254171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Recognize that it is not competition</a:t>
            </a:r>
          </a:p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Map out a strategy</a:t>
            </a:r>
          </a:p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Listen actively</a:t>
            </a:r>
          </a:p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Focus on the other party’s interests</a:t>
            </a:r>
          </a:p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Don’t let it get personal</a:t>
            </a:r>
          </a:p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Be creative</a:t>
            </a:r>
          </a:p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Be ready to commit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25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-47166"/>
            <a:ext cx="10363200" cy="1143000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Specification Task</a:t>
            </a:r>
          </a:p>
        </p:txBody>
      </p:sp>
      <p:sp>
        <p:nvSpPr>
          <p:cNvPr id="352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799" y="1204685"/>
            <a:ext cx="11524343" cy="525417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A specification is the final work product produced by the requirements engineer</a:t>
            </a:r>
          </a:p>
          <a:p>
            <a:pPr>
              <a:lnSpc>
                <a:spcPct val="90000"/>
              </a:lnSpc>
            </a:pPr>
            <a:r>
              <a:rPr lang="en-US" dirty="0"/>
              <a:t>It is normally in the form of a software requirements specification</a:t>
            </a:r>
          </a:p>
          <a:p>
            <a:pPr>
              <a:lnSpc>
                <a:spcPct val="90000"/>
              </a:lnSpc>
            </a:pPr>
            <a:r>
              <a:rPr lang="en-US" dirty="0"/>
              <a:t>It serves as the foundation for subsequent software engineering activities</a:t>
            </a:r>
          </a:p>
          <a:p>
            <a:pPr>
              <a:lnSpc>
                <a:spcPct val="90000"/>
              </a:lnSpc>
            </a:pPr>
            <a:r>
              <a:rPr lang="en-US" dirty="0"/>
              <a:t>It describes the function and performance of a computer-based system and the constraints that will govern its development</a:t>
            </a:r>
          </a:p>
          <a:p>
            <a:pPr>
              <a:lnSpc>
                <a:spcPct val="90000"/>
              </a:lnSpc>
            </a:pPr>
            <a:r>
              <a:rPr lang="en-US" dirty="0"/>
              <a:t>It formalizes the </a:t>
            </a:r>
            <a:r>
              <a:rPr lang="en-US" u="sng" dirty="0"/>
              <a:t>informational</a:t>
            </a:r>
            <a:r>
              <a:rPr lang="en-US" dirty="0"/>
              <a:t>, </a:t>
            </a:r>
            <a:r>
              <a:rPr lang="en-US" u="sng" dirty="0"/>
              <a:t>functional</a:t>
            </a:r>
            <a:r>
              <a:rPr lang="en-US" dirty="0"/>
              <a:t>, and </a:t>
            </a:r>
            <a:r>
              <a:rPr lang="en-US" u="sng" dirty="0"/>
              <a:t>behavioral</a:t>
            </a:r>
            <a:r>
              <a:rPr lang="en-US" dirty="0"/>
              <a:t> requirements of the proposed software in both a graphical and textual format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49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58061"/>
            <a:ext cx="10363200" cy="1233709"/>
          </a:xfrm>
        </p:spPr>
        <p:txBody>
          <a:bodyPr>
            <a:no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Typical Contents of a Software Requirements Specification</a:t>
            </a:r>
          </a:p>
        </p:txBody>
      </p:sp>
      <p:sp>
        <p:nvSpPr>
          <p:cNvPr id="362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7713" y="1600206"/>
            <a:ext cx="11640457" cy="4974765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Requirements</a:t>
            </a:r>
          </a:p>
          <a:p>
            <a:pPr lvl="1">
              <a:lnSpc>
                <a:spcPct val="8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Required states and modes</a:t>
            </a:r>
          </a:p>
          <a:p>
            <a:pPr lvl="1">
              <a:lnSpc>
                <a:spcPct val="8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Software requirements grouped by capabilities (i.e., functions, objects)</a:t>
            </a:r>
          </a:p>
          <a:p>
            <a:pPr lvl="1">
              <a:lnSpc>
                <a:spcPct val="8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Software external interface requirements</a:t>
            </a:r>
          </a:p>
          <a:p>
            <a:pPr lvl="1">
              <a:lnSpc>
                <a:spcPct val="8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Software internal interface requirements</a:t>
            </a:r>
          </a:p>
          <a:p>
            <a:pPr lvl="1">
              <a:lnSpc>
                <a:spcPct val="8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Software internal data requirements</a:t>
            </a:r>
          </a:p>
          <a:p>
            <a:pPr lvl="1">
              <a:lnSpc>
                <a:spcPct val="8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Other software requirements (safety, security, privacy, environment, hardware, software, communications, quality, personnel, training, logistics, etc.)</a:t>
            </a:r>
          </a:p>
          <a:p>
            <a:pPr lvl="1">
              <a:lnSpc>
                <a:spcPct val="8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Design and implementation constraints</a:t>
            </a:r>
          </a:p>
          <a:p>
            <a:pPr>
              <a:lnSpc>
                <a:spcPct val="8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Qualification provisions to ensure each requirement has been met</a:t>
            </a:r>
          </a:p>
          <a:p>
            <a:pPr lvl="1">
              <a:lnSpc>
                <a:spcPct val="8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Demonstration, test, analysis, inspection, etc.</a:t>
            </a:r>
          </a:p>
          <a:p>
            <a:pPr>
              <a:lnSpc>
                <a:spcPct val="8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Requirements traceability</a:t>
            </a:r>
          </a:p>
          <a:p>
            <a:pPr lvl="1">
              <a:lnSpc>
                <a:spcPct val="8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Trace back to the system or subsystem where each requirement applies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-3624"/>
            <a:ext cx="10363200" cy="1143000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Validation Task</a:t>
            </a:r>
          </a:p>
        </p:txBody>
      </p:sp>
      <p:sp>
        <p:nvSpPr>
          <p:cNvPr id="353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7713" y="1204685"/>
            <a:ext cx="11611429" cy="523965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During validation, the work products produced as a result of requirements engineering are assessed for quality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The specification is examined to ensure that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all software requirements have been stated unambiguously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inconsistencies, omissions, and errors have been detected and corrected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the work products conform to the standards established for the process, the project, and the product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The formal technical review serves as the primary requirements validation mechanism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Members include software engineers, customers, users, and other stakeholders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11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52400"/>
            <a:ext cx="10363200" cy="1143000"/>
          </a:xfrm>
        </p:spPr>
        <p:txBody>
          <a:bodyPr>
            <a:no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Questions to ask when Validating Requirements</a:t>
            </a:r>
          </a:p>
        </p:txBody>
      </p:sp>
      <p:sp>
        <p:nvSpPr>
          <p:cNvPr id="346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82057"/>
            <a:ext cx="11582399" cy="4688114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Is each requirement consistent with the overall objective for the system/product?</a:t>
            </a:r>
          </a:p>
          <a:p>
            <a:pPr>
              <a:lnSpc>
                <a:spcPct val="8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Have all requirements been specified at the proper level of abstraction? That is, do some requirements provide a level of technical detail that is inappropriate at this stage?</a:t>
            </a:r>
          </a:p>
          <a:p>
            <a:pPr>
              <a:lnSpc>
                <a:spcPct val="8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Is the requirement really necessary or does it represent an add-on feature that may not be essential to the objective of the system?</a:t>
            </a:r>
          </a:p>
          <a:p>
            <a:pPr>
              <a:lnSpc>
                <a:spcPct val="8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Is each requirement bounded and unambiguous?</a:t>
            </a:r>
          </a:p>
          <a:p>
            <a:pPr>
              <a:lnSpc>
                <a:spcPct val="8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Does each requirement have attribution? That is, is a source (generally, a specific individual) noted for each requirement?</a:t>
            </a:r>
          </a:p>
        </p:txBody>
      </p:sp>
      <p:sp>
        <p:nvSpPr>
          <p:cNvPr id="346116" name="Text Box 4"/>
          <p:cNvSpPr txBox="1">
            <a:spLocks noChangeArrowheads="1"/>
          </p:cNvSpPr>
          <p:nvPr/>
        </p:nvSpPr>
        <p:spPr bwMode="auto">
          <a:xfrm>
            <a:off x="4572000" y="6248401"/>
            <a:ext cx="207043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none"/>
              <a:t>(more on next slide)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04800"/>
            <a:ext cx="103632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Questions to ask when Validating Requirements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(continued)</a:t>
            </a:r>
          </a:p>
        </p:txBody>
      </p:sp>
      <p:sp>
        <p:nvSpPr>
          <p:cNvPr id="348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2229" y="1600206"/>
            <a:ext cx="11684000" cy="4873165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Do any requirements conflict with other requirements?</a:t>
            </a:r>
          </a:p>
          <a:p>
            <a:pPr>
              <a:lnSpc>
                <a:spcPct val="8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Is each requirement achievable in the technical environment that will house the system or product?</a:t>
            </a:r>
          </a:p>
          <a:p>
            <a:pPr>
              <a:lnSpc>
                <a:spcPct val="8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Is each requirement testable, once implemented?</a:t>
            </a:r>
          </a:p>
          <a:p>
            <a:pPr lvl="1">
              <a:lnSpc>
                <a:spcPct val="8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Approaches: Demonstration, actual test, analysis, or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inspection</a:t>
            </a:r>
          </a:p>
          <a:p>
            <a:pPr lvl="1">
              <a:lnSpc>
                <a:spcPct val="80000"/>
              </a:lnSpc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Does the requirements model properly reflect the information, function, and behavior of the system to be built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lnSpc>
                <a:spcPct val="80000"/>
              </a:lnSpc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Has the requirements model been “partitioned” in a way that exposes progressively more detailed information about the system?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12488"/>
            <a:ext cx="10363200" cy="1143000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Requirements Management Task</a:t>
            </a:r>
          </a:p>
        </p:txBody>
      </p:sp>
      <p:sp>
        <p:nvSpPr>
          <p:cNvPr id="354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1257" y="1382489"/>
            <a:ext cx="11364686" cy="4757057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During requirements management, the project team performs a set of activities to identify, control, and track requirements and changes to the requirements at any time as the project proceeds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Each requirement is assigned a unique identifier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The requirements are then placed into one or more traceability tables 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These tables may be stored in a database that relate features, sources, dependencies, subsystems, and interfaces to the requirements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A requirements traceability table is also placed at the end of the software requirements specification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524" name="Rectangle 4"/>
          <p:cNvSpPr>
            <a:spLocks noGrp="1" noChangeArrowheads="1"/>
          </p:cNvSpPr>
          <p:nvPr>
            <p:ph type="title"/>
          </p:nvPr>
        </p:nvSpPr>
        <p:spPr>
          <a:xfrm>
            <a:off x="914400" y="228600"/>
            <a:ext cx="10363200" cy="1143000"/>
          </a:xfrm>
        </p:spPr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363525" name="Rectangle 5"/>
          <p:cNvSpPr>
            <a:spLocks noChangeArrowheads="1"/>
          </p:cNvSpPr>
          <p:nvPr/>
        </p:nvSpPr>
        <p:spPr bwMode="auto">
          <a:xfrm>
            <a:off x="8636000" y="5867400"/>
            <a:ext cx="1828800" cy="5334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u="none"/>
              <a:t>Requirements</a:t>
            </a:r>
          </a:p>
          <a:p>
            <a:r>
              <a:rPr lang="en-US" u="none"/>
              <a:t>Management</a:t>
            </a:r>
          </a:p>
        </p:txBody>
      </p:sp>
      <p:sp>
        <p:nvSpPr>
          <p:cNvPr id="363526" name="Rectangle 6"/>
          <p:cNvSpPr>
            <a:spLocks noChangeArrowheads="1"/>
          </p:cNvSpPr>
          <p:nvPr/>
        </p:nvSpPr>
        <p:spPr bwMode="auto">
          <a:xfrm>
            <a:off x="7315200" y="5181600"/>
            <a:ext cx="1828800" cy="4572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u="none"/>
              <a:t>Validation</a:t>
            </a:r>
          </a:p>
        </p:txBody>
      </p:sp>
      <p:sp>
        <p:nvSpPr>
          <p:cNvPr id="363527" name="Rectangle 7"/>
          <p:cNvSpPr>
            <a:spLocks noChangeArrowheads="1"/>
          </p:cNvSpPr>
          <p:nvPr/>
        </p:nvSpPr>
        <p:spPr bwMode="auto">
          <a:xfrm>
            <a:off x="812800" y="1752600"/>
            <a:ext cx="1828800" cy="4572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u="none"/>
              <a:t>Inception</a:t>
            </a:r>
          </a:p>
        </p:txBody>
      </p:sp>
      <p:sp>
        <p:nvSpPr>
          <p:cNvPr id="363528" name="Rectangle 8"/>
          <p:cNvSpPr>
            <a:spLocks noChangeArrowheads="1"/>
          </p:cNvSpPr>
          <p:nvPr/>
        </p:nvSpPr>
        <p:spPr bwMode="auto">
          <a:xfrm>
            <a:off x="1930400" y="2438400"/>
            <a:ext cx="1828800" cy="4572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u="none"/>
              <a:t>Elicitation</a:t>
            </a:r>
          </a:p>
        </p:txBody>
      </p:sp>
      <p:sp>
        <p:nvSpPr>
          <p:cNvPr id="363529" name="Rectangle 9"/>
          <p:cNvSpPr>
            <a:spLocks noChangeArrowheads="1"/>
          </p:cNvSpPr>
          <p:nvPr/>
        </p:nvSpPr>
        <p:spPr bwMode="auto">
          <a:xfrm>
            <a:off x="3251200" y="3124200"/>
            <a:ext cx="1828800" cy="457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u="none"/>
              <a:t>Elaboration</a:t>
            </a:r>
          </a:p>
        </p:txBody>
      </p:sp>
      <p:sp>
        <p:nvSpPr>
          <p:cNvPr id="363530" name="Rectangle 10"/>
          <p:cNvSpPr>
            <a:spLocks noChangeArrowheads="1"/>
          </p:cNvSpPr>
          <p:nvPr/>
        </p:nvSpPr>
        <p:spPr bwMode="auto">
          <a:xfrm>
            <a:off x="4572000" y="3810000"/>
            <a:ext cx="1828800" cy="4572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u="none"/>
              <a:t>Negotiation</a:t>
            </a:r>
          </a:p>
        </p:txBody>
      </p:sp>
      <p:sp>
        <p:nvSpPr>
          <p:cNvPr id="363531" name="Rectangle 11"/>
          <p:cNvSpPr>
            <a:spLocks noChangeArrowheads="1"/>
          </p:cNvSpPr>
          <p:nvPr/>
        </p:nvSpPr>
        <p:spPr bwMode="auto">
          <a:xfrm>
            <a:off x="5892800" y="4495800"/>
            <a:ext cx="1828800" cy="4572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u="none"/>
              <a:t>Specification</a:t>
            </a:r>
          </a:p>
        </p:txBody>
      </p:sp>
      <p:sp>
        <p:nvSpPr>
          <p:cNvPr id="363532" name="Text Box 12"/>
          <p:cNvSpPr txBox="1">
            <a:spLocks noChangeArrowheads="1"/>
          </p:cNvSpPr>
          <p:nvPr/>
        </p:nvSpPr>
        <p:spPr bwMode="auto">
          <a:xfrm>
            <a:off x="11480800" y="6324601"/>
            <a:ext cx="37863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ym typeface="Wingdings" pitchFamily="2" charset="2"/>
              </a:rPr>
              <a:t>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-15642"/>
            <a:ext cx="10972800" cy="959071"/>
          </a:xfrm>
        </p:spPr>
        <p:txBody>
          <a:bodyPr>
            <a:normAutofit/>
          </a:bodyPr>
          <a:lstStyle/>
          <a:p>
            <a:pPr marL="285750" indent="-285750">
              <a:lnSpc>
                <a:spcPct val="9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Requirements Engineering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1257" y="1088570"/>
            <a:ext cx="11567886" cy="5588001"/>
          </a:xfrm>
        </p:spPr>
        <p:txBody>
          <a:bodyPr>
            <a:normAutofit/>
          </a:bodyPr>
          <a:lstStyle/>
          <a:p>
            <a:pPr algn="just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Requirements Engineering (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RE) is a set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activities concerned with identifying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communicating the purpose of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software-intensive system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and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the contexts in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which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it will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be used. Hence, RE acts as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the bridge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between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the real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world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needs of users, customers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and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other constituencies affected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by a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software system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and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the capabilities and opportunities afforded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by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software-intensive technologies.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-15642"/>
            <a:ext cx="10972800" cy="959071"/>
          </a:xfrm>
        </p:spPr>
        <p:txBody>
          <a:bodyPr>
            <a:normAutofit/>
          </a:bodyPr>
          <a:lstStyle/>
          <a:p>
            <a:pPr marL="285750" indent="-285750">
              <a:lnSpc>
                <a:spcPct val="90000"/>
              </a:lnSpc>
            </a:pP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What is a requirement?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1257" y="1088570"/>
            <a:ext cx="11567886" cy="558800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It may range from a high-level abstract statement of a service or of a system constraint to a detailed mathematical functional specification.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This is inevitable as requirements may serve a dual function</a:t>
            </a:r>
          </a:p>
          <a:p>
            <a:pPr marL="285750" indent="-228600" algn="just">
              <a:spcAft>
                <a:spcPts val="1200"/>
              </a:spcAft>
            </a:pP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process of establishing the services that the customer requires from a system and the constraints under which it operates and is developed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>
              <a:lnSpc>
                <a:spcPct val="90000"/>
              </a:lnSpc>
            </a:pP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May be the basis for a bid for a contract - therefore must be open to interpretation;</a:t>
            </a:r>
          </a:p>
          <a:p>
            <a:pPr lvl="1">
              <a:lnSpc>
                <a:spcPct val="90000"/>
              </a:lnSpc>
            </a:pP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May be the basis for the contract itself - therefore must be defined in detail;</a:t>
            </a:r>
          </a:p>
          <a:p>
            <a:pPr lvl="1">
              <a:lnSpc>
                <a:spcPct val="90000"/>
              </a:lnSpc>
            </a:pP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Both these statements may be called 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requirements.</a:t>
            </a:r>
            <a:endParaRPr lang="en-US" altLang="ja-JP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-15642"/>
            <a:ext cx="10972800" cy="959071"/>
          </a:xfrm>
        </p:spPr>
        <p:txBody>
          <a:bodyPr>
            <a:normAutofit/>
          </a:bodyPr>
          <a:lstStyle/>
          <a:p>
            <a:pPr marL="285750" indent="-285750">
              <a:lnSpc>
                <a:spcPct val="90000"/>
              </a:lnSpc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1257" y="1088570"/>
            <a:ext cx="11567886" cy="5588001"/>
          </a:xfrm>
        </p:spPr>
        <p:txBody>
          <a:bodyPr>
            <a:norm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RE Allows 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the requirements engineer to examine</a:t>
            </a:r>
          </a:p>
          <a:p>
            <a:pPr lvl="1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the context of the software work to be performed</a:t>
            </a:r>
          </a:p>
          <a:p>
            <a:pPr lvl="1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the specific needs that design and construction must address</a:t>
            </a:r>
          </a:p>
          <a:p>
            <a:pPr lvl="1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the priorities that guide the order in which work is to be completed</a:t>
            </a:r>
          </a:p>
          <a:p>
            <a:pPr lvl="1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the information, function, and behavior that will have a profound impact on the resultant design</a:t>
            </a:r>
          </a:p>
          <a:p>
            <a:pPr lvl="1">
              <a:lnSpc>
                <a:spcPct val="90000"/>
              </a:lnSpc>
            </a:pPr>
            <a:endParaRPr lang="en-US" altLang="ja-JP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22" name="Rectangle 2"/>
          <p:cNvSpPr>
            <a:spLocks noGrp="1" noChangeArrowheads="1"/>
          </p:cNvSpPr>
          <p:nvPr>
            <p:ph type="title"/>
          </p:nvPr>
        </p:nvSpPr>
        <p:spPr>
          <a:xfrm>
            <a:off x="812800" y="83460"/>
            <a:ext cx="10363200" cy="1143000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Requirements Engineering Tasks</a:t>
            </a:r>
          </a:p>
        </p:txBody>
      </p:sp>
      <p:sp>
        <p:nvSpPr>
          <p:cNvPr id="337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3199" y="1190171"/>
            <a:ext cx="11654971" cy="5667829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Seven distinct tasks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Inception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Elicitation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Elaboration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Negotiation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Specification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Validation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Requirements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Management</a:t>
            </a:r>
          </a:p>
          <a:p>
            <a:pPr lvl="1">
              <a:lnSpc>
                <a:spcPct val="90000"/>
              </a:lnSpc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Some of these tasks may occur in parallel and all are adapted to the needs of the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project</a:t>
            </a:r>
          </a:p>
          <a:p>
            <a:pPr>
              <a:lnSpc>
                <a:spcPct val="90000"/>
              </a:lnSpc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All strive to define what the customer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wants?</a:t>
            </a:r>
          </a:p>
          <a:p>
            <a:pPr>
              <a:lnSpc>
                <a:spcPct val="90000"/>
              </a:lnSpc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All serve to establish a solid foundation for the design and construction of the software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7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Example Project: Campus Information Access Kiosk</a:t>
            </a:r>
          </a:p>
        </p:txBody>
      </p:sp>
      <p:sp>
        <p:nvSpPr>
          <p:cNvPr id="373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1885" y="1654629"/>
            <a:ext cx="11437257" cy="492034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Both podium-high and desk-high terminals located throughout the campus in all classroom buildings, admin buildings, labs, and dormitories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Hand/Palm-login and logout (seamlessly)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Voice input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Optional audio/visual or just visual output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Immediate access to all campus information plus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E-mail 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Cell phone voice messaging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571" name="Rectangle 3"/>
          <p:cNvSpPr>
            <a:spLocks noChangeArrowheads="1"/>
          </p:cNvSpPr>
          <p:nvPr/>
        </p:nvSpPr>
        <p:spPr bwMode="auto">
          <a:xfrm>
            <a:off x="8737600" y="5257800"/>
            <a:ext cx="1828800" cy="5334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u="none"/>
              <a:t>Requirements</a:t>
            </a:r>
          </a:p>
          <a:p>
            <a:r>
              <a:rPr lang="en-US" u="none"/>
              <a:t>Management</a:t>
            </a:r>
          </a:p>
        </p:txBody>
      </p:sp>
      <p:sp>
        <p:nvSpPr>
          <p:cNvPr id="365572" name="Rectangle 4"/>
          <p:cNvSpPr>
            <a:spLocks noChangeArrowheads="1"/>
          </p:cNvSpPr>
          <p:nvPr/>
        </p:nvSpPr>
        <p:spPr bwMode="auto">
          <a:xfrm>
            <a:off x="7416800" y="4572000"/>
            <a:ext cx="1828800" cy="4572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u="none"/>
              <a:t>Validation</a:t>
            </a:r>
          </a:p>
        </p:txBody>
      </p:sp>
      <p:sp>
        <p:nvSpPr>
          <p:cNvPr id="365573" name="Rectangle 5"/>
          <p:cNvSpPr>
            <a:spLocks noChangeArrowheads="1"/>
          </p:cNvSpPr>
          <p:nvPr/>
        </p:nvSpPr>
        <p:spPr bwMode="auto">
          <a:xfrm>
            <a:off x="914400" y="1143000"/>
            <a:ext cx="1828800" cy="45720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u="none"/>
              <a:t>Inception</a:t>
            </a:r>
          </a:p>
        </p:txBody>
      </p:sp>
      <p:sp>
        <p:nvSpPr>
          <p:cNvPr id="365574" name="Rectangle 6"/>
          <p:cNvSpPr>
            <a:spLocks noChangeArrowheads="1"/>
          </p:cNvSpPr>
          <p:nvPr/>
        </p:nvSpPr>
        <p:spPr bwMode="auto">
          <a:xfrm>
            <a:off x="2032000" y="1828800"/>
            <a:ext cx="1828800" cy="4572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u="none"/>
              <a:t>Elicitation</a:t>
            </a:r>
          </a:p>
        </p:txBody>
      </p:sp>
      <p:sp>
        <p:nvSpPr>
          <p:cNvPr id="365575" name="Rectangle 7"/>
          <p:cNvSpPr>
            <a:spLocks noChangeArrowheads="1"/>
          </p:cNvSpPr>
          <p:nvPr/>
        </p:nvSpPr>
        <p:spPr bwMode="auto">
          <a:xfrm>
            <a:off x="3352800" y="2514600"/>
            <a:ext cx="1828800" cy="457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u="none"/>
              <a:t>Elaboration</a:t>
            </a:r>
          </a:p>
        </p:txBody>
      </p:sp>
      <p:sp>
        <p:nvSpPr>
          <p:cNvPr id="365576" name="Rectangle 8"/>
          <p:cNvSpPr>
            <a:spLocks noChangeArrowheads="1"/>
          </p:cNvSpPr>
          <p:nvPr/>
        </p:nvSpPr>
        <p:spPr bwMode="auto">
          <a:xfrm>
            <a:off x="4673600" y="3200400"/>
            <a:ext cx="1828800" cy="4572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u="none"/>
              <a:t>Negotiation</a:t>
            </a:r>
          </a:p>
        </p:txBody>
      </p:sp>
      <p:sp>
        <p:nvSpPr>
          <p:cNvPr id="365577" name="Rectangle 9"/>
          <p:cNvSpPr>
            <a:spLocks noChangeArrowheads="1"/>
          </p:cNvSpPr>
          <p:nvPr/>
        </p:nvSpPr>
        <p:spPr bwMode="auto">
          <a:xfrm>
            <a:off x="5994400" y="3886200"/>
            <a:ext cx="1828800" cy="4572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u="none"/>
              <a:t>Specification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946" name="Rectangle 2"/>
          <p:cNvSpPr>
            <a:spLocks noGrp="1" noChangeArrowheads="1"/>
          </p:cNvSpPr>
          <p:nvPr>
            <p:ph type="title"/>
          </p:nvPr>
        </p:nvSpPr>
        <p:spPr>
          <a:xfrm>
            <a:off x="1016000" y="10890"/>
            <a:ext cx="10363200" cy="1143000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Inception Task</a:t>
            </a:r>
          </a:p>
        </p:txBody>
      </p:sp>
      <p:sp>
        <p:nvSpPr>
          <p:cNvPr id="338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6742" y="1320800"/>
            <a:ext cx="11713029" cy="5537200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During inception, the requirements engineer asks a set of questions to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establish…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lnSpc>
                <a:spcPct val="9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 basic understanding of the problem</a:t>
            </a:r>
          </a:p>
          <a:p>
            <a:pPr lvl="1" algn="just">
              <a:lnSpc>
                <a:spcPct val="9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people who want a solution</a:t>
            </a:r>
          </a:p>
          <a:p>
            <a:pPr lvl="1" algn="just">
              <a:lnSpc>
                <a:spcPct val="9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nature of the solution that is desired</a:t>
            </a:r>
          </a:p>
          <a:p>
            <a:pPr lvl="1" algn="just">
              <a:lnSpc>
                <a:spcPct val="90000"/>
              </a:lnSpc>
              <a:spcAft>
                <a:spcPts val="600"/>
              </a:spcAft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effectiveness of preliminary communication and collaboration between the customer and the developer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Through these questions, the requirements engineer needs to… 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Identify the stakeholders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Recognize multiple viewpoints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Work toward collaboration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Break the ice and initiate the communication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5093</TotalTime>
  <Words>2325</Words>
  <Application>Microsoft Office PowerPoint</Application>
  <PresentationFormat>Custom</PresentationFormat>
  <Paragraphs>225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   Software Engineering  Lecture No:13.   Lecture # 7</vt:lpstr>
      <vt:lpstr>Requirements Engineering</vt:lpstr>
      <vt:lpstr>Requirements Engineering</vt:lpstr>
      <vt:lpstr>What is a requirement?</vt:lpstr>
      <vt:lpstr>Slide 5</vt:lpstr>
      <vt:lpstr>Requirements Engineering Tasks</vt:lpstr>
      <vt:lpstr>Example Project: Campus Information Access Kiosk</vt:lpstr>
      <vt:lpstr>Slide 8</vt:lpstr>
      <vt:lpstr>Inception Task</vt:lpstr>
      <vt:lpstr>The First Set of Questions</vt:lpstr>
      <vt:lpstr>The Next Set of Questions</vt:lpstr>
      <vt:lpstr>The Final Set of Questions</vt:lpstr>
      <vt:lpstr>Elicitation Task</vt:lpstr>
      <vt:lpstr>Basic Guidelines of Collaborative Requirements Gathering</vt:lpstr>
      <vt:lpstr>Quality Function Deployment</vt:lpstr>
      <vt:lpstr>Elicitation Work Products</vt:lpstr>
      <vt:lpstr>Elaboration Task</vt:lpstr>
      <vt:lpstr>Developing Use Cases</vt:lpstr>
      <vt:lpstr>Questions Commonly Answered by a Use Case</vt:lpstr>
      <vt:lpstr>Elements of the Analysis Model</vt:lpstr>
      <vt:lpstr>Negotiation Task</vt:lpstr>
      <vt:lpstr>The Art of Negotiation</vt:lpstr>
      <vt:lpstr>Specification Task</vt:lpstr>
      <vt:lpstr>Typical Contents of a Software Requirements Specification</vt:lpstr>
      <vt:lpstr>Validation Task</vt:lpstr>
      <vt:lpstr>Questions to ask when Validating Requirements</vt:lpstr>
      <vt:lpstr>Questions to ask when Validating Requirements (continued)</vt:lpstr>
      <vt:lpstr>Requirements Management Task</vt:lpstr>
      <vt:lpstr>Summary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Engineering MCS-2 Lecture # 1</dc:title>
  <dc:creator>Home</dc:creator>
  <cp:lastModifiedBy>Fahim khan</cp:lastModifiedBy>
  <cp:revision>408</cp:revision>
  <dcterms:created xsi:type="dcterms:W3CDTF">2013-11-07T00:54:08Z</dcterms:created>
  <dcterms:modified xsi:type="dcterms:W3CDTF">2014-01-01T08:00:43Z</dcterms:modified>
</cp:coreProperties>
</file>