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2"/>
  </p:notesMasterIdLst>
  <p:sldIdLst>
    <p:sldId id="256" r:id="rId2"/>
    <p:sldId id="334" r:id="rId3"/>
    <p:sldId id="336" r:id="rId4"/>
    <p:sldId id="337" r:id="rId5"/>
    <p:sldId id="338" r:id="rId6"/>
    <p:sldId id="354"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 id="355" r:id="rId23"/>
    <p:sldId id="356" r:id="rId24"/>
    <p:sldId id="357" r:id="rId25"/>
    <p:sldId id="358" r:id="rId26"/>
    <p:sldId id="359" r:id="rId27"/>
    <p:sldId id="360" r:id="rId28"/>
    <p:sldId id="361" r:id="rId29"/>
    <p:sldId id="362" r:id="rId30"/>
    <p:sldId id="36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0681" autoAdjust="0"/>
  </p:normalViewPr>
  <p:slideViewPr>
    <p:cSldViewPr snapToGrid="0">
      <p:cViewPr varScale="1">
        <p:scale>
          <a:sx n="67" d="100"/>
          <a:sy n="67" d="100"/>
        </p:scale>
        <p:origin x="-840" y="-90"/>
      </p:cViewPr>
      <p:guideLst>
        <p:guide orient="horz" pos="2160"/>
        <p:guide pos="3840"/>
      </p:guideLst>
    </p:cSldViewPr>
  </p:slideViewPr>
  <p:outlineViewPr>
    <p:cViewPr>
      <p:scale>
        <a:sx n="33" d="100"/>
        <a:sy n="33" d="100"/>
      </p:scale>
      <p:origin x="48" y="1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C1BE5-A0F2-4C45-834A-338E64796D05}" type="datetimeFigureOut">
              <a:rPr lang="en-US" smtClean="0"/>
              <a:pPr/>
              <a:t>1/15/2014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7E02-F2A8-4A6A-B1D0-D7275265D3B7}" type="slidenum">
              <a:rPr lang="en-US" smtClean="0"/>
              <a:pPr/>
              <a:t>‹#›</a:t>
            </a:fld>
            <a:endParaRPr lang="en-US"/>
          </a:p>
        </p:txBody>
      </p:sp>
    </p:spTree>
    <p:extLst>
      <p:ext uri="{BB962C8B-B14F-4D97-AF65-F5344CB8AC3E}">
        <p14:creationId xmlns:p14="http://schemas.microsoft.com/office/powerpoint/2010/main" val="771854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7058" name="Rectangle 2"/>
          <p:cNvSpPr>
            <a:spLocks noGrp="1" noRot="1" noChangeAspect="1" noChangeArrowheads="1" noTextEdit="1"/>
          </p:cNvSpPr>
          <p:nvPr>
            <p:ph type="sldImg"/>
          </p:nvPr>
        </p:nvSpPr>
        <p:spPr bwMode="auto">
          <a:xfrm>
            <a:off x="393700" y="692150"/>
            <a:ext cx="6072188" cy="3416300"/>
          </a:xfrm>
          <a:prstGeom prst="rect">
            <a:avLst/>
          </a:prstGeom>
          <a:solidFill>
            <a:srgbClr val="FFFFFF"/>
          </a:solidFill>
          <a:ln>
            <a:solidFill>
              <a:srgbClr val="000000"/>
            </a:solidFill>
            <a:miter lim="800000"/>
            <a:headEnd/>
            <a:tailEnd/>
          </a:ln>
        </p:spPr>
      </p:sp>
      <p:sp>
        <p:nvSpPr>
          <p:cNvPr id="1197059" name="Rectangle 3"/>
          <p:cNvSpPr>
            <a:spLocks noGrp="1" noChangeArrowheads="1"/>
          </p:cNvSpPr>
          <p:nvPr>
            <p:ph type="body" idx="1"/>
          </p:nvPr>
        </p:nvSpPr>
        <p:spPr bwMode="auto">
          <a:xfrm>
            <a:off x="1077866" y="4622904"/>
            <a:ext cx="4650267" cy="4073769"/>
          </a:xfrm>
          <a:prstGeom prst="rect">
            <a:avLst/>
          </a:prstGeom>
          <a:solidFill>
            <a:srgbClr val="FFFFFF"/>
          </a:solidFill>
          <a:ln>
            <a:solidFill>
              <a:srgbClr val="000000"/>
            </a:solidFill>
            <a:miter lim="800000"/>
            <a:headEnd/>
            <a:tailEnd/>
          </a:ln>
        </p:spPr>
        <p:txBody>
          <a:bodyPr lIns="97099" tIns="48549" rIns="97099" bIns="48549"/>
          <a:lstStyle/>
          <a:p>
            <a:r>
              <a:rPr lang="en-US" sz="2400" b="1" dirty="0"/>
              <a:t>See notes on page 11</a:t>
            </a:r>
            <a:endParaRPr lang="en-US" dirty="0"/>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7938" name="Rectangle 2"/>
          <p:cNvSpPr>
            <a:spLocks noGrp="1" noRot="1" noChangeAspect="1" noChangeArrowheads="1" noTextEdit="1"/>
          </p:cNvSpPr>
          <p:nvPr>
            <p:ph type="sldImg"/>
          </p:nvPr>
        </p:nvSpPr>
        <p:spPr>
          <a:xfrm>
            <a:off x="396875" y="695325"/>
            <a:ext cx="6064250" cy="3411538"/>
          </a:xfrm>
        </p:spPr>
      </p:sp>
      <p:sp>
        <p:nvSpPr>
          <p:cNvPr id="1447939" name="Rectangle 3"/>
          <p:cNvSpPr>
            <a:spLocks noGrp="1" noChangeArrowheads="1"/>
          </p:cNvSpPr>
          <p:nvPr>
            <p:ph type="body" idx="1"/>
          </p:nvPr>
        </p:nvSpPr>
        <p:spPr bwMode="auto">
          <a:xfrm>
            <a:off x="913980" y="4340623"/>
            <a:ext cx="5030040" cy="4116960"/>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7634" name="Rectangle 2"/>
          <p:cNvSpPr>
            <a:spLocks noGrp="1" noRot="1" noChangeAspect="1" noChangeArrowheads="1" noTextEdit="1"/>
          </p:cNvSpPr>
          <p:nvPr>
            <p:ph type="sldImg"/>
          </p:nvPr>
        </p:nvSpPr>
        <p:spPr>
          <a:xfrm>
            <a:off x="396875" y="695325"/>
            <a:ext cx="6064250" cy="3411538"/>
          </a:xfrm>
        </p:spPr>
      </p:sp>
      <p:sp>
        <p:nvSpPr>
          <p:cNvPr id="1477635" name="Rectangle 3"/>
          <p:cNvSpPr>
            <a:spLocks noGrp="1" noChangeArrowheads="1"/>
          </p:cNvSpPr>
          <p:nvPr>
            <p:ph type="body" idx="1"/>
          </p:nvPr>
        </p:nvSpPr>
        <p:spPr bwMode="auto">
          <a:xfrm>
            <a:off x="913980" y="4340623"/>
            <a:ext cx="5030040" cy="4116960"/>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4818" name="Rectangle 2"/>
          <p:cNvSpPr>
            <a:spLocks noGrp="1" noRot="1" noChangeAspect="1" noChangeArrowheads="1" noTextEdit="1"/>
          </p:cNvSpPr>
          <p:nvPr>
            <p:ph type="sldImg"/>
          </p:nvPr>
        </p:nvSpPr>
        <p:spPr>
          <a:ln/>
        </p:spPr>
      </p:sp>
      <p:sp>
        <p:nvSpPr>
          <p:cNvPr id="67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2"/>
          <p:cNvSpPr>
            <a:spLocks noGrp="1" noRot="1" noChangeAspect="1" noChangeArrowheads="1" noTextEdit="1"/>
          </p:cNvSpPr>
          <p:nvPr>
            <p:ph type="sldImg"/>
          </p:nvPr>
        </p:nvSpPr>
        <p:spPr>
          <a:ln/>
        </p:spPr>
      </p:sp>
      <p:sp>
        <p:nvSpPr>
          <p:cNvPr id="67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Rectangle 2"/>
          <p:cNvSpPr>
            <a:spLocks noGrp="1" noRot="1" noChangeAspect="1" noChangeArrowheads="1" noTextEdit="1"/>
          </p:cNvSpPr>
          <p:nvPr>
            <p:ph type="sldImg"/>
          </p:nvPr>
        </p:nvSpPr>
        <p:spPr>
          <a:ln/>
        </p:spPr>
      </p:sp>
      <p:sp>
        <p:nvSpPr>
          <p:cNvPr id="67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2"/>
          <p:cNvSpPr>
            <a:spLocks noGrp="1" noRot="1" noChangeAspect="1" noChangeArrowheads="1" noTextEdit="1"/>
          </p:cNvSpPr>
          <p:nvPr>
            <p:ph type="sldImg"/>
          </p:nvPr>
        </p:nvSpPr>
        <p:spPr>
          <a:ln/>
        </p:spPr>
      </p:sp>
      <p:sp>
        <p:nvSpPr>
          <p:cNvPr id="677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914" name="Rectangle 2"/>
          <p:cNvSpPr>
            <a:spLocks noGrp="1" noRot="1" noChangeAspect="1" noChangeArrowheads="1" noTextEdit="1"/>
          </p:cNvSpPr>
          <p:nvPr>
            <p:ph type="sldImg"/>
          </p:nvPr>
        </p:nvSpPr>
        <p:spPr>
          <a:ln/>
        </p:spPr>
      </p:sp>
      <p:sp>
        <p:nvSpPr>
          <p:cNvPr id="67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Rectangle 2"/>
          <p:cNvSpPr>
            <a:spLocks noGrp="1" noRot="1" noChangeAspect="1" noChangeArrowheads="1" noTextEdit="1"/>
          </p:cNvSpPr>
          <p:nvPr>
            <p:ph type="sldImg"/>
          </p:nvPr>
        </p:nvSpPr>
        <p:spPr>
          <a:ln/>
        </p:spPr>
      </p:sp>
      <p:sp>
        <p:nvSpPr>
          <p:cNvPr id="67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Rot="1" noChangeAspect="1" noChangeArrowheads="1" noTextEdit="1"/>
          </p:cNvSpPr>
          <p:nvPr>
            <p:ph type="sldImg"/>
          </p:nvPr>
        </p:nvSpPr>
        <p:spPr>
          <a:ln/>
        </p:spPr>
      </p:sp>
      <p:sp>
        <p:nvSpPr>
          <p:cNvPr id="68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Rot="1" noChangeAspect="1" noChangeArrowheads="1" noTextEdit="1"/>
          </p:cNvSpPr>
          <p:nvPr>
            <p:ph type="sldImg"/>
          </p:nvPr>
        </p:nvSpPr>
        <p:spPr>
          <a:ln/>
        </p:spPr>
      </p:sp>
      <p:sp>
        <p:nvSpPr>
          <p:cNvPr id="67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3010" name="Rectangle 2"/>
          <p:cNvSpPr>
            <a:spLocks noGrp="1" noRot="1" noChangeAspect="1" noChangeArrowheads="1" noTextEdit="1"/>
          </p:cNvSpPr>
          <p:nvPr>
            <p:ph type="sldImg"/>
          </p:nvPr>
        </p:nvSpPr>
        <p:spPr>
          <a:ln/>
        </p:spPr>
      </p:sp>
      <p:sp>
        <p:nvSpPr>
          <p:cNvPr id="68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6674" name="Rectangle 2"/>
          <p:cNvSpPr>
            <a:spLocks noGrp="1" noRot="1" noChangeAspect="1" noChangeArrowheads="1" noTextEdit="1"/>
          </p:cNvSpPr>
          <p:nvPr>
            <p:ph type="sldImg"/>
          </p:nvPr>
        </p:nvSpPr>
        <p:spPr>
          <a:xfrm>
            <a:off x="396875" y="695325"/>
            <a:ext cx="6064250" cy="3411538"/>
          </a:xfrm>
        </p:spPr>
      </p:sp>
      <p:sp>
        <p:nvSpPr>
          <p:cNvPr id="1436675" name="Rectangle 3"/>
          <p:cNvSpPr>
            <a:spLocks noGrp="1" noChangeArrowheads="1"/>
          </p:cNvSpPr>
          <p:nvPr>
            <p:ph type="body" idx="1"/>
          </p:nvPr>
        </p:nvSpPr>
        <p:spPr bwMode="auto">
          <a:xfrm>
            <a:off x="913980" y="4340623"/>
            <a:ext cx="5030040" cy="4116960"/>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9746" name="Rectangle 2"/>
          <p:cNvSpPr>
            <a:spLocks noGrp="1" noRot="1" noChangeAspect="1" noChangeArrowheads="1" noTextEdit="1"/>
          </p:cNvSpPr>
          <p:nvPr>
            <p:ph type="sldImg"/>
          </p:nvPr>
        </p:nvSpPr>
        <p:spPr>
          <a:xfrm>
            <a:off x="403225" y="695325"/>
            <a:ext cx="6062663" cy="3411538"/>
          </a:xfrm>
        </p:spPr>
      </p:sp>
      <p:sp>
        <p:nvSpPr>
          <p:cNvPr id="1439747" name="Rectangle 3"/>
          <p:cNvSpPr>
            <a:spLocks noGrp="1" noChangeArrowheads="1"/>
          </p:cNvSpPr>
          <p:nvPr>
            <p:ph type="body" idx="1"/>
          </p:nvPr>
        </p:nvSpPr>
        <p:spPr bwMode="auto">
          <a:xfrm>
            <a:off x="1074715" y="4622904"/>
            <a:ext cx="4656570" cy="4073769"/>
          </a:xfrm>
          <a:prstGeom prst="rect">
            <a:avLst/>
          </a:prstGeom>
          <a:solidFill>
            <a:srgbClr val="FFFFFF"/>
          </a:solidFill>
          <a:ln>
            <a:solidFill>
              <a:srgbClr val="000000"/>
            </a:solidFill>
            <a:miter lim="800000"/>
            <a:headEnd/>
            <a:tailEnd/>
          </a:ln>
        </p:spPr>
        <p:txBody>
          <a:bodyPr/>
          <a:lstStyle/>
          <a:p>
            <a:endParaRPr lang="en-US"/>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Rot="1" noChangeAspect="1" noChangeArrowheads="1" noTextEdit="1"/>
          </p:cNvSpPr>
          <p:nvPr>
            <p:ph type="sldImg"/>
          </p:nvPr>
        </p:nvSpPr>
        <p:spPr>
          <a:xfrm>
            <a:off x="393700" y="682625"/>
            <a:ext cx="6070600" cy="3416300"/>
          </a:xfrm>
        </p:spPr>
      </p:sp>
      <p:sp>
        <p:nvSpPr>
          <p:cNvPr id="520195" name="Rectangle 3"/>
          <p:cNvSpPr>
            <a:spLocks noGrp="1" noChangeArrowheads="1"/>
          </p:cNvSpPr>
          <p:nvPr>
            <p:ph type="body" idx="1"/>
          </p:nvPr>
        </p:nvSpPr>
        <p:spPr bwMode="auto">
          <a:xfrm>
            <a:off x="913980" y="4343709"/>
            <a:ext cx="5030040" cy="4113875"/>
          </a:xfrm>
          <a:prstGeom prst="rect">
            <a:avLst/>
          </a:prstGeom>
          <a:solidFill>
            <a:srgbClr val="FFFFFF"/>
          </a:solidFill>
          <a:ln>
            <a:solidFill>
              <a:srgbClr val="000000"/>
            </a:solidFill>
            <a:miter lim="800000"/>
            <a:headEnd/>
            <a:tailEnd/>
          </a:ln>
        </p:spPr>
        <p:txBody>
          <a:bodyPr lIns="91421" tIns="45710" rIns="91421" bIns="45710"/>
          <a:lstStyle/>
          <a:p>
            <a:pPr>
              <a:lnSpc>
                <a:spcPct val="100000"/>
              </a:lnSpc>
              <a:spcBef>
                <a:spcPct val="0"/>
              </a:spcBef>
            </a:pPr>
            <a:endParaRPr lang="en-US" sz="2400" dirty="0">
              <a:latin typeface="Times"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1794" name="Rectangle 2"/>
          <p:cNvSpPr>
            <a:spLocks noGrp="1" noRot="1" noChangeAspect="1" noChangeArrowheads="1" noTextEdit="1"/>
          </p:cNvSpPr>
          <p:nvPr>
            <p:ph type="sldImg"/>
          </p:nvPr>
        </p:nvSpPr>
        <p:spPr>
          <a:xfrm>
            <a:off x="396875" y="695325"/>
            <a:ext cx="6064250" cy="3411538"/>
          </a:xfrm>
        </p:spPr>
      </p:sp>
      <p:sp>
        <p:nvSpPr>
          <p:cNvPr id="1441795" name="Rectangle 3"/>
          <p:cNvSpPr>
            <a:spLocks noGrp="1" noChangeArrowheads="1"/>
          </p:cNvSpPr>
          <p:nvPr>
            <p:ph type="body" idx="1"/>
          </p:nvPr>
        </p:nvSpPr>
        <p:spPr bwMode="auto">
          <a:xfrm>
            <a:off x="913980" y="4340623"/>
            <a:ext cx="5030040" cy="4116960"/>
          </a:xfrm>
          <a:prstGeom prst="rect">
            <a:avLst/>
          </a:prstGeom>
          <a:solidFill>
            <a:srgbClr val="FFFFFF"/>
          </a:solidFill>
          <a:ln>
            <a:solidFill>
              <a:srgbClr val="000000"/>
            </a:solidFill>
            <a:miter lim="800000"/>
            <a:headEnd/>
            <a:tailEnd/>
          </a:ln>
        </p:spPr>
        <p:txBody>
          <a:bodyPr/>
          <a:lstStyle/>
          <a:p>
            <a:endParaRPr lang="en-US"/>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42" name="Rectangle 2"/>
          <p:cNvSpPr>
            <a:spLocks noGrp="1" noRot="1" noChangeAspect="1" noChangeArrowheads="1" noTextEdit="1"/>
          </p:cNvSpPr>
          <p:nvPr>
            <p:ph type="sldImg"/>
          </p:nvPr>
        </p:nvSpPr>
        <p:spPr>
          <a:xfrm>
            <a:off x="396875" y="695325"/>
            <a:ext cx="6064250" cy="3411538"/>
          </a:xfrm>
        </p:spPr>
      </p:sp>
      <p:sp>
        <p:nvSpPr>
          <p:cNvPr id="1443843" name="Rectangle 3"/>
          <p:cNvSpPr>
            <a:spLocks noGrp="1" noChangeArrowheads="1"/>
          </p:cNvSpPr>
          <p:nvPr>
            <p:ph type="body" idx="1"/>
          </p:nvPr>
        </p:nvSpPr>
        <p:spPr bwMode="auto">
          <a:xfrm>
            <a:off x="913980" y="4340623"/>
            <a:ext cx="5030040" cy="4116960"/>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0338" name="Rectangle 2"/>
          <p:cNvSpPr>
            <a:spLocks noGrp="1" noRot="1" noChangeAspect="1" noChangeArrowheads="1" noTextEdit="1"/>
          </p:cNvSpPr>
          <p:nvPr>
            <p:ph type="sldImg"/>
          </p:nvPr>
        </p:nvSpPr>
        <p:spPr>
          <a:xfrm>
            <a:off x="439738" y="609600"/>
            <a:ext cx="5992812" cy="3371850"/>
          </a:xfrm>
        </p:spPr>
      </p:sp>
      <p:sp>
        <p:nvSpPr>
          <p:cNvPr id="1550339" name="Rectangle 3"/>
          <p:cNvSpPr>
            <a:spLocks noGrp="1" noChangeArrowheads="1"/>
          </p:cNvSpPr>
          <p:nvPr>
            <p:ph type="body" idx="1"/>
          </p:nvPr>
        </p:nvSpPr>
        <p:spPr bwMode="auto">
          <a:xfrm>
            <a:off x="891918" y="4319029"/>
            <a:ext cx="5050527" cy="4167862"/>
          </a:xfrm>
          <a:prstGeom prst="rect">
            <a:avLst/>
          </a:prstGeom>
          <a:noFill/>
          <a:ln>
            <a:miter lim="800000"/>
            <a:headEnd/>
            <a:tailEnd/>
          </a:ln>
        </p:spPr>
        <p:txBody>
          <a:bodyPr/>
          <a:lstStyle/>
          <a:p>
            <a:pPr marL="224142" indent="-224142"/>
            <a:endParaRPr lang="de-DE" sz="8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890" name="Rectangle 2"/>
          <p:cNvSpPr>
            <a:spLocks noGrp="1" noRot="1" noChangeAspect="1" noChangeArrowheads="1" noTextEdit="1"/>
          </p:cNvSpPr>
          <p:nvPr>
            <p:ph type="sldImg"/>
          </p:nvPr>
        </p:nvSpPr>
        <p:spPr>
          <a:xfrm>
            <a:off x="396875" y="695325"/>
            <a:ext cx="6064250" cy="3411538"/>
          </a:xfrm>
        </p:spPr>
      </p:sp>
      <p:sp>
        <p:nvSpPr>
          <p:cNvPr id="1445891" name="Rectangle 3"/>
          <p:cNvSpPr>
            <a:spLocks noGrp="1" noChangeArrowheads="1"/>
          </p:cNvSpPr>
          <p:nvPr>
            <p:ph type="body" idx="1"/>
          </p:nvPr>
        </p:nvSpPr>
        <p:spPr bwMode="auto">
          <a:xfrm>
            <a:off x="913980" y="4340623"/>
            <a:ext cx="5030040" cy="4116960"/>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ECF66D-CC2A-40EF-985C-A3A64A827B03}" type="datetime1">
              <a:rPr lang="en-US" smtClean="0"/>
              <a:pPr/>
              <a:t>1/15/2014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A5815-5689-4654-A355-56C9B82BEFF9}" type="datetime1">
              <a:rPr lang="en-US" smtClean="0"/>
              <a:pPr/>
              <a:t>1/15/2014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CBCA0-555A-4CE5-BA9A-C1C735E70FBA}" type="datetime1">
              <a:rPr lang="en-US" smtClean="0"/>
              <a:pPr/>
              <a:t>1/15/2014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8C69E-EA08-452C-B0FC-6BADE47B0486}" type="datetime1">
              <a:rPr lang="en-US" smtClean="0"/>
              <a:pPr/>
              <a:t>1/15/2014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F68A0-FB69-430F-AA0E-D415E89174BB}" type="datetime1">
              <a:rPr lang="en-US" smtClean="0"/>
              <a:pPr/>
              <a:t>1/15/2014</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885CD-C712-42C1-9337-F3DAC44B5E71}" type="datetime1">
              <a:rPr lang="en-US" smtClean="0"/>
              <a:pPr/>
              <a:t>1/15/2014</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93E7C-F523-4C5A-9C61-E8ABA0B76E51}" type="datetime1">
              <a:rPr lang="en-US" smtClean="0"/>
              <a:pPr/>
              <a:t>1/15/2014</a:t>
            </a:fld>
            <a:endParaRPr lang="en-US"/>
          </a:p>
        </p:txBody>
      </p:sp>
      <p:sp>
        <p:nvSpPr>
          <p:cNvPr id="8" name="Footer Placeholder 7"/>
          <p:cNvSpPr>
            <a:spLocks noGrp="1"/>
          </p:cNvSpPr>
          <p:nvPr>
            <p:ph type="ftr" sz="quarter" idx="11"/>
          </p:nvPr>
        </p:nvSpPr>
        <p:spPr/>
        <p:txBody>
          <a:bodyPr/>
          <a:lstStyle/>
          <a:p>
            <a:r>
              <a:rPr lang="en-US" smtClean="0"/>
              <a:t>fahim.khan@iiu.edu.pk</a:t>
            </a:r>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9AA77-B04A-458D-B8C5-47B9B851155F}" type="datetime1">
              <a:rPr lang="en-US" smtClean="0"/>
              <a:pPr/>
              <a:t>1/15/2014</a:t>
            </a:fld>
            <a:endParaRPr lang="en-US"/>
          </a:p>
        </p:txBody>
      </p:sp>
      <p:sp>
        <p:nvSpPr>
          <p:cNvPr id="4" name="Footer Placeholder 3"/>
          <p:cNvSpPr>
            <a:spLocks noGrp="1"/>
          </p:cNvSpPr>
          <p:nvPr>
            <p:ph type="ftr" sz="quarter" idx="11"/>
          </p:nvPr>
        </p:nvSpPr>
        <p:spPr/>
        <p:txBody>
          <a:bodyPr/>
          <a:lstStyle/>
          <a:p>
            <a:r>
              <a:rPr lang="en-US" smtClean="0"/>
              <a:t>fahim.khan@iiu.edu.pk</a:t>
            </a:r>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AF2D-635C-4F17-9F9E-CAB10C9E23E9}" type="datetime1">
              <a:rPr lang="en-US" smtClean="0"/>
              <a:pPr/>
              <a:t>1/15/2014</a:t>
            </a:fld>
            <a:endParaRPr lang="en-US"/>
          </a:p>
        </p:txBody>
      </p:sp>
      <p:sp>
        <p:nvSpPr>
          <p:cNvPr id="3" name="Footer Placeholder 2"/>
          <p:cNvSpPr>
            <a:spLocks noGrp="1"/>
          </p:cNvSpPr>
          <p:nvPr>
            <p:ph type="ftr" sz="quarter" idx="11"/>
          </p:nvPr>
        </p:nvSpPr>
        <p:spPr/>
        <p:txBody>
          <a:bodyPr/>
          <a:lstStyle/>
          <a:p>
            <a:r>
              <a:rPr lang="en-US" smtClean="0"/>
              <a:t>fahim.khan@iiu.edu.pk</a:t>
            </a:r>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8AAF8-4C9A-4B8A-B766-BEC45A59CF3B}" type="datetime1">
              <a:rPr lang="en-US" smtClean="0"/>
              <a:pPr/>
              <a:t>1/15/2014</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AF6E7-0D05-4945-9325-ECBDB58EDCE0}" type="datetime1">
              <a:rPr lang="en-US" smtClean="0"/>
              <a:pPr/>
              <a:t>1/15/2014</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932B9-39FA-4743-9B31-EBF270BDEE87}" type="datetime1">
              <a:rPr lang="en-US" smtClean="0"/>
              <a:pPr/>
              <a:t>1/15/2014</a:t>
            </a:fld>
            <a:endParaRPr lang="en-US"/>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fahim.khan@iiu.edu.pk</a:t>
            </a:r>
            <a:endParaRPr lang="en-US"/>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19A6-884F-4506-9188-4D93BBF21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Microsoft_Excel_97-2003_Worksheet1.xls"/><Relationship Id="rId4" Type="http://schemas.openxmlformats.org/officeDocument/2006/relationships/oleObject" Target="../embeddings/oleObject2.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430" y="188687"/>
            <a:ext cx="11074400" cy="2569029"/>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dirty="0" smtClean="0">
                <a:latin typeface="Times New Roman" pitchFamily="18" charset="0"/>
                <a:cs typeface="Times New Roman" pitchFamily="18" charset="0"/>
              </a:rPr>
              <a:t>Software Engineering</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Lecture </a:t>
            </a:r>
            <a:r>
              <a:rPr lang="en-US" dirty="0" smtClean="0">
                <a:latin typeface="Times New Roman" pitchFamily="18" charset="0"/>
                <a:cs typeface="Times New Roman" pitchFamily="18" charset="0"/>
              </a:rPr>
              <a:t>No:16.</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t/>
            </a:r>
            <a:br>
              <a:rPr lang="en-US" sz="4000" dirty="0" smtClean="0"/>
            </a:br>
            <a:r>
              <a:rPr lang="en-US" sz="4000" dirty="0" smtClean="0"/>
              <a:t/>
            </a:r>
            <a:br>
              <a:rPr lang="en-US" sz="4000" dirty="0" smtClean="0"/>
            </a:br>
            <a:r>
              <a:rPr lang="en-US" sz="4000" dirty="0" smtClean="0">
                <a:solidFill>
                  <a:schemeClr val="bg1"/>
                </a:solidFill>
              </a:rPr>
              <a:t>Lecture # 7</a:t>
            </a:r>
            <a:endParaRPr lang="en-US" sz="4000" dirty="0">
              <a:solidFill>
                <a:schemeClr val="bg1"/>
              </a:solidFill>
            </a:endParaRPr>
          </a:p>
        </p:txBody>
      </p:sp>
      <p:sp>
        <p:nvSpPr>
          <p:cNvPr id="3" name="Subtitle 2"/>
          <p:cNvSpPr>
            <a:spLocks noGrp="1"/>
          </p:cNvSpPr>
          <p:nvPr>
            <p:ph type="subTitle" idx="1"/>
          </p:nvPr>
        </p:nvSpPr>
        <p:spPr>
          <a:xfrm>
            <a:off x="914400" y="2946395"/>
            <a:ext cx="10174514" cy="3280228"/>
          </a:xfrm>
        </p:spPr>
        <p:txBody>
          <a:bodyPr>
            <a:normAutofit/>
          </a:bodyPr>
          <a:lstStyle/>
          <a:p>
            <a:r>
              <a:rPr lang="en-US" sz="3600" dirty="0" smtClean="0">
                <a:solidFill>
                  <a:schemeClr val="tx1"/>
                </a:solidFill>
                <a:latin typeface="Times New Roman" pitchFamily="18" charset="0"/>
                <a:cs typeface="Times New Roman" pitchFamily="18" charset="0"/>
              </a:rPr>
              <a:t>CMMI</a:t>
            </a:r>
          </a:p>
          <a:p>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Fahim Khan</a:t>
            </a:r>
          </a:p>
          <a:p>
            <a:r>
              <a:rPr lang="en-US" sz="2000" dirty="0" smtClean="0">
                <a:solidFill>
                  <a:schemeClr val="tx1"/>
                </a:solidFill>
                <a:latin typeface="Times New Roman" pitchFamily="18" charset="0"/>
                <a:cs typeface="Times New Roman" pitchFamily="18" charset="0"/>
              </a:rPr>
              <a:t>Assistant Professor of Computer Science</a:t>
            </a:r>
          </a:p>
          <a:p>
            <a:r>
              <a:rPr lang="en-US" sz="2000" dirty="0" smtClean="0">
                <a:solidFill>
                  <a:schemeClr val="tx1"/>
                </a:solidFill>
                <a:latin typeface="Times New Roman" pitchFamily="18" charset="0"/>
                <a:cs typeface="Times New Roman" pitchFamily="18" charset="0"/>
              </a:rPr>
              <a:t>UOL, Sargodha</a:t>
            </a:r>
            <a:endParaRPr lang="en-US" sz="20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fahim.khan@iiu.edu.pk</a:t>
            </a:r>
            <a:endParaRPr lang="en-US"/>
          </a:p>
        </p:txBody>
      </p:sp>
    </p:spTree>
    <p:extLst>
      <p:ext uri="{BB962C8B-B14F-4D97-AF65-F5344CB8AC3E}">
        <p14:creationId xmlns:p14="http://schemas.microsoft.com/office/powerpoint/2010/main"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8722" name="Rectangle 2"/>
          <p:cNvSpPr>
            <a:spLocks noGrp="1" noChangeArrowheads="1"/>
          </p:cNvSpPr>
          <p:nvPr>
            <p:ph type="title"/>
          </p:nvPr>
        </p:nvSpPr>
        <p:spPr>
          <a:xfrm>
            <a:off x="304800" y="381000"/>
            <a:ext cx="10464800" cy="793750"/>
          </a:xfrm>
        </p:spPr>
        <p:txBody>
          <a:bodyPr>
            <a:noAutofit/>
          </a:bodyPr>
          <a:lstStyle/>
          <a:p>
            <a:r>
              <a:rPr lang="en-US" dirty="0">
                <a:latin typeface="Times New Roman" pitchFamily="18" charset="0"/>
                <a:cs typeface="Times New Roman" pitchFamily="18" charset="0"/>
              </a:rPr>
              <a:t>Bodies of Knowledge Captured in CMMI Models</a:t>
            </a:r>
          </a:p>
        </p:txBody>
      </p:sp>
      <p:sp>
        <p:nvSpPr>
          <p:cNvPr id="1438723" name="Rectangle 3"/>
          <p:cNvSpPr>
            <a:spLocks noGrp="1" noChangeArrowheads="1"/>
          </p:cNvSpPr>
          <p:nvPr>
            <p:ph type="body" idx="1"/>
          </p:nvPr>
        </p:nvSpPr>
        <p:spPr>
          <a:xfrm>
            <a:off x="594784" y="1588404"/>
            <a:ext cx="10860616" cy="4960938"/>
          </a:xfrm>
        </p:spPr>
        <p:txBody>
          <a:bodyPr>
            <a:normAutofit lnSpcReduction="10000"/>
          </a:bodyPr>
          <a:lstStyle/>
          <a:p>
            <a:pPr marL="0" indent="0" defTabSz="722313"/>
            <a:r>
              <a:rPr lang="en-US" sz="3500" dirty="0">
                <a:latin typeface="Times New Roman" pitchFamily="18" charset="0"/>
                <a:cs typeface="Times New Roman" pitchFamily="18" charset="0"/>
              </a:rPr>
              <a:t>An organization selects the bodies of knowledge most relevant to achieving its business objectives. Bodies of knowledge* available in CMMI models include</a:t>
            </a:r>
          </a:p>
          <a:p>
            <a:pPr marL="414338" lvl="1" indent="-185738" defTabSz="722313">
              <a:spcBef>
                <a:spcPct val="50000"/>
              </a:spcBef>
            </a:pPr>
            <a:r>
              <a:rPr lang="en-US" sz="3000" dirty="0">
                <a:latin typeface="Times New Roman" pitchFamily="18" charset="0"/>
                <a:cs typeface="Times New Roman" pitchFamily="18" charset="0"/>
              </a:rPr>
              <a:t>software engineering(</a:t>
            </a:r>
            <a:r>
              <a:rPr lang="en-US" sz="3000" dirty="0" err="1">
                <a:latin typeface="Times New Roman" pitchFamily="18" charset="0"/>
                <a:cs typeface="Times New Roman" pitchFamily="18" charset="0"/>
              </a:rPr>
              <a:t>sw</a:t>
            </a:r>
            <a:r>
              <a:rPr lang="en-US" sz="3000" dirty="0">
                <a:latin typeface="Times New Roman" pitchFamily="18" charset="0"/>
                <a:cs typeface="Times New Roman" pitchFamily="18" charset="0"/>
              </a:rPr>
              <a:t>)</a:t>
            </a:r>
          </a:p>
          <a:p>
            <a:pPr marL="414338" lvl="1" indent="-185738" defTabSz="722313">
              <a:spcBef>
                <a:spcPct val="50000"/>
              </a:spcBef>
            </a:pPr>
            <a:r>
              <a:rPr lang="en-US" sz="3000" dirty="0">
                <a:latin typeface="Times New Roman" pitchFamily="18" charset="0"/>
                <a:cs typeface="Times New Roman" pitchFamily="18" charset="0"/>
              </a:rPr>
              <a:t>systems engineering(se)</a:t>
            </a:r>
          </a:p>
          <a:p>
            <a:pPr marL="414338" lvl="1" indent="-185738" defTabSz="722313">
              <a:spcBef>
                <a:spcPct val="50000"/>
              </a:spcBef>
            </a:pPr>
            <a:r>
              <a:rPr lang="en-US" sz="3000" dirty="0">
                <a:latin typeface="Times New Roman" pitchFamily="18" charset="0"/>
                <a:cs typeface="Times New Roman" pitchFamily="18" charset="0"/>
              </a:rPr>
              <a:t>integrated product and process development (IPPD)</a:t>
            </a:r>
          </a:p>
          <a:p>
            <a:pPr marL="414338" lvl="1" indent="-185738" defTabSz="722313">
              <a:spcBef>
                <a:spcPct val="50000"/>
              </a:spcBef>
            </a:pPr>
            <a:r>
              <a:rPr lang="en-US" sz="3000" dirty="0">
                <a:latin typeface="Times New Roman" pitchFamily="18" charset="0"/>
                <a:cs typeface="Times New Roman" pitchFamily="18" charset="0"/>
              </a:rPr>
              <a:t>supplier sourcing (SS)</a:t>
            </a:r>
          </a:p>
          <a:p>
            <a:pPr marL="0" indent="0" defTabSz="722313"/>
            <a:endParaRPr lang="en-US" dirty="0"/>
          </a:p>
          <a:p>
            <a:pPr marL="0" indent="0" defTabSz="722313"/>
            <a:r>
              <a:rPr lang="en-US" sz="1600" dirty="0"/>
              <a:t>*Each body of knowledge related to product or process development in CMMI is considered a discipline.</a:t>
            </a:r>
          </a:p>
          <a:p>
            <a:pPr marL="414338" lvl="1" indent="-185738" defTabSz="722313"/>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22" name="Rectangle 2"/>
          <p:cNvSpPr>
            <a:spLocks noGrp="1" noChangeArrowheads="1"/>
          </p:cNvSpPr>
          <p:nvPr>
            <p:ph type="title"/>
          </p:nvPr>
        </p:nvSpPr>
        <p:spPr>
          <a:xfrm>
            <a:off x="551539" y="250381"/>
            <a:ext cx="9469967" cy="736590"/>
          </a:xfrm>
        </p:spPr>
        <p:txBody>
          <a:bodyPr>
            <a:noAutofit/>
          </a:bodyPr>
          <a:lstStyle/>
          <a:p>
            <a:r>
              <a:rPr lang="de-DE" dirty="0">
                <a:latin typeface="Times New Roman" pitchFamily="18" charset="0"/>
                <a:cs typeface="Times New Roman" pitchFamily="18" charset="0"/>
              </a:rPr>
              <a:t>Software Engineering (SW)</a:t>
            </a:r>
          </a:p>
        </p:txBody>
      </p:sp>
      <p:sp>
        <p:nvSpPr>
          <p:cNvPr id="1566723" name="Rectangle 3"/>
          <p:cNvSpPr>
            <a:spLocks noGrp="1" noChangeArrowheads="1"/>
          </p:cNvSpPr>
          <p:nvPr>
            <p:ph type="body" idx="1"/>
          </p:nvPr>
        </p:nvSpPr>
        <p:spPr/>
        <p:txBody>
          <a:bodyPr>
            <a:normAutofit/>
          </a:bodyPr>
          <a:lstStyle/>
          <a:p>
            <a:r>
              <a:rPr lang="en-US" sz="3600" dirty="0">
                <a:latin typeface="Times New Roman" pitchFamily="18" charset="0"/>
                <a:cs typeface="Times New Roman" pitchFamily="18" charset="0"/>
              </a:rPr>
              <a:t>SW covers the development of software systems</a:t>
            </a:r>
            <a:r>
              <a:rPr lang="de-DE" sz="3600" dirty="0">
                <a:latin typeface="Times New Roman" pitchFamily="18" charset="0"/>
                <a:cs typeface="Times New Roman" pitchFamily="18" charset="0"/>
              </a:rPr>
              <a:t> </a:t>
            </a:r>
          </a:p>
          <a:p>
            <a:r>
              <a:rPr lang="en-US" sz="3600" dirty="0">
                <a:latin typeface="Times New Roman" pitchFamily="18" charset="0"/>
                <a:cs typeface="Times New Roman" pitchFamily="18" charset="0"/>
              </a:rPr>
              <a:t>SW focus on applying systematic, disciplined, and quantifiable approaches to the </a:t>
            </a:r>
          </a:p>
          <a:p>
            <a:pPr lvl="1"/>
            <a:r>
              <a:rPr lang="en-US" sz="3200" dirty="0">
                <a:latin typeface="Times New Roman" pitchFamily="18" charset="0"/>
                <a:cs typeface="Times New Roman" pitchFamily="18" charset="0"/>
              </a:rPr>
              <a:t>development, </a:t>
            </a:r>
          </a:p>
          <a:p>
            <a:pPr lvl="1"/>
            <a:r>
              <a:rPr lang="en-US" sz="3200" dirty="0">
                <a:latin typeface="Times New Roman" pitchFamily="18" charset="0"/>
                <a:cs typeface="Times New Roman" pitchFamily="18" charset="0"/>
              </a:rPr>
              <a:t>operation</a:t>
            </a:r>
          </a:p>
          <a:p>
            <a:pPr lvl="1"/>
            <a:r>
              <a:rPr lang="en-US" sz="3200" dirty="0">
                <a:latin typeface="Times New Roman" pitchFamily="18" charset="0"/>
                <a:cs typeface="Times New Roman" pitchFamily="18" charset="0"/>
              </a:rPr>
              <a:t>maintenance</a:t>
            </a:r>
            <a:endParaRPr lang="de-DE"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7746" name="Rectangle 2"/>
          <p:cNvSpPr>
            <a:spLocks noGrp="1" noChangeArrowheads="1"/>
          </p:cNvSpPr>
          <p:nvPr>
            <p:ph type="title"/>
          </p:nvPr>
        </p:nvSpPr>
        <p:spPr>
          <a:xfrm>
            <a:off x="653137" y="217719"/>
            <a:ext cx="9469967" cy="710521"/>
          </a:xfrm>
        </p:spPr>
        <p:txBody>
          <a:bodyPr>
            <a:noAutofit/>
          </a:bodyPr>
          <a:lstStyle/>
          <a:p>
            <a:r>
              <a:rPr lang="de-DE" dirty="0">
                <a:latin typeface="Times New Roman" pitchFamily="18" charset="0"/>
                <a:cs typeface="Times New Roman" pitchFamily="18" charset="0"/>
              </a:rPr>
              <a:t>System Engineering (SE)</a:t>
            </a:r>
          </a:p>
        </p:txBody>
      </p:sp>
      <p:sp>
        <p:nvSpPr>
          <p:cNvPr id="1567747" name="Rectangle 3"/>
          <p:cNvSpPr>
            <a:spLocks noGrp="1" noChangeArrowheads="1"/>
          </p:cNvSpPr>
          <p:nvPr>
            <p:ph type="body" idx="1"/>
          </p:nvPr>
        </p:nvSpPr>
        <p:spPr/>
        <p:txBody>
          <a:bodyPr>
            <a:normAutofit/>
          </a:bodyPr>
          <a:lstStyle/>
          <a:p>
            <a:r>
              <a:rPr lang="en-US" sz="4000" dirty="0">
                <a:latin typeface="Times New Roman" pitchFamily="18" charset="0"/>
                <a:cs typeface="Times New Roman" pitchFamily="18" charset="0"/>
              </a:rPr>
              <a:t>Systems engineering covers the development of total systems, which may or may not include software</a:t>
            </a:r>
            <a:r>
              <a:rPr lang="de-DE" sz="4000" dirty="0">
                <a:latin typeface="Times New Roman" pitchFamily="18" charset="0"/>
                <a:cs typeface="Times New Roman" pitchFamily="18" charset="0"/>
              </a:rPr>
              <a:t> </a:t>
            </a:r>
          </a:p>
          <a:p>
            <a:r>
              <a:rPr lang="en-US" sz="4000" dirty="0">
                <a:latin typeface="Times New Roman" pitchFamily="18" charset="0"/>
                <a:cs typeface="Times New Roman" pitchFamily="18" charset="0"/>
              </a:rPr>
              <a:t>Systems engineers focus on transforming customer needs, expectations, and constraints into product solutions and supporting these product solutions throughout the life of the product</a:t>
            </a:r>
            <a:r>
              <a:rPr lang="de-DE" sz="4000"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8770" name="Rectangle 2"/>
          <p:cNvSpPr>
            <a:spLocks noGrp="1" noChangeArrowheads="1"/>
          </p:cNvSpPr>
          <p:nvPr>
            <p:ph type="title"/>
          </p:nvPr>
        </p:nvSpPr>
        <p:spPr>
          <a:xfrm>
            <a:off x="304800" y="381001"/>
            <a:ext cx="10424584" cy="898525"/>
          </a:xfrm>
        </p:spPr>
        <p:txBody>
          <a:bodyPr>
            <a:noAutofit/>
          </a:bodyPr>
          <a:lstStyle/>
          <a:p>
            <a:r>
              <a:rPr lang="de-DE" dirty="0">
                <a:latin typeface="Times New Roman" pitchFamily="18" charset="0"/>
                <a:cs typeface="Times New Roman" pitchFamily="18" charset="0"/>
              </a:rPr>
              <a:t>Integrated Product &amp; process development (IPPD)</a:t>
            </a:r>
          </a:p>
        </p:txBody>
      </p:sp>
      <p:sp>
        <p:nvSpPr>
          <p:cNvPr id="1568771" name="Rectangle 3"/>
          <p:cNvSpPr>
            <a:spLocks noGrp="1" noChangeArrowheads="1"/>
          </p:cNvSpPr>
          <p:nvPr>
            <p:ph type="body" idx="1"/>
          </p:nvPr>
        </p:nvSpPr>
        <p:spPr>
          <a:xfrm>
            <a:off x="609600" y="1963056"/>
            <a:ext cx="10972800" cy="4525963"/>
          </a:xfrm>
        </p:spPr>
        <p:txBody>
          <a:bodyPr>
            <a:normAutofit/>
          </a:bodyPr>
          <a:lstStyle/>
          <a:p>
            <a:r>
              <a:rPr lang="en-US" sz="4400" dirty="0">
                <a:latin typeface="Times New Roman" pitchFamily="18" charset="0"/>
                <a:cs typeface="Times New Roman" pitchFamily="18" charset="0"/>
              </a:rPr>
              <a:t>IPPD  is a systematic approach that achieves a timely collaboration of relevant stakeholders throughout the life of the product to better satisfy customer needs, expectations, and requirements</a:t>
            </a:r>
            <a:r>
              <a:rPr lang="de-DE" sz="4400"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9794" name="Rectangle 2"/>
          <p:cNvSpPr>
            <a:spLocks noGrp="1" noChangeArrowheads="1"/>
          </p:cNvSpPr>
          <p:nvPr>
            <p:ph type="title"/>
          </p:nvPr>
        </p:nvSpPr>
        <p:spPr>
          <a:xfrm>
            <a:off x="725707" y="290287"/>
            <a:ext cx="9469967" cy="870178"/>
          </a:xfrm>
        </p:spPr>
        <p:txBody>
          <a:bodyPr>
            <a:noAutofit/>
          </a:bodyPr>
          <a:lstStyle/>
          <a:p>
            <a:r>
              <a:rPr lang="de-DE" dirty="0">
                <a:latin typeface="Times New Roman" pitchFamily="18" charset="0"/>
                <a:cs typeface="Times New Roman" pitchFamily="18" charset="0"/>
              </a:rPr>
              <a:t>Supplier sourcing (SS) </a:t>
            </a:r>
          </a:p>
        </p:txBody>
      </p:sp>
      <p:sp>
        <p:nvSpPr>
          <p:cNvPr id="1569795" name="Rectangle 3"/>
          <p:cNvSpPr>
            <a:spLocks noGrp="1" noChangeArrowheads="1"/>
          </p:cNvSpPr>
          <p:nvPr>
            <p:ph type="body" idx="1"/>
          </p:nvPr>
        </p:nvSpPr>
        <p:spPr/>
        <p:txBody>
          <a:bodyPr>
            <a:normAutofit/>
          </a:bodyPr>
          <a:lstStyle/>
          <a:p>
            <a:r>
              <a:rPr lang="en-US" sz="3600" dirty="0">
                <a:latin typeface="Times New Roman" pitchFamily="18" charset="0"/>
                <a:cs typeface="Times New Roman" pitchFamily="18" charset="0"/>
              </a:rPr>
              <a:t>As work efforts become more complex, projects may use suppliers to perform functions or add modifications to products that are specifically needed by the project. When those activities are critical, the project benefits from enhanced source analysis and from monitoring supplier activities before product delivery</a:t>
            </a:r>
            <a:r>
              <a:rPr lang="de-DE" sz="3600"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6" name="Rectangle 8"/>
          <p:cNvSpPr>
            <a:spLocks noGrp="1" noChangeArrowheads="1"/>
          </p:cNvSpPr>
          <p:nvPr>
            <p:ph type="title"/>
          </p:nvPr>
        </p:nvSpPr>
        <p:spPr>
          <a:xfrm>
            <a:off x="899875" y="333831"/>
            <a:ext cx="9469967" cy="739550"/>
          </a:xfrm>
        </p:spPr>
        <p:txBody>
          <a:bodyPr>
            <a:normAutofit fontScale="90000"/>
          </a:bodyPr>
          <a:lstStyle/>
          <a:p>
            <a:r>
              <a:rPr lang="en-US" dirty="0"/>
              <a:t>CMMI Models</a:t>
            </a:r>
          </a:p>
        </p:txBody>
      </p:sp>
      <p:sp>
        <p:nvSpPr>
          <p:cNvPr id="519177" name="AutoShape 9"/>
          <p:cNvSpPr>
            <a:spLocks noChangeArrowheads="1"/>
          </p:cNvSpPr>
          <p:nvPr/>
        </p:nvSpPr>
        <p:spPr bwMode="auto">
          <a:xfrm>
            <a:off x="664634" y="1422400"/>
            <a:ext cx="5710767" cy="3831771"/>
          </a:xfrm>
          <a:prstGeom prst="rightArrowCallout">
            <a:avLst>
              <a:gd name="adj1" fmla="val 20287"/>
              <a:gd name="adj2" fmla="val 24319"/>
              <a:gd name="adj3" fmla="val 14932"/>
              <a:gd name="adj4" fmla="val 80625"/>
            </a:avLst>
          </a:prstGeom>
          <a:solidFill>
            <a:srgbClr val="99CCFF"/>
          </a:solidFill>
          <a:ln w="25400">
            <a:solidFill>
              <a:schemeClr val="tx1"/>
            </a:solidFill>
            <a:miter lim="800000"/>
            <a:headEnd/>
            <a:tailEnd/>
          </a:ln>
          <a:effectLst/>
        </p:spPr>
        <p:txBody>
          <a:bodyPr anchor="ctr"/>
          <a:lstStyle/>
          <a:p>
            <a:pPr marL="225425" indent="-225425">
              <a:lnSpc>
                <a:spcPct val="95000"/>
              </a:lnSpc>
              <a:spcBef>
                <a:spcPct val="50000"/>
              </a:spcBef>
            </a:pPr>
            <a:r>
              <a:rPr lang="en-US" sz="2400" i="1" dirty="0">
                <a:latin typeface="Helvetica" pitchFamily="34" charset="0"/>
              </a:rPr>
              <a:t>Source Models</a:t>
            </a:r>
            <a:endParaRPr lang="en-US" sz="2400" dirty="0">
              <a:latin typeface="Helvetica" pitchFamily="34" charset="0"/>
            </a:endParaRPr>
          </a:p>
          <a:p>
            <a:pPr marL="225425" indent="-225425">
              <a:lnSpc>
                <a:spcPct val="95000"/>
              </a:lnSpc>
              <a:spcBef>
                <a:spcPct val="50000"/>
              </a:spcBef>
              <a:buFontTx/>
              <a:buChar char="•"/>
            </a:pPr>
            <a:r>
              <a:rPr lang="en-US" sz="2000" dirty="0">
                <a:latin typeface="Times New Romeman"/>
              </a:rPr>
              <a:t>Capability Maturity Model for Software V2, draft C (SW-CMM V2C)</a:t>
            </a:r>
          </a:p>
          <a:p>
            <a:pPr marL="225425" indent="-225425">
              <a:lnSpc>
                <a:spcPct val="95000"/>
              </a:lnSpc>
              <a:spcBef>
                <a:spcPct val="50000"/>
              </a:spcBef>
              <a:buFontTx/>
              <a:buChar char="•"/>
            </a:pPr>
            <a:r>
              <a:rPr lang="en-US" sz="2000" dirty="0">
                <a:latin typeface="Times New Romeman"/>
              </a:rPr>
              <a:t>EIA Interim Standard 731, System Engineering Capability Model (SECM)</a:t>
            </a:r>
          </a:p>
          <a:p>
            <a:pPr marL="225425" indent="-225425">
              <a:lnSpc>
                <a:spcPct val="95000"/>
              </a:lnSpc>
              <a:spcBef>
                <a:spcPct val="50000"/>
              </a:spcBef>
              <a:buFontTx/>
              <a:buChar char="•"/>
            </a:pPr>
            <a:r>
              <a:rPr lang="en-US" sz="2000" dirty="0">
                <a:latin typeface="Times New Romeman"/>
              </a:rPr>
              <a:t>Integrated Product Development Capability Maturity Model, draft V0.98 (IPD-CMM)</a:t>
            </a:r>
          </a:p>
          <a:p>
            <a:pPr marL="225425" indent="-225425">
              <a:lnSpc>
                <a:spcPct val="95000"/>
              </a:lnSpc>
              <a:spcBef>
                <a:spcPct val="50000"/>
              </a:spcBef>
            </a:pPr>
            <a:endParaRPr lang="en-US" sz="2000" dirty="0">
              <a:latin typeface="Helvetica" pitchFamily="34" charset="0"/>
            </a:endParaRPr>
          </a:p>
        </p:txBody>
      </p:sp>
      <p:sp>
        <p:nvSpPr>
          <p:cNvPr id="519193" name="Freeform 25"/>
          <p:cNvSpPr>
            <a:spLocks/>
          </p:cNvSpPr>
          <p:nvPr/>
        </p:nvSpPr>
        <p:spPr bwMode="auto">
          <a:xfrm>
            <a:off x="6421967" y="1427164"/>
            <a:ext cx="2023533" cy="2154237"/>
          </a:xfrm>
          <a:custGeom>
            <a:avLst/>
            <a:gdLst/>
            <a:ahLst/>
            <a:cxnLst>
              <a:cxn ang="0">
                <a:pos x="0" y="143"/>
              </a:cxn>
              <a:cxn ang="0">
                <a:pos x="866" y="0"/>
              </a:cxn>
              <a:cxn ang="0">
                <a:pos x="892" y="0"/>
              </a:cxn>
              <a:cxn ang="0">
                <a:pos x="911" y="0"/>
              </a:cxn>
              <a:cxn ang="0">
                <a:pos x="931" y="0"/>
              </a:cxn>
              <a:cxn ang="0">
                <a:pos x="943" y="7"/>
              </a:cxn>
              <a:cxn ang="0">
                <a:pos x="950" y="13"/>
              </a:cxn>
              <a:cxn ang="0">
                <a:pos x="950" y="26"/>
              </a:cxn>
              <a:cxn ang="0">
                <a:pos x="956" y="39"/>
              </a:cxn>
              <a:cxn ang="0">
                <a:pos x="956" y="52"/>
              </a:cxn>
              <a:cxn ang="0">
                <a:pos x="956" y="104"/>
              </a:cxn>
              <a:cxn ang="0">
                <a:pos x="956" y="1182"/>
              </a:cxn>
              <a:cxn ang="0">
                <a:pos x="0" y="1357"/>
              </a:cxn>
              <a:cxn ang="0">
                <a:pos x="0" y="143"/>
              </a:cxn>
            </a:cxnLst>
            <a:rect l="0" t="0" r="r" b="b"/>
            <a:pathLst>
              <a:path w="956" h="1357">
                <a:moveTo>
                  <a:pt x="0" y="143"/>
                </a:moveTo>
                <a:lnTo>
                  <a:pt x="866" y="0"/>
                </a:lnTo>
                <a:lnTo>
                  <a:pt x="892" y="0"/>
                </a:lnTo>
                <a:lnTo>
                  <a:pt x="911" y="0"/>
                </a:lnTo>
                <a:lnTo>
                  <a:pt x="931" y="0"/>
                </a:lnTo>
                <a:lnTo>
                  <a:pt x="943" y="7"/>
                </a:lnTo>
                <a:lnTo>
                  <a:pt x="950" y="13"/>
                </a:lnTo>
                <a:lnTo>
                  <a:pt x="950" y="26"/>
                </a:lnTo>
                <a:lnTo>
                  <a:pt x="956" y="39"/>
                </a:lnTo>
                <a:lnTo>
                  <a:pt x="956" y="52"/>
                </a:lnTo>
                <a:lnTo>
                  <a:pt x="956" y="104"/>
                </a:lnTo>
                <a:lnTo>
                  <a:pt x="956" y="1182"/>
                </a:lnTo>
                <a:lnTo>
                  <a:pt x="0" y="1357"/>
                </a:lnTo>
                <a:lnTo>
                  <a:pt x="0" y="143"/>
                </a:lnTo>
                <a:close/>
              </a:path>
            </a:pathLst>
          </a:custGeom>
          <a:solidFill>
            <a:srgbClr val="00007F"/>
          </a:solidFill>
          <a:ln w="9525">
            <a:solidFill>
              <a:srgbClr val="000000"/>
            </a:solidFill>
            <a:prstDash val="solid"/>
            <a:round/>
            <a:headEnd/>
            <a:tailEnd/>
          </a:ln>
        </p:spPr>
        <p:txBody>
          <a:bodyPr/>
          <a:lstStyle/>
          <a:p>
            <a:endParaRPr lang="en-US"/>
          </a:p>
        </p:txBody>
      </p:sp>
      <p:sp>
        <p:nvSpPr>
          <p:cNvPr id="519194" name="Freeform 26"/>
          <p:cNvSpPr>
            <a:spLocks/>
          </p:cNvSpPr>
          <p:nvPr/>
        </p:nvSpPr>
        <p:spPr bwMode="auto">
          <a:xfrm>
            <a:off x="6860117" y="1550989"/>
            <a:ext cx="1845733" cy="2225675"/>
          </a:xfrm>
          <a:custGeom>
            <a:avLst/>
            <a:gdLst/>
            <a:ahLst/>
            <a:cxnLst>
              <a:cxn ang="0">
                <a:pos x="0" y="181"/>
              </a:cxn>
              <a:cxn ang="0">
                <a:pos x="0" y="1402"/>
              </a:cxn>
              <a:cxn ang="0">
                <a:pos x="814" y="1176"/>
              </a:cxn>
              <a:cxn ang="0">
                <a:pos x="827" y="1176"/>
              </a:cxn>
              <a:cxn ang="0">
                <a:pos x="846" y="1169"/>
              </a:cxn>
              <a:cxn ang="0">
                <a:pos x="859" y="1156"/>
              </a:cxn>
              <a:cxn ang="0">
                <a:pos x="866" y="1150"/>
              </a:cxn>
              <a:cxn ang="0">
                <a:pos x="866" y="1137"/>
              </a:cxn>
              <a:cxn ang="0">
                <a:pos x="866" y="1124"/>
              </a:cxn>
              <a:cxn ang="0">
                <a:pos x="866" y="1111"/>
              </a:cxn>
              <a:cxn ang="0">
                <a:pos x="866" y="1092"/>
              </a:cxn>
              <a:cxn ang="0">
                <a:pos x="866" y="52"/>
              </a:cxn>
              <a:cxn ang="0">
                <a:pos x="872" y="32"/>
              </a:cxn>
              <a:cxn ang="0">
                <a:pos x="866" y="19"/>
              </a:cxn>
              <a:cxn ang="0">
                <a:pos x="859" y="6"/>
              </a:cxn>
              <a:cxn ang="0">
                <a:pos x="846" y="0"/>
              </a:cxn>
              <a:cxn ang="0">
                <a:pos x="840" y="0"/>
              </a:cxn>
              <a:cxn ang="0">
                <a:pos x="827" y="0"/>
              </a:cxn>
              <a:cxn ang="0">
                <a:pos x="807" y="0"/>
              </a:cxn>
              <a:cxn ang="0">
                <a:pos x="795" y="0"/>
              </a:cxn>
              <a:cxn ang="0">
                <a:pos x="782" y="0"/>
              </a:cxn>
              <a:cxn ang="0">
                <a:pos x="0" y="181"/>
              </a:cxn>
            </a:cxnLst>
            <a:rect l="0" t="0" r="r" b="b"/>
            <a:pathLst>
              <a:path w="872" h="1402">
                <a:moveTo>
                  <a:pt x="0" y="181"/>
                </a:moveTo>
                <a:lnTo>
                  <a:pt x="0" y="1402"/>
                </a:lnTo>
                <a:lnTo>
                  <a:pt x="814" y="1176"/>
                </a:lnTo>
                <a:lnTo>
                  <a:pt x="827" y="1176"/>
                </a:lnTo>
                <a:lnTo>
                  <a:pt x="846" y="1169"/>
                </a:lnTo>
                <a:lnTo>
                  <a:pt x="859" y="1156"/>
                </a:lnTo>
                <a:lnTo>
                  <a:pt x="866" y="1150"/>
                </a:lnTo>
                <a:lnTo>
                  <a:pt x="866" y="1137"/>
                </a:lnTo>
                <a:lnTo>
                  <a:pt x="866" y="1124"/>
                </a:lnTo>
                <a:lnTo>
                  <a:pt x="866" y="1111"/>
                </a:lnTo>
                <a:lnTo>
                  <a:pt x="866" y="1092"/>
                </a:lnTo>
                <a:lnTo>
                  <a:pt x="866" y="52"/>
                </a:lnTo>
                <a:lnTo>
                  <a:pt x="872" y="32"/>
                </a:lnTo>
                <a:lnTo>
                  <a:pt x="866" y="19"/>
                </a:lnTo>
                <a:lnTo>
                  <a:pt x="859" y="6"/>
                </a:lnTo>
                <a:lnTo>
                  <a:pt x="846" y="0"/>
                </a:lnTo>
                <a:lnTo>
                  <a:pt x="840" y="0"/>
                </a:lnTo>
                <a:lnTo>
                  <a:pt x="827" y="0"/>
                </a:lnTo>
                <a:lnTo>
                  <a:pt x="807" y="0"/>
                </a:lnTo>
                <a:lnTo>
                  <a:pt x="795" y="0"/>
                </a:lnTo>
                <a:lnTo>
                  <a:pt x="782" y="0"/>
                </a:lnTo>
                <a:lnTo>
                  <a:pt x="0" y="181"/>
                </a:lnTo>
                <a:close/>
              </a:path>
            </a:pathLst>
          </a:custGeom>
          <a:solidFill>
            <a:srgbClr val="DDDDDD"/>
          </a:solidFill>
          <a:ln w="9525">
            <a:solidFill>
              <a:srgbClr val="000000"/>
            </a:solidFill>
            <a:prstDash val="solid"/>
            <a:round/>
            <a:headEnd/>
            <a:tailEnd/>
          </a:ln>
        </p:spPr>
        <p:txBody>
          <a:bodyPr/>
          <a:lstStyle/>
          <a:p>
            <a:endParaRPr lang="en-US"/>
          </a:p>
        </p:txBody>
      </p:sp>
      <p:sp>
        <p:nvSpPr>
          <p:cNvPr id="519195" name="Freeform 27"/>
          <p:cNvSpPr>
            <a:spLocks/>
          </p:cNvSpPr>
          <p:nvPr/>
        </p:nvSpPr>
        <p:spPr bwMode="auto">
          <a:xfrm>
            <a:off x="6587067" y="1654176"/>
            <a:ext cx="315384" cy="193675"/>
          </a:xfrm>
          <a:custGeom>
            <a:avLst/>
            <a:gdLst/>
            <a:ahLst/>
            <a:cxnLst>
              <a:cxn ang="0">
                <a:pos x="0" y="64"/>
              </a:cxn>
              <a:cxn ang="0">
                <a:pos x="6" y="51"/>
              </a:cxn>
              <a:cxn ang="0">
                <a:pos x="19" y="45"/>
              </a:cxn>
              <a:cxn ang="0">
                <a:pos x="32" y="32"/>
              </a:cxn>
              <a:cxn ang="0">
                <a:pos x="45" y="25"/>
              </a:cxn>
              <a:cxn ang="0">
                <a:pos x="58" y="19"/>
              </a:cxn>
              <a:cxn ang="0">
                <a:pos x="71" y="6"/>
              </a:cxn>
              <a:cxn ang="0">
                <a:pos x="84" y="6"/>
              </a:cxn>
              <a:cxn ang="0">
                <a:pos x="97" y="0"/>
              </a:cxn>
              <a:cxn ang="0">
                <a:pos x="103" y="0"/>
              </a:cxn>
              <a:cxn ang="0">
                <a:pos x="116" y="0"/>
              </a:cxn>
              <a:cxn ang="0">
                <a:pos x="123" y="0"/>
              </a:cxn>
              <a:cxn ang="0">
                <a:pos x="129" y="6"/>
              </a:cxn>
              <a:cxn ang="0">
                <a:pos x="136" y="12"/>
              </a:cxn>
              <a:cxn ang="0">
                <a:pos x="142" y="12"/>
              </a:cxn>
              <a:cxn ang="0">
                <a:pos x="149" y="25"/>
              </a:cxn>
              <a:cxn ang="0">
                <a:pos x="149" y="32"/>
              </a:cxn>
              <a:cxn ang="0">
                <a:pos x="149" y="38"/>
              </a:cxn>
              <a:cxn ang="0">
                <a:pos x="149" y="51"/>
              </a:cxn>
              <a:cxn ang="0">
                <a:pos x="149" y="58"/>
              </a:cxn>
              <a:cxn ang="0">
                <a:pos x="142" y="71"/>
              </a:cxn>
              <a:cxn ang="0">
                <a:pos x="136" y="77"/>
              </a:cxn>
              <a:cxn ang="0">
                <a:pos x="129" y="90"/>
              </a:cxn>
              <a:cxn ang="0">
                <a:pos x="116" y="103"/>
              </a:cxn>
              <a:cxn ang="0">
                <a:pos x="110" y="116"/>
              </a:cxn>
              <a:cxn ang="0">
                <a:pos x="97" y="122"/>
              </a:cxn>
              <a:cxn ang="0">
                <a:pos x="0" y="64"/>
              </a:cxn>
            </a:cxnLst>
            <a:rect l="0" t="0" r="r" b="b"/>
            <a:pathLst>
              <a:path w="149" h="122">
                <a:moveTo>
                  <a:pt x="0" y="64"/>
                </a:moveTo>
                <a:lnTo>
                  <a:pt x="6" y="51"/>
                </a:lnTo>
                <a:lnTo>
                  <a:pt x="19" y="45"/>
                </a:lnTo>
                <a:lnTo>
                  <a:pt x="32" y="32"/>
                </a:lnTo>
                <a:lnTo>
                  <a:pt x="45" y="25"/>
                </a:lnTo>
                <a:lnTo>
                  <a:pt x="58" y="19"/>
                </a:lnTo>
                <a:lnTo>
                  <a:pt x="71" y="6"/>
                </a:lnTo>
                <a:lnTo>
                  <a:pt x="84" y="6"/>
                </a:lnTo>
                <a:lnTo>
                  <a:pt x="97" y="0"/>
                </a:lnTo>
                <a:lnTo>
                  <a:pt x="103" y="0"/>
                </a:lnTo>
                <a:lnTo>
                  <a:pt x="116" y="0"/>
                </a:lnTo>
                <a:lnTo>
                  <a:pt x="123" y="0"/>
                </a:lnTo>
                <a:lnTo>
                  <a:pt x="129" y="6"/>
                </a:lnTo>
                <a:lnTo>
                  <a:pt x="136" y="12"/>
                </a:lnTo>
                <a:lnTo>
                  <a:pt x="142" y="12"/>
                </a:lnTo>
                <a:lnTo>
                  <a:pt x="149" y="25"/>
                </a:lnTo>
                <a:lnTo>
                  <a:pt x="149" y="32"/>
                </a:lnTo>
                <a:lnTo>
                  <a:pt x="149" y="38"/>
                </a:lnTo>
                <a:lnTo>
                  <a:pt x="149" y="51"/>
                </a:lnTo>
                <a:lnTo>
                  <a:pt x="149" y="58"/>
                </a:lnTo>
                <a:lnTo>
                  <a:pt x="142" y="71"/>
                </a:lnTo>
                <a:lnTo>
                  <a:pt x="136" y="77"/>
                </a:lnTo>
                <a:lnTo>
                  <a:pt x="129" y="90"/>
                </a:lnTo>
                <a:lnTo>
                  <a:pt x="116" y="103"/>
                </a:lnTo>
                <a:lnTo>
                  <a:pt x="110" y="116"/>
                </a:lnTo>
                <a:lnTo>
                  <a:pt x="97" y="122"/>
                </a:lnTo>
                <a:lnTo>
                  <a:pt x="0" y="64"/>
                </a:lnTo>
                <a:close/>
              </a:path>
            </a:pathLst>
          </a:custGeom>
          <a:solidFill>
            <a:srgbClr val="808080"/>
          </a:solidFill>
          <a:ln w="9525">
            <a:solidFill>
              <a:srgbClr val="000000"/>
            </a:solidFill>
            <a:prstDash val="solid"/>
            <a:round/>
            <a:headEnd/>
            <a:tailEnd/>
          </a:ln>
        </p:spPr>
        <p:txBody>
          <a:bodyPr/>
          <a:lstStyle/>
          <a:p>
            <a:endParaRPr lang="en-US"/>
          </a:p>
        </p:txBody>
      </p:sp>
      <p:sp>
        <p:nvSpPr>
          <p:cNvPr id="519196" name="Freeform 28"/>
          <p:cNvSpPr>
            <a:spLocks/>
          </p:cNvSpPr>
          <p:nvPr/>
        </p:nvSpPr>
        <p:spPr bwMode="auto">
          <a:xfrm>
            <a:off x="6574367" y="1633538"/>
            <a:ext cx="328084" cy="204787"/>
          </a:xfrm>
          <a:custGeom>
            <a:avLst/>
            <a:gdLst/>
            <a:ahLst/>
            <a:cxnLst>
              <a:cxn ang="0">
                <a:pos x="0" y="64"/>
              </a:cxn>
              <a:cxn ang="0">
                <a:pos x="12" y="58"/>
              </a:cxn>
              <a:cxn ang="0">
                <a:pos x="19" y="45"/>
              </a:cxn>
              <a:cxn ang="0">
                <a:pos x="32" y="38"/>
              </a:cxn>
              <a:cxn ang="0">
                <a:pos x="51" y="25"/>
              </a:cxn>
              <a:cxn ang="0">
                <a:pos x="64" y="19"/>
              </a:cxn>
              <a:cxn ang="0">
                <a:pos x="77" y="13"/>
              </a:cxn>
              <a:cxn ang="0">
                <a:pos x="83" y="6"/>
              </a:cxn>
              <a:cxn ang="0">
                <a:pos x="96" y="6"/>
              </a:cxn>
              <a:cxn ang="0">
                <a:pos x="109" y="0"/>
              </a:cxn>
              <a:cxn ang="0">
                <a:pos x="116" y="0"/>
              </a:cxn>
              <a:cxn ang="0">
                <a:pos x="129" y="6"/>
              </a:cxn>
              <a:cxn ang="0">
                <a:pos x="135" y="6"/>
              </a:cxn>
              <a:cxn ang="0">
                <a:pos x="142" y="13"/>
              </a:cxn>
              <a:cxn ang="0">
                <a:pos x="148" y="19"/>
              </a:cxn>
              <a:cxn ang="0">
                <a:pos x="148" y="25"/>
              </a:cxn>
              <a:cxn ang="0">
                <a:pos x="155" y="32"/>
              </a:cxn>
              <a:cxn ang="0">
                <a:pos x="155" y="45"/>
              </a:cxn>
              <a:cxn ang="0">
                <a:pos x="155" y="51"/>
              </a:cxn>
              <a:cxn ang="0">
                <a:pos x="148" y="64"/>
              </a:cxn>
              <a:cxn ang="0">
                <a:pos x="148" y="71"/>
              </a:cxn>
              <a:cxn ang="0">
                <a:pos x="142" y="84"/>
              </a:cxn>
              <a:cxn ang="0">
                <a:pos x="135" y="90"/>
              </a:cxn>
              <a:cxn ang="0">
                <a:pos x="122" y="103"/>
              </a:cxn>
              <a:cxn ang="0">
                <a:pos x="109" y="122"/>
              </a:cxn>
              <a:cxn ang="0">
                <a:pos x="103" y="129"/>
              </a:cxn>
              <a:cxn ang="0">
                <a:pos x="0" y="64"/>
              </a:cxn>
            </a:cxnLst>
            <a:rect l="0" t="0" r="r" b="b"/>
            <a:pathLst>
              <a:path w="155" h="129">
                <a:moveTo>
                  <a:pt x="0" y="64"/>
                </a:moveTo>
                <a:lnTo>
                  <a:pt x="12" y="58"/>
                </a:lnTo>
                <a:lnTo>
                  <a:pt x="19" y="45"/>
                </a:lnTo>
                <a:lnTo>
                  <a:pt x="32" y="38"/>
                </a:lnTo>
                <a:lnTo>
                  <a:pt x="51" y="25"/>
                </a:lnTo>
                <a:lnTo>
                  <a:pt x="64" y="19"/>
                </a:lnTo>
                <a:lnTo>
                  <a:pt x="77" y="13"/>
                </a:lnTo>
                <a:lnTo>
                  <a:pt x="83" y="6"/>
                </a:lnTo>
                <a:lnTo>
                  <a:pt x="96" y="6"/>
                </a:lnTo>
                <a:lnTo>
                  <a:pt x="109" y="0"/>
                </a:lnTo>
                <a:lnTo>
                  <a:pt x="116" y="0"/>
                </a:lnTo>
                <a:lnTo>
                  <a:pt x="129" y="6"/>
                </a:lnTo>
                <a:lnTo>
                  <a:pt x="135" y="6"/>
                </a:lnTo>
                <a:lnTo>
                  <a:pt x="142" y="13"/>
                </a:lnTo>
                <a:lnTo>
                  <a:pt x="148" y="19"/>
                </a:lnTo>
                <a:lnTo>
                  <a:pt x="148" y="25"/>
                </a:lnTo>
                <a:lnTo>
                  <a:pt x="155" y="32"/>
                </a:lnTo>
                <a:lnTo>
                  <a:pt x="155" y="45"/>
                </a:lnTo>
                <a:lnTo>
                  <a:pt x="155" y="51"/>
                </a:lnTo>
                <a:lnTo>
                  <a:pt x="148" y="64"/>
                </a:lnTo>
                <a:lnTo>
                  <a:pt x="148" y="71"/>
                </a:lnTo>
                <a:lnTo>
                  <a:pt x="142" y="84"/>
                </a:lnTo>
                <a:lnTo>
                  <a:pt x="135" y="90"/>
                </a:lnTo>
                <a:lnTo>
                  <a:pt x="122" y="103"/>
                </a:lnTo>
                <a:lnTo>
                  <a:pt x="109" y="122"/>
                </a:lnTo>
                <a:lnTo>
                  <a:pt x="103" y="129"/>
                </a:lnTo>
                <a:lnTo>
                  <a:pt x="0" y="64"/>
                </a:lnTo>
                <a:close/>
              </a:path>
            </a:pathLst>
          </a:custGeom>
          <a:solidFill>
            <a:srgbClr val="C0C0C0"/>
          </a:solidFill>
          <a:ln w="9525">
            <a:solidFill>
              <a:srgbClr val="000000"/>
            </a:solidFill>
            <a:prstDash val="solid"/>
            <a:round/>
            <a:headEnd/>
            <a:tailEnd/>
          </a:ln>
        </p:spPr>
        <p:txBody>
          <a:bodyPr/>
          <a:lstStyle/>
          <a:p>
            <a:endParaRPr lang="en-US"/>
          </a:p>
        </p:txBody>
      </p:sp>
      <p:sp>
        <p:nvSpPr>
          <p:cNvPr id="519197" name="Freeform 29"/>
          <p:cNvSpPr>
            <a:spLocks/>
          </p:cNvSpPr>
          <p:nvPr/>
        </p:nvSpPr>
        <p:spPr bwMode="auto">
          <a:xfrm>
            <a:off x="6421967" y="1654175"/>
            <a:ext cx="438151" cy="2122488"/>
          </a:xfrm>
          <a:custGeom>
            <a:avLst/>
            <a:gdLst/>
            <a:ahLst/>
            <a:cxnLst>
              <a:cxn ang="0">
                <a:pos x="0" y="0"/>
              </a:cxn>
              <a:cxn ang="0">
                <a:pos x="0" y="1214"/>
              </a:cxn>
              <a:cxn ang="0">
                <a:pos x="207" y="1337"/>
              </a:cxn>
              <a:cxn ang="0">
                <a:pos x="207" y="116"/>
              </a:cxn>
              <a:cxn ang="0">
                <a:pos x="0" y="0"/>
              </a:cxn>
            </a:cxnLst>
            <a:rect l="0" t="0" r="r" b="b"/>
            <a:pathLst>
              <a:path w="207" h="1337">
                <a:moveTo>
                  <a:pt x="0" y="0"/>
                </a:moveTo>
                <a:lnTo>
                  <a:pt x="0" y="1214"/>
                </a:lnTo>
                <a:lnTo>
                  <a:pt x="207" y="1337"/>
                </a:lnTo>
                <a:lnTo>
                  <a:pt x="207" y="116"/>
                </a:lnTo>
                <a:lnTo>
                  <a:pt x="0" y="0"/>
                </a:lnTo>
                <a:close/>
              </a:path>
            </a:pathLst>
          </a:custGeom>
          <a:solidFill>
            <a:srgbClr val="001F9F"/>
          </a:solidFill>
          <a:ln w="9525">
            <a:solidFill>
              <a:srgbClr val="000000"/>
            </a:solidFill>
            <a:prstDash val="solid"/>
            <a:round/>
            <a:headEnd/>
            <a:tailEnd/>
          </a:ln>
        </p:spPr>
        <p:txBody>
          <a:bodyPr/>
          <a:lstStyle/>
          <a:p>
            <a:endParaRPr lang="en-US"/>
          </a:p>
        </p:txBody>
      </p:sp>
      <p:sp>
        <p:nvSpPr>
          <p:cNvPr id="519198" name="Oval 30"/>
          <p:cNvSpPr>
            <a:spLocks noChangeArrowheads="1"/>
          </p:cNvSpPr>
          <p:nvPr/>
        </p:nvSpPr>
        <p:spPr bwMode="auto">
          <a:xfrm>
            <a:off x="6559551" y="1960564"/>
            <a:ext cx="82549" cy="73025"/>
          </a:xfrm>
          <a:prstGeom prst="ellipse">
            <a:avLst/>
          </a:prstGeom>
          <a:solidFill>
            <a:srgbClr val="C0C0C0"/>
          </a:solidFill>
          <a:ln w="9525">
            <a:noFill/>
            <a:round/>
            <a:headEnd/>
            <a:tailEnd/>
          </a:ln>
        </p:spPr>
        <p:txBody>
          <a:bodyPr/>
          <a:lstStyle/>
          <a:p>
            <a:endParaRPr lang="en-US"/>
          </a:p>
        </p:txBody>
      </p:sp>
      <p:sp>
        <p:nvSpPr>
          <p:cNvPr id="519199" name="Freeform 31"/>
          <p:cNvSpPr>
            <a:spLocks/>
          </p:cNvSpPr>
          <p:nvPr/>
        </p:nvSpPr>
        <p:spPr bwMode="auto">
          <a:xfrm>
            <a:off x="6559551" y="1960564"/>
            <a:ext cx="82549" cy="73025"/>
          </a:xfrm>
          <a:custGeom>
            <a:avLst/>
            <a:gdLst/>
            <a:ahLst/>
            <a:cxnLst>
              <a:cxn ang="0">
                <a:pos x="26" y="7"/>
              </a:cxn>
              <a:cxn ang="0">
                <a:pos x="26" y="7"/>
              </a:cxn>
              <a:cxn ang="0">
                <a:pos x="26" y="13"/>
              </a:cxn>
              <a:cxn ang="0">
                <a:pos x="32" y="13"/>
              </a:cxn>
              <a:cxn ang="0">
                <a:pos x="32" y="20"/>
              </a:cxn>
              <a:cxn ang="0">
                <a:pos x="32" y="26"/>
              </a:cxn>
              <a:cxn ang="0">
                <a:pos x="32" y="33"/>
              </a:cxn>
              <a:cxn ang="0">
                <a:pos x="26" y="33"/>
              </a:cxn>
              <a:cxn ang="0">
                <a:pos x="26" y="33"/>
              </a:cxn>
              <a:cxn ang="0">
                <a:pos x="26" y="39"/>
              </a:cxn>
              <a:cxn ang="0">
                <a:pos x="19" y="39"/>
              </a:cxn>
              <a:cxn ang="0">
                <a:pos x="13" y="39"/>
              </a:cxn>
              <a:cxn ang="0">
                <a:pos x="13" y="33"/>
              </a:cxn>
              <a:cxn ang="0">
                <a:pos x="13" y="33"/>
              </a:cxn>
              <a:cxn ang="0">
                <a:pos x="7" y="33"/>
              </a:cxn>
              <a:cxn ang="0">
                <a:pos x="7" y="26"/>
              </a:cxn>
              <a:cxn ang="0">
                <a:pos x="7" y="20"/>
              </a:cxn>
              <a:cxn ang="0">
                <a:pos x="7" y="13"/>
              </a:cxn>
              <a:cxn ang="0">
                <a:pos x="13" y="13"/>
              </a:cxn>
              <a:cxn ang="0">
                <a:pos x="13" y="7"/>
              </a:cxn>
              <a:cxn ang="0">
                <a:pos x="13" y="7"/>
              </a:cxn>
              <a:cxn ang="0">
                <a:pos x="19" y="0"/>
              </a:cxn>
              <a:cxn ang="0">
                <a:pos x="26" y="0"/>
              </a:cxn>
              <a:cxn ang="0">
                <a:pos x="32" y="7"/>
              </a:cxn>
              <a:cxn ang="0">
                <a:pos x="32" y="7"/>
              </a:cxn>
              <a:cxn ang="0">
                <a:pos x="39" y="13"/>
              </a:cxn>
              <a:cxn ang="0">
                <a:pos x="39" y="20"/>
              </a:cxn>
              <a:cxn ang="0">
                <a:pos x="39" y="26"/>
              </a:cxn>
              <a:cxn ang="0">
                <a:pos x="39" y="33"/>
              </a:cxn>
              <a:cxn ang="0">
                <a:pos x="32" y="39"/>
              </a:cxn>
              <a:cxn ang="0">
                <a:pos x="26" y="46"/>
              </a:cxn>
              <a:cxn ang="0">
                <a:pos x="26" y="46"/>
              </a:cxn>
              <a:cxn ang="0">
                <a:pos x="19" y="46"/>
              </a:cxn>
              <a:cxn ang="0">
                <a:pos x="13" y="46"/>
              </a:cxn>
              <a:cxn ang="0">
                <a:pos x="7" y="39"/>
              </a:cxn>
              <a:cxn ang="0">
                <a:pos x="0" y="33"/>
              </a:cxn>
              <a:cxn ang="0">
                <a:pos x="0" y="33"/>
              </a:cxn>
              <a:cxn ang="0">
                <a:pos x="0" y="26"/>
              </a:cxn>
              <a:cxn ang="0">
                <a:pos x="0" y="13"/>
              </a:cxn>
              <a:cxn ang="0">
                <a:pos x="0" y="13"/>
              </a:cxn>
              <a:cxn ang="0">
                <a:pos x="7" y="7"/>
              </a:cxn>
              <a:cxn ang="0">
                <a:pos x="13" y="0"/>
              </a:cxn>
              <a:cxn ang="0">
                <a:pos x="19" y="0"/>
              </a:cxn>
            </a:cxnLst>
            <a:rect l="0" t="0" r="r" b="b"/>
            <a:pathLst>
              <a:path w="39" h="46">
                <a:moveTo>
                  <a:pt x="19" y="7"/>
                </a:moveTo>
                <a:lnTo>
                  <a:pt x="19" y="7"/>
                </a:lnTo>
                <a:lnTo>
                  <a:pt x="26" y="7"/>
                </a:lnTo>
                <a:lnTo>
                  <a:pt x="26" y="7"/>
                </a:lnTo>
                <a:lnTo>
                  <a:pt x="26" y="7"/>
                </a:lnTo>
                <a:lnTo>
                  <a:pt x="26" y="7"/>
                </a:lnTo>
                <a:lnTo>
                  <a:pt x="26" y="13"/>
                </a:lnTo>
                <a:lnTo>
                  <a:pt x="26" y="13"/>
                </a:lnTo>
                <a:lnTo>
                  <a:pt x="26" y="13"/>
                </a:lnTo>
                <a:lnTo>
                  <a:pt x="26" y="13"/>
                </a:lnTo>
                <a:lnTo>
                  <a:pt x="32" y="13"/>
                </a:lnTo>
                <a:lnTo>
                  <a:pt x="32" y="13"/>
                </a:lnTo>
                <a:lnTo>
                  <a:pt x="32" y="13"/>
                </a:lnTo>
                <a:lnTo>
                  <a:pt x="32" y="13"/>
                </a:lnTo>
                <a:lnTo>
                  <a:pt x="32" y="20"/>
                </a:lnTo>
                <a:lnTo>
                  <a:pt x="32" y="20"/>
                </a:lnTo>
                <a:lnTo>
                  <a:pt x="32" y="26"/>
                </a:lnTo>
                <a:lnTo>
                  <a:pt x="32" y="26"/>
                </a:lnTo>
                <a:lnTo>
                  <a:pt x="32" y="26"/>
                </a:lnTo>
                <a:lnTo>
                  <a:pt x="32" y="33"/>
                </a:lnTo>
                <a:lnTo>
                  <a:pt x="32" y="33"/>
                </a:lnTo>
                <a:lnTo>
                  <a:pt x="32" y="33"/>
                </a:lnTo>
                <a:lnTo>
                  <a:pt x="32" y="33"/>
                </a:lnTo>
                <a:lnTo>
                  <a:pt x="26" y="33"/>
                </a:lnTo>
                <a:lnTo>
                  <a:pt x="26" y="33"/>
                </a:lnTo>
                <a:lnTo>
                  <a:pt x="26" y="33"/>
                </a:lnTo>
                <a:lnTo>
                  <a:pt x="26" y="33"/>
                </a:lnTo>
                <a:lnTo>
                  <a:pt x="26" y="39"/>
                </a:lnTo>
                <a:lnTo>
                  <a:pt x="26" y="39"/>
                </a:lnTo>
                <a:lnTo>
                  <a:pt x="26" y="39"/>
                </a:lnTo>
                <a:lnTo>
                  <a:pt x="26" y="39"/>
                </a:lnTo>
                <a:lnTo>
                  <a:pt x="19" y="39"/>
                </a:lnTo>
                <a:lnTo>
                  <a:pt x="19" y="39"/>
                </a:lnTo>
                <a:lnTo>
                  <a:pt x="19" y="39"/>
                </a:lnTo>
                <a:lnTo>
                  <a:pt x="13" y="39"/>
                </a:lnTo>
                <a:lnTo>
                  <a:pt x="13" y="39"/>
                </a:lnTo>
                <a:lnTo>
                  <a:pt x="13" y="39"/>
                </a:lnTo>
                <a:lnTo>
                  <a:pt x="13" y="39"/>
                </a:lnTo>
                <a:lnTo>
                  <a:pt x="13" y="33"/>
                </a:lnTo>
                <a:lnTo>
                  <a:pt x="13" y="33"/>
                </a:lnTo>
                <a:lnTo>
                  <a:pt x="13" y="33"/>
                </a:lnTo>
                <a:lnTo>
                  <a:pt x="13" y="33"/>
                </a:lnTo>
                <a:lnTo>
                  <a:pt x="7" y="33"/>
                </a:lnTo>
                <a:lnTo>
                  <a:pt x="7" y="33"/>
                </a:lnTo>
                <a:lnTo>
                  <a:pt x="7" y="33"/>
                </a:lnTo>
                <a:lnTo>
                  <a:pt x="7" y="33"/>
                </a:lnTo>
                <a:lnTo>
                  <a:pt x="7" y="26"/>
                </a:lnTo>
                <a:lnTo>
                  <a:pt x="7" y="26"/>
                </a:lnTo>
                <a:lnTo>
                  <a:pt x="7" y="26"/>
                </a:lnTo>
                <a:lnTo>
                  <a:pt x="7" y="20"/>
                </a:lnTo>
                <a:lnTo>
                  <a:pt x="7" y="20"/>
                </a:lnTo>
                <a:lnTo>
                  <a:pt x="7" y="13"/>
                </a:lnTo>
                <a:lnTo>
                  <a:pt x="7" y="13"/>
                </a:lnTo>
                <a:lnTo>
                  <a:pt x="7" y="13"/>
                </a:lnTo>
                <a:lnTo>
                  <a:pt x="7" y="13"/>
                </a:lnTo>
                <a:lnTo>
                  <a:pt x="13" y="13"/>
                </a:lnTo>
                <a:lnTo>
                  <a:pt x="13" y="13"/>
                </a:lnTo>
                <a:lnTo>
                  <a:pt x="13" y="13"/>
                </a:lnTo>
                <a:lnTo>
                  <a:pt x="13" y="13"/>
                </a:lnTo>
                <a:lnTo>
                  <a:pt x="13" y="7"/>
                </a:lnTo>
                <a:lnTo>
                  <a:pt x="13" y="7"/>
                </a:lnTo>
                <a:lnTo>
                  <a:pt x="13" y="7"/>
                </a:lnTo>
                <a:lnTo>
                  <a:pt x="13" y="7"/>
                </a:lnTo>
                <a:lnTo>
                  <a:pt x="19" y="7"/>
                </a:lnTo>
                <a:lnTo>
                  <a:pt x="19" y="7"/>
                </a:lnTo>
                <a:lnTo>
                  <a:pt x="19" y="0"/>
                </a:lnTo>
                <a:lnTo>
                  <a:pt x="19" y="0"/>
                </a:lnTo>
                <a:lnTo>
                  <a:pt x="26" y="0"/>
                </a:lnTo>
                <a:lnTo>
                  <a:pt x="26" y="0"/>
                </a:lnTo>
                <a:lnTo>
                  <a:pt x="26" y="0"/>
                </a:lnTo>
                <a:lnTo>
                  <a:pt x="26" y="0"/>
                </a:lnTo>
                <a:lnTo>
                  <a:pt x="32" y="7"/>
                </a:lnTo>
                <a:lnTo>
                  <a:pt x="32" y="7"/>
                </a:lnTo>
                <a:lnTo>
                  <a:pt x="32" y="7"/>
                </a:lnTo>
                <a:lnTo>
                  <a:pt x="32" y="7"/>
                </a:lnTo>
                <a:lnTo>
                  <a:pt x="39" y="13"/>
                </a:lnTo>
                <a:lnTo>
                  <a:pt x="39" y="13"/>
                </a:lnTo>
                <a:lnTo>
                  <a:pt x="39" y="13"/>
                </a:lnTo>
                <a:lnTo>
                  <a:pt x="39" y="13"/>
                </a:lnTo>
                <a:lnTo>
                  <a:pt x="39" y="20"/>
                </a:lnTo>
                <a:lnTo>
                  <a:pt x="39" y="20"/>
                </a:lnTo>
                <a:lnTo>
                  <a:pt x="39" y="26"/>
                </a:lnTo>
                <a:lnTo>
                  <a:pt x="39" y="26"/>
                </a:lnTo>
                <a:lnTo>
                  <a:pt x="39" y="26"/>
                </a:lnTo>
                <a:lnTo>
                  <a:pt x="39" y="33"/>
                </a:lnTo>
                <a:lnTo>
                  <a:pt x="39" y="33"/>
                </a:lnTo>
                <a:lnTo>
                  <a:pt x="39" y="33"/>
                </a:lnTo>
                <a:lnTo>
                  <a:pt x="39" y="33"/>
                </a:lnTo>
                <a:lnTo>
                  <a:pt x="32" y="39"/>
                </a:lnTo>
                <a:lnTo>
                  <a:pt x="32" y="39"/>
                </a:lnTo>
                <a:lnTo>
                  <a:pt x="32" y="39"/>
                </a:lnTo>
                <a:lnTo>
                  <a:pt x="32" y="39"/>
                </a:lnTo>
                <a:lnTo>
                  <a:pt x="26" y="46"/>
                </a:lnTo>
                <a:lnTo>
                  <a:pt x="26" y="46"/>
                </a:lnTo>
                <a:lnTo>
                  <a:pt x="26" y="46"/>
                </a:lnTo>
                <a:lnTo>
                  <a:pt x="26" y="46"/>
                </a:lnTo>
                <a:lnTo>
                  <a:pt x="19" y="46"/>
                </a:lnTo>
                <a:lnTo>
                  <a:pt x="19" y="46"/>
                </a:lnTo>
                <a:lnTo>
                  <a:pt x="19" y="46"/>
                </a:lnTo>
                <a:lnTo>
                  <a:pt x="13" y="46"/>
                </a:lnTo>
                <a:lnTo>
                  <a:pt x="13" y="46"/>
                </a:lnTo>
                <a:lnTo>
                  <a:pt x="13" y="46"/>
                </a:lnTo>
                <a:lnTo>
                  <a:pt x="13" y="46"/>
                </a:lnTo>
                <a:lnTo>
                  <a:pt x="7" y="39"/>
                </a:lnTo>
                <a:lnTo>
                  <a:pt x="7" y="39"/>
                </a:lnTo>
                <a:lnTo>
                  <a:pt x="7" y="39"/>
                </a:lnTo>
                <a:lnTo>
                  <a:pt x="7" y="39"/>
                </a:lnTo>
                <a:lnTo>
                  <a:pt x="0" y="33"/>
                </a:lnTo>
                <a:lnTo>
                  <a:pt x="0" y="33"/>
                </a:lnTo>
                <a:lnTo>
                  <a:pt x="0" y="33"/>
                </a:lnTo>
                <a:lnTo>
                  <a:pt x="0" y="33"/>
                </a:lnTo>
                <a:lnTo>
                  <a:pt x="0" y="26"/>
                </a:lnTo>
                <a:lnTo>
                  <a:pt x="0" y="26"/>
                </a:lnTo>
                <a:lnTo>
                  <a:pt x="0" y="26"/>
                </a:lnTo>
                <a:lnTo>
                  <a:pt x="0" y="20"/>
                </a:lnTo>
                <a:lnTo>
                  <a:pt x="0" y="20"/>
                </a:lnTo>
                <a:lnTo>
                  <a:pt x="0" y="13"/>
                </a:lnTo>
                <a:lnTo>
                  <a:pt x="0" y="13"/>
                </a:lnTo>
                <a:lnTo>
                  <a:pt x="0" y="13"/>
                </a:lnTo>
                <a:lnTo>
                  <a:pt x="0" y="13"/>
                </a:lnTo>
                <a:lnTo>
                  <a:pt x="7" y="7"/>
                </a:lnTo>
                <a:lnTo>
                  <a:pt x="7" y="7"/>
                </a:lnTo>
                <a:lnTo>
                  <a:pt x="7" y="7"/>
                </a:lnTo>
                <a:lnTo>
                  <a:pt x="7" y="7"/>
                </a:lnTo>
                <a:lnTo>
                  <a:pt x="13" y="0"/>
                </a:lnTo>
                <a:lnTo>
                  <a:pt x="13" y="0"/>
                </a:lnTo>
                <a:lnTo>
                  <a:pt x="13" y="0"/>
                </a:lnTo>
                <a:lnTo>
                  <a:pt x="13" y="0"/>
                </a:lnTo>
                <a:lnTo>
                  <a:pt x="19" y="0"/>
                </a:lnTo>
                <a:lnTo>
                  <a:pt x="19" y="7"/>
                </a:lnTo>
                <a:close/>
              </a:path>
            </a:pathLst>
          </a:custGeom>
          <a:solidFill>
            <a:srgbClr val="000000"/>
          </a:solidFill>
          <a:ln w="9525">
            <a:noFill/>
            <a:round/>
            <a:headEnd/>
            <a:tailEnd/>
          </a:ln>
        </p:spPr>
        <p:txBody>
          <a:bodyPr/>
          <a:lstStyle/>
          <a:p>
            <a:endParaRPr lang="en-US"/>
          </a:p>
        </p:txBody>
      </p:sp>
      <p:sp>
        <p:nvSpPr>
          <p:cNvPr id="519200" name="Oval 32"/>
          <p:cNvSpPr>
            <a:spLocks noChangeArrowheads="1"/>
          </p:cNvSpPr>
          <p:nvPr/>
        </p:nvSpPr>
        <p:spPr bwMode="auto">
          <a:xfrm>
            <a:off x="6559551" y="3263900"/>
            <a:ext cx="82549" cy="71438"/>
          </a:xfrm>
          <a:prstGeom prst="ellipse">
            <a:avLst/>
          </a:prstGeom>
          <a:solidFill>
            <a:srgbClr val="C0C0C0"/>
          </a:solidFill>
          <a:ln w="9525">
            <a:noFill/>
            <a:round/>
            <a:headEnd/>
            <a:tailEnd/>
          </a:ln>
        </p:spPr>
        <p:txBody>
          <a:bodyPr/>
          <a:lstStyle/>
          <a:p>
            <a:endParaRPr lang="en-US"/>
          </a:p>
        </p:txBody>
      </p:sp>
      <p:sp>
        <p:nvSpPr>
          <p:cNvPr id="519201" name="Freeform 33"/>
          <p:cNvSpPr>
            <a:spLocks/>
          </p:cNvSpPr>
          <p:nvPr/>
        </p:nvSpPr>
        <p:spPr bwMode="auto">
          <a:xfrm>
            <a:off x="6559551" y="3263900"/>
            <a:ext cx="82549" cy="71438"/>
          </a:xfrm>
          <a:custGeom>
            <a:avLst/>
            <a:gdLst/>
            <a:ahLst/>
            <a:cxnLst>
              <a:cxn ang="0">
                <a:pos x="26" y="6"/>
              </a:cxn>
              <a:cxn ang="0">
                <a:pos x="26" y="6"/>
              </a:cxn>
              <a:cxn ang="0">
                <a:pos x="26" y="13"/>
              </a:cxn>
              <a:cxn ang="0">
                <a:pos x="32" y="13"/>
              </a:cxn>
              <a:cxn ang="0">
                <a:pos x="32" y="19"/>
              </a:cxn>
              <a:cxn ang="0">
                <a:pos x="32" y="25"/>
              </a:cxn>
              <a:cxn ang="0">
                <a:pos x="32" y="32"/>
              </a:cxn>
              <a:cxn ang="0">
                <a:pos x="26" y="32"/>
              </a:cxn>
              <a:cxn ang="0">
                <a:pos x="26" y="32"/>
              </a:cxn>
              <a:cxn ang="0">
                <a:pos x="26" y="38"/>
              </a:cxn>
              <a:cxn ang="0">
                <a:pos x="19" y="38"/>
              </a:cxn>
              <a:cxn ang="0">
                <a:pos x="13" y="38"/>
              </a:cxn>
              <a:cxn ang="0">
                <a:pos x="13" y="32"/>
              </a:cxn>
              <a:cxn ang="0">
                <a:pos x="13" y="32"/>
              </a:cxn>
              <a:cxn ang="0">
                <a:pos x="7" y="32"/>
              </a:cxn>
              <a:cxn ang="0">
                <a:pos x="7" y="25"/>
              </a:cxn>
              <a:cxn ang="0">
                <a:pos x="7" y="19"/>
              </a:cxn>
              <a:cxn ang="0">
                <a:pos x="7" y="13"/>
              </a:cxn>
              <a:cxn ang="0">
                <a:pos x="13" y="13"/>
              </a:cxn>
              <a:cxn ang="0">
                <a:pos x="13" y="6"/>
              </a:cxn>
              <a:cxn ang="0">
                <a:pos x="13" y="6"/>
              </a:cxn>
              <a:cxn ang="0">
                <a:pos x="19" y="0"/>
              </a:cxn>
              <a:cxn ang="0">
                <a:pos x="26" y="0"/>
              </a:cxn>
              <a:cxn ang="0">
                <a:pos x="32" y="6"/>
              </a:cxn>
              <a:cxn ang="0">
                <a:pos x="32" y="6"/>
              </a:cxn>
              <a:cxn ang="0">
                <a:pos x="39" y="13"/>
              </a:cxn>
              <a:cxn ang="0">
                <a:pos x="39" y="19"/>
              </a:cxn>
              <a:cxn ang="0">
                <a:pos x="39" y="25"/>
              </a:cxn>
              <a:cxn ang="0">
                <a:pos x="39" y="32"/>
              </a:cxn>
              <a:cxn ang="0">
                <a:pos x="32" y="38"/>
              </a:cxn>
              <a:cxn ang="0">
                <a:pos x="26" y="45"/>
              </a:cxn>
              <a:cxn ang="0">
                <a:pos x="26" y="45"/>
              </a:cxn>
              <a:cxn ang="0">
                <a:pos x="19" y="45"/>
              </a:cxn>
              <a:cxn ang="0">
                <a:pos x="13" y="45"/>
              </a:cxn>
              <a:cxn ang="0">
                <a:pos x="7" y="38"/>
              </a:cxn>
              <a:cxn ang="0">
                <a:pos x="0" y="32"/>
              </a:cxn>
              <a:cxn ang="0">
                <a:pos x="0" y="32"/>
              </a:cxn>
              <a:cxn ang="0">
                <a:pos x="0" y="25"/>
              </a:cxn>
              <a:cxn ang="0">
                <a:pos x="0" y="13"/>
              </a:cxn>
              <a:cxn ang="0">
                <a:pos x="0" y="13"/>
              </a:cxn>
              <a:cxn ang="0">
                <a:pos x="7" y="6"/>
              </a:cxn>
              <a:cxn ang="0">
                <a:pos x="13" y="0"/>
              </a:cxn>
              <a:cxn ang="0">
                <a:pos x="19" y="0"/>
              </a:cxn>
            </a:cxnLst>
            <a:rect l="0" t="0" r="r" b="b"/>
            <a:pathLst>
              <a:path w="39" h="45">
                <a:moveTo>
                  <a:pt x="19" y="6"/>
                </a:moveTo>
                <a:lnTo>
                  <a:pt x="19" y="6"/>
                </a:lnTo>
                <a:lnTo>
                  <a:pt x="26" y="6"/>
                </a:lnTo>
                <a:lnTo>
                  <a:pt x="26" y="6"/>
                </a:lnTo>
                <a:lnTo>
                  <a:pt x="26" y="6"/>
                </a:lnTo>
                <a:lnTo>
                  <a:pt x="26" y="6"/>
                </a:lnTo>
                <a:lnTo>
                  <a:pt x="26" y="13"/>
                </a:lnTo>
                <a:lnTo>
                  <a:pt x="26" y="13"/>
                </a:lnTo>
                <a:lnTo>
                  <a:pt x="26" y="13"/>
                </a:lnTo>
                <a:lnTo>
                  <a:pt x="26" y="13"/>
                </a:lnTo>
                <a:lnTo>
                  <a:pt x="32" y="13"/>
                </a:lnTo>
                <a:lnTo>
                  <a:pt x="32" y="13"/>
                </a:lnTo>
                <a:lnTo>
                  <a:pt x="32" y="13"/>
                </a:lnTo>
                <a:lnTo>
                  <a:pt x="32" y="13"/>
                </a:lnTo>
                <a:lnTo>
                  <a:pt x="32" y="19"/>
                </a:lnTo>
                <a:lnTo>
                  <a:pt x="32" y="19"/>
                </a:lnTo>
                <a:lnTo>
                  <a:pt x="32" y="25"/>
                </a:lnTo>
                <a:lnTo>
                  <a:pt x="32" y="25"/>
                </a:lnTo>
                <a:lnTo>
                  <a:pt x="32" y="25"/>
                </a:lnTo>
                <a:lnTo>
                  <a:pt x="32" y="32"/>
                </a:lnTo>
                <a:lnTo>
                  <a:pt x="32" y="32"/>
                </a:lnTo>
                <a:lnTo>
                  <a:pt x="32" y="32"/>
                </a:lnTo>
                <a:lnTo>
                  <a:pt x="32" y="32"/>
                </a:lnTo>
                <a:lnTo>
                  <a:pt x="26" y="32"/>
                </a:lnTo>
                <a:lnTo>
                  <a:pt x="26" y="32"/>
                </a:lnTo>
                <a:lnTo>
                  <a:pt x="26" y="32"/>
                </a:lnTo>
                <a:lnTo>
                  <a:pt x="26" y="32"/>
                </a:lnTo>
                <a:lnTo>
                  <a:pt x="26" y="38"/>
                </a:lnTo>
                <a:lnTo>
                  <a:pt x="26" y="38"/>
                </a:lnTo>
                <a:lnTo>
                  <a:pt x="26" y="38"/>
                </a:lnTo>
                <a:lnTo>
                  <a:pt x="26" y="38"/>
                </a:lnTo>
                <a:lnTo>
                  <a:pt x="19" y="38"/>
                </a:lnTo>
                <a:lnTo>
                  <a:pt x="19" y="38"/>
                </a:lnTo>
                <a:lnTo>
                  <a:pt x="19" y="38"/>
                </a:lnTo>
                <a:lnTo>
                  <a:pt x="13" y="38"/>
                </a:lnTo>
                <a:lnTo>
                  <a:pt x="13" y="38"/>
                </a:lnTo>
                <a:lnTo>
                  <a:pt x="13" y="38"/>
                </a:lnTo>
                <a:lnTo>
                  <a:pt x="13" y="38"/>
                </a:lnTo>
                <a:lnTo>
                  <a:pt x="13" y="32"/>
                </a:lnTo>
                <a:lnTo>
                  <a:pt x="13" y="32"/>
                </a:lnTo>
                <a:lnTo>
                  <a:pt x="13" y="32"/>
                </a:lnTo>
                <a:lnTo>
                  <a:pt x="13" y="32"/>
                </a:lnTo>
                <a:lnTo>
                  <a:pt x="7" y="32"/>
                </a:lnTo>
                <a:lnTo>
                  <a:pt x="7" y="32"/>
                </a:lnTo>
                <a:lnTo>
                  <a:pt x="7" y="32"/>
                </a:lnTo>
                <a:lnTo>
                  <a:pt x="7" y="32"/>
                </a:lnTo>
                <a:lnTo>
                  <a:pt x="7" y="25"/>
                </a:lnTo>
                <a:lnTo>
                  <a:pt x="7" y="25"/>
                </a:lnTo>
                <a:lnTo>
                  <a:pt x="7" y="25"/>
                </a:lnTo>
                <a:lnTo>
                  <a:pt x="7" y="19"/>
                </a:lnTo>
                <a:lnTo>
                  <a:pt x="7" y="19"/>
                </a:lnTo>
                <a:lnTo>
                  <a:pt x="7" y="13"/>
                </a:lnTo>
                <a:lnTo>
                  <a:pt x="7" y="13"/>
                </a:lnTo>
                <a:lnTo>
                  <a:pt x="7" y="13"/>
                </a:lnTo>
                <a:lnTo>
                  <a:pt x="7" y="13"/>
                </a:lnTo>
                <a:lnTo>
                  <a:pt x="13" y="13"/>
                </a:lnTo>
                <a:lnTo>
                  <a:pt x="13" y="13"/>
                </a:lnTo>
                <a:lnTo>
                  <a:pt x="13" y="13"/>
                </a:lnTo>
                <a:lnTo>
                  <a:pt x="13" y="13"/>
                </a:lnTo>
                <a:lnTo>
                  <a:pt x="13" y="6"/>
                </a:lnTo>
                <a:lnTo>
                  <a:pt x="13" y="6"/>
                </a:lnTo>
                <a:lnTo>
                  <a:pt x="13" y="6"/>
                </a:lnTo>
                <a:lnTo>
                  <a:pt x="13" y="6"/>
                </a:lnTo>
                <a:lnTo>
                  <a:pt x="19" y="6"/>
                </a:lnTo>
                <a:lnTo>
                  <a:pt x="19" y="6"/>
                </a:lnTo>
                <a:lnTo>
                  <a:pt x="19" y="0"/>
                </a:lnTo>
                <a:lnTo>
                  <a:pt x="19" y="0"/>
                </a:lnTo>
                <a:lnTo>
                  <a:pt x="26" y="0"/>
                </a:lnTo>
                <a:lnTo>
                  <a:pt x="26" y="0"/>
                </a:lnTo>
                <a:lnTo>
                  <a:pt x="26" y="0"/>
                </a:lnTo>
                <a:lnTo>
                  <a:pt x="26" y="0"/>
                </a:lnTo>
                <a:lnTo>
                  <a:pt x="32" y="6"/>
                </a:lnTo>
                <a:lnTo>
                  <a:pt x="32" y="6"/>
                </a:lnTo>
                <a:lnTo>
                  <a:pt x="32" y="6"/>
                </a:lnTo>
                <a:lnTo>
                  <a:pt x="32" y="6"/>
                </a:lnTo>
                <a:lnTo>
                  <a:pt x="39" y="13"/>
                </a:lnTo>
                <a:lnTo>
                  <a:pt x="39" y="13"/>
                </a:lnTo>
                <a:lnTo>
                  <a:pt x="39" y="13"/>
                </a:lnTo>
                <a:lnTo>
                  <a:pt x="39" y="13"/>
                </a:lnTo>
                <a:lnTo>
                  <a:pt x="39" y="19"/>
                </a:lnTo>
                <a:lnTo>
                  <a:pt x="39" y="19"/>
                </a:lnTo>
                <a:lnTo>
                  <a:pt x="39" y="25"/>
                </a:lnTo>
                <a:lnTo>
                  <a:pt x="39" y="25"/>
                </a:lnTo>
                <a:lnTo>
                  <a:pt x="39" y="25"/>
                </a:lnTo>
                <a:lnTo>
                  <a:pt x="39" y="32"/>
                </a:lnTo>
                <a:lnTo>
                  <a:pt x="39" y="32"/>
                </a:lnTo>
                <a:lnTo>
                  <a:pt x="39" y="32"/>
                </a:lnTo>
                <a:lnTo>
                  <a:pt x="39" y="32"/>
                </a:lnTo>
                <a:lnTo>
                  <a:pt x="32" y="38"/>
                </a:lnTo>
                <a:lnTo>
                  <a:pt x="32" y="38"/>
                </a:lnTo>
                <a:lnTo>
                  <a:pt x="32" y="38"/>
                </a:lnTo>
                <a:lnTo>
                  <a:pt x="32" y="38"/>
                </a:lnTo>
                <a:lnTo>
                  <a:pt x="26" y="45"/>
                </a:lnTo>
                <a:lnTo>
                  <a:pt x="26" y="45"/>
                </a:lnTo>
                <a:lnTo>
                  <a:pt x="26" y="45"/>
                </a:lnTo>
                <a:lnTo>
                  <a:pt x="26" y="45"/>
                </a:lnTo>
                <a:lnTo>
                  <a:pt x="19" y="45"/>
                </a:lnTo>
                <a:lnTo>
                  <a:pt x="19" y="45"/>
                </a:lnTo>
                <a:lnTo>
                  <a:pt x="19" y="45"/>
                </a:lnTo>
                <a:lnTo>
                  <a:pt x="13" y="45"/>
                </a:lnTo>
                <a:lnTo>
                  <a:pt x="13" y="45"/>
                </a:lnTo>
                <a:lnTo>
                  <a:pt x="13" y="45"/>
                </a:lnTo>
                <a:lnTo>
                  <a:pt x="13" y="45"/>
                </a:lnTo>
                <a:lnTo>
                  <a:pt x="7" y="38"/>
                </a:lnTo>
                <a:lnTo>
                  <a:pt x="7" y="38"/>
                </a:lnTo>
                <a:lnTo>
                  <a:pt x="7" y="38"/>
                </a:lnTo>
                <a:lnTo>
                  <a:pt x="7" y="38"/>
                </a:lnTo>
                <a:lnTo>
                  <a:pt x="0" y="32"/>
                </a:lnTo>
                <a:lnTo>
                  <a:pt x="0" y="32"/>
                </a:lnTo>
                <a:lnTo>
                  <a:pt x="0" y="32"/>
                </a:lnTo>
                <a:lnTo>
                  <a:pt x="0" y="32"/>
                </a:lnTo>
                <a:lnTo>
                  <a:pt x="0" y="25"/>
                </a:lnTo>
                <a:lnTo>
                  <a:pt x="0" y="25"/>
                </a:lnTo>
                <a:lnTo>
                  <a:pt x="0" y="25"/>
                </a:lnTo>
                <a:lnTo>
                  <a:pt x="0" y="19"/>
                </a:lnTo>
                <a:lnTo>
                  <a:pt x="0" y="19"/>
                </a:lnTo>
                <a:lnTo>
                  <a:pt x="0" y="13"/>
                </a:lnTo>
                <a:lnTo>
                  <a:pt x="0" y="13"/>
                </a:lnTo>
                <a:lnTo>
                  <a:pt x="0" y="13"/>
                </a:lnTo>
                <a:lnTo>
                  <a:pt x="0" y="13"/>
                </a:lnTo>
                <a:lnTo>
                  <a:pt x="7" y="6"/>
                </a:lnTo>
                <a:lnTo>
                  <a:pt x="7" y="6"/>
                </a:lnTo>
                <a:lnTo>
                  <a:pt x="7" y="6"/>
                </a:lnTo>
                <a:lnTo>
                  <a:pt x="7" y="6"/>
                </a:lnTo>
                <a:lnTo>
                  <a:pt x="13" y="0"/>
                </a:lnTo>
                <a:lnTo>
                  <a:pt x="13" y="0"/>
                </a:lnTo>
                <a:lnTo>
                  <a:pt x="13" y="0"/>
                </a:lnTo>
                <a:lnTo>
                  <a:pt x="13" y="0"/>
                </a:lnTo>
                <a:lnTo>
                  <a:pt x="19" y="0"/>
                </a:lnTo>
                <a:lnTo>
                  <a:pt x="19" y="6"/>
                </a:lnTo>
                <a:close/>
              </a:path>
            </a:pathLst>
          </a:custGeom>
          <a:solidFill>
            <a:srgbClr val="000000"/>
          </a:solidFill>
          <a:ln w="9525">
            <a:noFill/>
            <a:round/>
            <a:headEnd/>
            <a:tailEnd/>
          </a:ln>
        </p:spPr>
        <p:txBody>
          <a:bodyPr/>
          <a:lstStyle/>
          <a:p>
            <a:endParaRPr lang="en-US"/>
          </a:p>
        </p:txBody>
      </p:sp>
      <p:sp>
        <p:nvSpPr>
          <p:cNvPr id="519173" name="Text Box 5"/>
          <p:cNvSpPr txBox="1">
            <a:spLocks noChangeArrowheads="1"/>
          </p:cNvSpPr>
          <p:nvPr/>
        </p:nvSpPr>
        <p:spPr bwMode="auto">
          <a:xfrm rot="-602748">
            <a:off x="6536266" y="1768387"/>
            <a:ext cx="2533651" cy="1200329"/>
          </a:xfrm>
          <a:prstGeom prst="rect">
            <a:avLst/>
          </a:prstGeom>
          <a:noFill/>
          <a:ln w="25400">
            <a:noFill/>
            <a:miter lim="800000"/>
            <a:headEnd/>
            <a:tailEnd/>
          </a:ln>
          <a:effectLst/>
        </p:spPr>
        <p:txBody>
          <a:bodyPr>
            <a:spAutoFit/>
          </a:bodyPr>
          <a:lstStyle/>
          <a:p>
            <a:pPr algn="ctr"/>
            <a:r>
              <a:rPr lang="en-US" dirty="0">
                <a:latin typeface="Helvetica" pitchFamily="34" charset="0"/>
              </a:rPr>
              <a:t>CMMI-SE/SW</a:t>
            </a:r>
          </a:p>
          <a:p>
            <a:pPr algn="ctr"/>
            <a:endParaRPr lang="en-US" dirty="0">
              <a:latin typeface="Helvetica" pitchFamily="34" charset="0"/>
            </a:endParaRPr>
          </a:p>
          <a:p>
            <a:pPr algn="ctr"/>
            <a:r>
              <a:rPr lang="en-US" dirty="0">
                <a:solidFill>
                  <a:srgbClr val="FF0000"/>
                </a:solidFill>
                <a:latin typeface="Helvetica" pitchFamily="34" charset="0"/>
              </a:rPr>
              <a:t>Staged </a:t>
            </a:r>
          </a:p>
          <a:p>
            <a:pPr algn="ctr"/>
            <a:r>
              <a:rPr lang="en-US" dirty="0">
                <a:latin typeface="Helvetica" pitchFamily="34" charset="0"/>
              </a:rPr>
              <a:t>Representation</a:t>
            </a:r>
          </a:p>
        </p:txBody>
      </p:sp>
      <p:sp>
        <p:nvSpPr>
          <p:cNvPr id="519184" name="Freeform 16"/>
          <p:cNvSpPr>
            <a:spLocks/>
          </p:cNvSpPr>
          <p:nvPr/>
        </p:nvSpPr>
        <p:spPr bwMode="auto">
          <a:xfrm>
            <a:off x="8868834" y="1414464"/>
            <a:ext cx="2023533" cy="2154237"/>
          </a:xfrm>
          <a:custGeom>
            <a:avLst/>
            <a:gdLst/>
            <a:ahLst/>
            <a:cxnLst>
              <a:cxn ang="0">
                <a:pos x="0" y="143"/>
              </a:cxn>
              <a:cxn ang="0">
                <a:pos x="866" y="0"/>
              </a:cxn>
              <a:cxn ang="0">
                <a:pos x="892" y="0"/>
              </a:cxn>
              <a:cxn ang="0">
                <a:pos x="911" y="0"/>
              </a:cxn>
              <a:cxn ang="0">
                <a:pos x="931" y="0"/>
              </a:cxn>
              <a:cxn ang="0">
                <a:pos x="943" y="7"/>
              </a:cxn>
              <a:cxn ang="0">
                <a:pos x="950" y="13"/>
              </a:cxn>
              <a:cxn ang="0">
                <a:pos x="950" y="26"/>
              </a:cxn>
              <a:cxn ang="0">
                <a:pos x="956" y="39"/>
              </a:cxn>
              <a:cxn ang="0">
                <a:pos x="956" y="52"/>
              </a:cxn>
              <a:cxn ang="0">
                <a:pos x="956" y="104"/>
              </a:cxn>
              <a:cxn ang="0">
                <a:pos x="956" y="1182"/>
              </a:cxn>
              <a:cxn ang="0">
                <a:pos x="0" y="1357"/>
              </a:cxn>
              <a:cxn ang="0">
                <a:pos x="0" y="143"/>
              </a:cxn>
            </a:cxnLst>
            <a:rect l="0" t="0" r="r" b="b"/>
            <a:pathLst>
              <a:path w="956" h="1357">
                <a:moveTo>
                  <a:pt x="0" y="143"/>
                </a:moveTo>
                <a:lnTo>
                  <a:pt x="866" y="0"/>
                </a:lnTo>
                <a:lnTo>
                  <a:pt x="892" y="0"/>
                </a:lnTo>
                <a:lnTo>
                  <a:pt x="911" y="0"/>
                </a:lnTo>
                <a:lnTo>
                  <a:pt x="931" y="0"/>
                </a:lnTo>
                <a:lnTo>
                  <a:pt x="943" y="7"/>
                </a:lnTo>
                <a:lnTo>
                  <a:pt x="950" y="13"/>
                </a:lnTo>
                <a:lnTo>
                  <a:pt x="950" y="26"/>
                </a:lnTo>
                <a:lnTo>
                  <a:pt x="956" y="39"/>
                </a:lnTo>
                <a:lnTo>
                  <a:pt x="956" y="52"/>
                </a:lnTo>
                <a:lnTo>
                  <a:pt x="956" y="104"/>
                </a:lnTo>
                <a:lnTo>
                  <a:pt x="956" y="1182"/>
                </a:lnTo>
                <a:lnTo>
                  <a:pt x="0" y="1357"/>
                </a:lnTo>
                <a:lnTo>
                  <a:pt x="0" y="143"/>
                </a:lnTo>
                <a:close/>
              </a:path>
            </a:pathLst>
          </a:custGeom>
          <a:solidFill>
            <a:srgbClr val="00007F"/>
          </a:solidFill>
          <a:ln w="9525">
            <a:solidFill>
              <a:srgbClr val="000000"/>
            </a:solidFill>
            <a:prstDash val="solid"/>
            <a:round/>
            <a:headEnd/>
            <a:tailEnd/>
          </a:ln>
        </p:spPr>
        <p:txBody>
          <a:bodyPr/>
          <a:lstStyle/>
          <a:p>
            <a:endParaRPr lang="en-US"/>
          </a:p>
        </p:txBody>
      </p:sp>
      <p:sp>
        <p:nvSpPr>
          <p:cNvPr id="519185" name="Freeform 17"/>
          <p:cNvSpPr>
            <a:spLocks/>
          </p:cNvSpPr>
          <p:nvPr/>
        </p:nvSpPr>
        <p:spPr bwMode="auto">
          <a:xfrm>
            <a:off x="9306984" y="1538289"/>
            <a:ext cx="1845733" cy="2225675"/>
          </a:xfrm>
          <a:custGeom>
            <a:avLst/>
            <a:gdLst/>
            <a:ahLst/>
            <a:cxnLst>
              <a:cxn ang="0">
                <a:pos x="0" y="181"/>
              </a:cxn>
              <a:cxn ang="0">
                <a:pos x="0" y="1402"/>
              </a:cxn>
              <a:cxn ang="0">
                <a:pos x="814" y="1176"/>
              </a:cxn>
              <a:cxn ang="0">
                <a:pos x="827" y="1176"/>
              </a:cxn>
              <a:cxn ang="0">
                <a:pos x="846" y="1169"/>
              </a:cxn>
              <a:cxn ang="0">
                <a:pos x="859" y="1156"/>
              </a:cxn>
              <a:cxn ang="0">
                <a:pos x="866" y="1150"/>
              </a:cxn>
              <a:cxn ang="0">
                <a:pos x="866" y="1137"/>
              </a:cxn>
              <a:cxn ang="0">
                <a:pos x="866" y="1124"/>
              </a:cxn>
              <a:cxn ang="0">
                <a:pos x="866" y="1111"/>
              </a:cxn>
              <a:cxn ang="0">
                <a:pos x="866" y="1092"/>
              </a:cxn>
              <a:cxn ang="0">
                <a:pos x="866" y="52"/>
              </a:cxn>
              <a:cxn ang="0">
                <a:pos x="872" y="32"/>
              </a:cxn>
              <a:cxn ang="0">
                <a:pos x="866" y="19"/>
              </a:cxn>
              <a:cxn ang="0">
                <a:pos x="859" y="6"/>
              </a:cxn>
              <a:cxn ang="0">
                <a:pos x="846" y="0"/>
              </a:cxn>
              <a:cxn ang="0">
                <a:pos x="840" y="0"/>
              </a:cxn>
              <a:cxn ang="0">
                <a:pos x="827" y="0"/>
              </a:cxn>
              <a:cxn ang="0">
                <a:pos x="807" y="0"/>
              </a:cxn>
              <a:cxn ang="0">
                <a:pos x="795" y="0"/>
              </a:cxn>
              <a:cxn ang="0">
                <a:pos x="782" y="0"/>
              </a:cxn>
              <a:cxn ang="0">
                <a:pos x="0" y="181"/>
              </a:cxn>
            </a:cxnLst>
            <a:rect l="0" t="0" r="r" b="b"/>
            <a:pathLst>
              <a:path w="872" h="1402">
                <a:moveTo>
                  <a:pt x="0" y="181"/>
                </a:moveTo>
                <a:lnTo>
                  <a:pt x="0" y="1402"/>
                </a:lnTo>
                <a:lnTo>
                  <a:pt x="814" y="1176"/>
                </a:lnTo>
                <a:lnTo>
                  <a:pt x="827" y="1176"/>
                </a:lnTo>
                <a:lnTo>
                  <a:pt x="846" y="1169"/>
                </a:lnTo>
                <a:lnTo>
                  <a:pt x="859" y="1156"/>
                </a:lnTo>
                <a:lnTo>
                  <a:pt x="866" y="1150"/>
                </a:lnTo>
                <a:lnTo>
                  <a:pt x="866" y="1137"/>
                </a:lnTo>
                <a:lnTo>
                  <a:pt x="866" y="1124"/>
                </a:lnTo>
                <a:lnTo>
                  <a:pt x="866" y="1111"/>
                </a:lnTo>
                <a:lnTo>
                  <a:pt x="866" y="1092"/>
                </a:lnTo>
                <a:lnTo>
                  <a:pt x="866" y="52"/>
                </a:lnTo>
                <a:lnTo>
                  <a:pt x="872" y="32"/>
                </a:lnTo>
                <a:lnTo>
                  <a:pt x="866" y="19"/>
                </a:lnTo>
                <a:lnTo>
                  <a:pt x="859" y="6"/>
                </a:lnTo>
                <a:lnTo>
                  <a:pt x="846" y="0"/>
                </a:lnTo>
                <a:lnTo>
                  <a:pt x="840" y="0"/>
                </a:lnTo>
                <a:lnTo>
                  <a:pt x="827" y="0"/>
                </a:lnTo>
                <a:lnTo>
                  <a:pt x="807" y="0"/>
                </a:lnTo>
                <a:lnTo>
                  <a:pt x="795" y="0"/>
                </a:lnTo>
                <a:lnTo>
                  <a:pt x="782" y="0"/>
                </a:lnTo>
                <a:lnTo>
                  <a:pt x="0" y="181"/>
                </a:lnTo>
                <a:close/>
              </a:path>
            </a:pathLst>
          </a:custGeom>
          <a:solidFill>
            <a:srgbClr val="DDDDDD"/>
          </a:solidFill>
          <a:ln w="9525">
            <a:solidFill>
              <a:srgbClr val="000000"/>
            </a:solidFill>
            <a:prstDash val="solid"/>
            <a:round/>
            <a:headEnd/>
            <a:tailEnd/>
          </a:ln>
        </p:spPr>
        <p:txBody>
          <a:bodyPr/>
          <a:lstStyle/>
          <a:p>
            <a:endParaRPr lang="en-US"/>
          </a:p>
        </p:txBody>
      </p:sp>
      <p:sp>
        <p:nvSpPr>
          <p:cNvPr id="519186" name="Freeform 18"/>
          <p:cNvSpPr>
            <a:spLocks/>
          </p:cNvSpPr>
          <p:nvPr/>
        </p:nvSpPr>
        <p:spPr bwMode="auto">
          <a:xfrm>
            <a:off x="9033933" y="1641475"/>
            <a:ext cx="315384" cy="193675"/>
          </a:xfrm>
          <a:custGeom>
            <a:avLst/>
            <a:gdLst/>
            <a:ahLst/>
            <a:cxnLst>
              <a:cxn ang="0">
                <a:pos x="0" y="64"/>
              </a:cxn>
              <a:cxn ang="0">
                <a:pos x="6" y="51"/>
              </a:cxn>
              <a:cxn ang="0">
                <a:pos x="19" y="45"/>
              </a:cxn>
              <a:cxn ang="0">
                <a:pos x="32" y="32"/>
              </a:cxn>
              <a:cxn ang="0">
                <a:pos x="45" y="25"/>
              </a:cxn>
              <a:cxn ang="0">
                <a:pos x="58" y="19"/>
              </a:cxn>
              <a:cxn ang="0">
                <a:pos x="71" y="6"/>
              </a:cxn>
              <a:cxn ang="0">
                <a:pos x="84" y="6"/>
              </a:cxn>
              <a:cxn ang="0">
                <a:pos x="97" y="0"/>
              </a:cxn>
              <a:cxn ang="0">
                <a:pos x="103" y="0"/>
              </a:cxn>
              <a:cxn ang="0">
                <a:pos x="116" y="0"/>
              </a:cxn>
              <a:cxn ang="0">
                <a:pos x="123" y="0"/>
              </a:cxn>
              <a:cxn ang="0">
                <a:pos x="129" y="6"/>
              </a:cxn>
              <a:cxn ang="0">
                <a:pos x="136" y="12"/>
              </a:cxn>
              <a:cxn ang="0">
                <a:pos x="142" y="12"/>
              </a:cxn>
              <a:cxn ang="0">
                <a:pos x="149" y="25"/>
              </a:cxn>
              <a:cxn ang="0">
                <a:pos x="149" y="32"/>
              </a:cxn>
              <a:cxn ang="0">
                <a:pos x="149" y="38"/>
              </a:cxn>
              <a:cxn ang="0">
                <a:pos x="149" y="51"/>
              </a:cxn>
              <a:cxn ang="0">
                <a:pos x="149" y="58"/>
              </a:cxn>
              <a:cxn ang="0">
                <a:pos x="142" y="71"/>
              </a:cxn>
              <a:cxn ang="0">
                <a:pos x="136" y="77"/>
              </a:cxn>
              <a:cxn ang="0">
                <a:pos x="129" y="90"/>
              </a:cxn>
              <a:cxn ang="0">
                <a:pos x="116" y="103"/>
              </a:cxn>
              <a:cxn ang="0">
                <a:pos x="110" y="116"/>
              </a:cxn>
              <a:cxn ang="0">
                <a:pos x="97" y="122"/>
              </a:cxn>
              <a:cxn ang="0">
                <a:pos x="0" y="64"/>
              </a:cxn>
            </a:cxnLst>
            <a:rect l="0" t="0" r="r" b="b"/>
            <a:pathLst>
              <a:path w="149" h="122">
                <a:moveTo>
                  <a:pt x="0" y="64"/>
                </a:moveTo>
                <a:lnTo>
                  <a:pt x="6" y="51"/>
                </a:lnTo>
                <a:lnTo>
                  <a:pt x="19" y="45"/>
                </a:lnTo>
                <a:lnTo>
                  <a:pt x="32" y="32"/>
                </a:lnTo>
                <a:lnTo>
                  <a:pt x="45" y="25"/>
                </a:lnTo>
                <a:lnTo>
                  <a:pt x="58" y="19"/>
                </a:lnTo>
                <a:lnTo>
                  <a:pt x="71" y="6"/>
                </a:lnTo>
                <a:lnTo>
                  <a:pt x="84" y="6"/>
                </a:lnTo>
                <a:lnTo>
                  <a:pt x="97" y="0"/>
                </a:lnTo>
                <a:lnTo>
                  <a:pt x="103" y="0"/>
                </a:lnTo>
                <a:lnTo>
                  <a:pt x="116" y="0"/>
                </a:lnTo>
                <a:lnTo>
                  <a:pt x="123" y="0"/>
                </a:lnTo>
                <a:lnTo>
                  <a:pt x="129" y="6"/>
                </a:lnTo>
                <a:lnTo>
                  <a:pt x="136" y="12"/>
                </a:lnTo>
                <a:lnTo>
                  <a:pt x="142" y="12"/>
                </a:lnTo>
                <a:lnTo>
                  <a:pt x="149" y="25"/>
                </a:lnTo>
                <a:lnTo>
                  <a:pt x="149" y="32"/>
                </a:lnTo>
                <a:lnTo>
                  <a:pt x="149" y="38"/>
                </a:lnTo>
                <a:lnTo>
                  <a:pt x="149" y="51"/>
                </a:lnTo>
                <a:lnTo>
                  <a:pt x="149" y="58"/>
                </a:lnTo>
                <a:lnTo>
                  <a:pt x="142" y="71"/>
                </a:lnTo>
                <a:lnTo>
                  <a:pt x="136" y="77"/>
                </a:lnTo>
                <a:lnTo>
                  <a:pt x="129" y="90"/>
                </a:lnTo>
                <a:lnTo>
                  <a:pt x="116" y="103"/>
                </a:lnTo>
                <a:lnTo>
                  <a:pt x="110" y="116"/>
                </a:lnTo>
                <a:lnTo>
                  <a:pt x="97" y="122"/>
                </a:lnTo>
                <a:lnTo>
                  <a:pt x="0" y="64"/>
                </a:lnTo>
                <a:close/>
              </a:path>
            </a:pathLst>
          </a:custGeom>
          <a:solidFill>
            <a:srgbClr val="808080"/>
          </a:solidFill>
          <a:ln w="9525">
            <a:solidFill>
              <a:srgbClr val="000000"/>
            </a:solidFill>
            <a:prstDash val="solid"/>
            <a:round/>
            <a:headEnd/>
            <a:tailEnd/>
          </a:ln>
        </p:spPr>
        <p:txBody>
          <a:bodyPr/>
          <a:lstStyle/>
          <a:p>
            <a:endParaRPr lang="en-US"/>
          </a:p>
        </p:txBody>
      </p:sp>
      <p:sp>
        <p:nvSpPr>
          <p:cNvPr id="519187" name="Freeform 19"/>
          <p:cNvSpPr>
            <a:spLocks/>
          </p:cNvSpPr>
          <p:nvPr/>
        </p:nvSpPr>
        <p:spPr bwMode="auto">
          <a:xfrm>
            <a:off x="9021234" y="1620839"/>
            <a:ext cx="328084" cy="204787"/>
          </a:xfrm>
          <a:custGeom>
            <a:avLst/>
            <a:gdLst/>
            <a:ahLst/>
            <a:cxnLst>
              <a:cxn ang="0">
                <a:pos x="0" y="64"/>
              </a:cxn>
              <a:cxn ang="0">
                <a:pos x="12" y="58"/>
              </a:cxn>
              <a:cxn ang="0">
                <a:pos x="19" y="45"/>
              </a:cxn>
              <a:cxn ang="0">
                <a:pos x="32" y="38"/>
              </a:cxn>
              <a:cxn ang="0">
                <a:pos x="51" y="25"/>
              </a:cxn>
              <a:cxn ang="0">
                <a:pos x="64" y="19"/>
              </a:cxn>
              <a:cxn ang="0">
                <a:pos x="77" y="13"/>
              </a:cxn>
              <a:cxn ang="0">
                <a:pos x="83" y="6"/>
              </a:cxn>
              <a:cxn ang="0">
                <a:pos x="96" y="6"/>
              </a:cxn>
              <a:cxn ang="0">
                <a:pos x="109" y="0"/>
              </a:cxn>
              <a:cxn ang="0">
                <a:pos x="116" y="0"/>
              </a:cxn>
              <a:cxn ang="0">
                <a:pos x="129" y="6"/>
              </a:cxn>
              <a:cxn ang="0">
                <a:pos x="135" y="6"/>
              </a:cxn>
              <a:cxn ang="0">
                <a:pos x="142" y="13"/>
              </a:cxn>
              <a:cxn ang="0">
                <a:pos x="148" y="19"/>
              </a:cxn>
              <a:cxn ang="0">
                <a:pos x="148" y="25"/>
              </a:cxn>
              <a:cxn ang="0">
                <a:pos x="155" y="32"/>
              </a:cxn>
              <a:cxn ang="0">
                <a:pos x="155" y="45"/>
              </a:cxn>
              <a:cxn ang="0">
                <a:pos x="155" y="51"/>
              </a:cxn>
              <a:cxn ang="0">
                <a:pos x="148" y="64"/>
              </a:cxn>
              <a:cxn ang="0">
                <a:pos x="148" y="71"/>
              </a:cxn>
              <a:cxn ang="0">
                <a:pos x="142" y="84"/>
              </a:cxn>
              <a:cxn ang="0">
                <a:pos x="135" y="90"/>
              </a:cxn>
              <a:cxn ang="0">
                <a:pos x="122" y="103"/>
              </a:cxn>
              <a:cxn ang="0">
                <a:pos x="109" y="122"/>
              </a:cxn>
              <a:cxn ang="0">
                <a:pos x="103" y="129"/>
              </a:cxn>
              <a:cxn ang="0">
                <a:pos x="0" y="64"/>
              </a:cxn>
            </a:cxnLst>
            <a:rect l="0" t="0" r="r" b="b"/>
            <a:pathLst>
              <a:path w="155" h="129">
                <a:moveTo>
                  <a:pt x="0" y="64"/>
                </a:moveTo>
                <a:lnTo>
                  <a:pt x="12" y="58"/>
                </a:lnTo>
                <a:lnTo>
                  <a:pt x="19" y="45"/>
                </a:lnTo>
                <a:lnTo>
                  <a:pt x="32" y="38"/>
                </a:lnTo>
                <a:lnTo>
                  <a:pt x="51" y="25"/>
                </a:lnTo>
                <a:lnTo>
                  <a:pt x="64" y="19"/>
                </a:lnTo>
                <a:lnTo>
                  <a:pt x="77" y="13"/>
                </a:lnTo>
                <a:lnTo>
                  <a:pt x="83" y="6"/>
                </a:lnTo>
                <a:lnTo>
                  <a:pt x="96" y="6"/>
                </a:lnTo>
                <a:lnTo>
                  <a:pt x="109" y="0"/>
                </a:lnTo>
                <a:lnTo>
                  <a:pt x="116" y="0"/>
                </a:lnTo>
                <a:lnTo>
                  <a:pt x="129" y="6"/>
                </a:lnTo>
                <a:lnTo>
                  <a:pt x="135" y="6"/>
                </a:lnTo>
                <a:lnTo>
                  <a:pt x="142" y="13"/>
                </a:lnTo>
                <a:lnTo>
                  <a:pt x="148" y="19"/>
                </a:lnTo>
                <a:lnTo>
                  <a:pt x="148" y="25"/>
                </a:lnTo>
                <a:lnTo>
                  <a:pt x="155" y="32"/>
                </a:lnTo>
                <a:lnTo>
                  <a:pt x="155" y="45"/>
                </a:lnTo>
                <a:lnTo>
                  <a:pt x="155" y="51"/>
                </a:lnTo>
                <a:lnTo>
                  <a:pt x="148" y="64"/>
                </a:lnTo>
                <a:lnTo>
                  <a:pt x="148" y="71"/>
                </a:lnTo>
                <a:lnTo>
                  <a:pt x="142" y="84"/>
                </a:lnTo>
                <a:lnTo>
                  <a:pt x="135" y="90"/>
                </a:lnTo>
                <a:lnTo>
                  <a:pt x="122" y="103"/>
                </a:lnTo>
                <a:lnTo>
                  <a:pt x="109" y="122"/>
                </a:lnTo>
                <a:lnTo>
                  <a:pt x="103" y="129"/>
                </a:lnTo>
                <a:lnTo>
                  <a:pt x="0" y="64"/>
                </a:lnTo>
                <a:close/>
              </a:path>
            </a:pathLst>
          </a:custGeom>
          <a:solidFill>
            <a:srgbClr val="C0C0C0"/>
          </a:solidFill>
          <a:ln w="9525">
            <a:solidFill>
              <a:srgbClr val="000000"/>
            </a:solidFill>
            <a:prstDash val="solid"/>
            <a:round/>
            <a:headEnd/>
            <a:tailEnd/>
          </a:ln>
        </p:spPr>
        <p:txBody>
          <a:bodyPr/>
          <a:lstStyle/>
          <a:p>
            <a:endParaRPr lang="en-US"/>
          </a:p>
        </p:txBody>
      </p:sp>
      <p:sp>
        <p:nvSpPr>
          <p:cNvPr id="519188" name="Freeform 20"/>
          <p:cNvSpPr>
            <a:spLocks/>
          </p:cNvSpPr>
          <p:nvPr/>
        </p:nvSpPr>
        <p:spPr bwMode="auto">
          <a:xfrm>
            <a:off x="8868834" y="1641475"/>
            <a:ext cx="438151" cy="2122488"/>
          </a:xfrm>
          <a:custGeom>
            <a:avLst/>
            <a:gdLst/>
            <a:ahLst/>
            <a:cxnLst>
              <a:cxn ang="0">
                <a:pos x="0" y="0"/>
              </a:cxn>
              <a:cxn ang="0">
                <a:pos x="0" y="1214"/>
              </a:cxn>
              <a:cxn ang="0">
                <a:pos x="207" y="1337"/>
              </a:cxn>
              <a:cxn ang="0">
                <a:pos x="207" y="116"/>
              </a:cxn>
              <a:cxn ang="0">
                <a:pos x="0" y="0"/>
              </a:cxn>
            </a:cxnLst>
            <a:rect l="0" t="0" r="r" b="b"/>
            <a:pathLst>
              <a:path w="207" h="1337">
                <a:moveTo>
                  <a:pt x="0" y="0"/>
                </a:moveTo>
                <a:lnTo>
                  <a:pt x="0" y="1214"/>
                </a:lnTo>
                <a:lnTo>
                  <a:pt x="207" y="1337"/>
                </a:lnTo>
                <a:lnTo>
                  <a:pt x="207" y="116"/>
                </a:lnTo>
                <a:lnTo>
                  <a:pt x="0" y="0"/>
                </a:lnTo>
                <a:close/>
              </a:path>
            </a:pathLst>
          </a:custGeom>
          <a:solidFill>
            <a:srgbClr val="001F9F"/>
          </a:solidFill>
          <a:ln w="9525">
            <a:solidFill>
              <a:srgbClr val="000000"/>
            </a:solidFill>
            <a:prstDash val="solid"/>
            <a:round/>
            <a:headEnd/>
            <a:tailEnd/>
          </a:ln>
        </p:spPr>
        <p:txBody>
          <a:bodyPr/>
          <a:lstStyle/>
          <a:p>
            <a:endParaRPr lang="en-US"/>
          </a:p>
        </p:txBody>
      </p:sp>
      <p:sp>
        <p:nvSpPr>
          <p:cNvPr id="519189" name="Oval 21"/>
          <p:cNvSpPr>
            <a:spLocks noChangeArrowheads="1"/>
          </p:cNvSpPr>
          <p:nvPr/>
        </p:nvSpPr>
        <p:spPr bwMode="auto">
          <a:xfrm>
            <a:off x="9006418" y="1947864"/>
            <a:ext cx="82549" cy="73025"/>
          </a:xfrm>
          <a:prstGeom prst="ellipse">
            <a:avLst/>
          </a:prstGeom>
          <a:solidFill>
            <a:srgbClr val="C0C0C0"/>
          </a:solidFill>
          <a:ln w="9525">
            <a:noFill/>
            <a:round/>
            <a:headEnd/>
            <a:tailEnd/>
          </a:ln>
        </p:spPr>
        <p:txBody>
          <a:bodyPr/>
          <a:lstStyle/>
          <a:p>
            <a:endParaRPr lang="en-US"/>
          </a:p>
        </p:txBody>
      </p:sp>
      <p:sp>
        <p:nvSpPr>
          <p:cNvPr id="519190" name="Freeform 22"/>
          <p:cNvSpPr>
            <a:spLocks/>
          </p:cNvSpPr>
          <p:nvPr/>
        </p:nvSpPr>
        <p:spPr bwMode="auto">
          <a:xfrm>
            <a:off x="9006418" y="1947864"/>
            <a:ext cx="82549" cy="73025"/>
          </a:xfrm>
          <a:custGeom>
            <a:avLst/>
            <a:gdLst/>
            <a:ahLst/>
            <a:cxnLst>
              <a:cxn ang="0">
                <a:pos x="26" y="7"/>
              </a:cxn>
              <a:cxn ang="0">
                <a:pos x="26" y="7"/>
              </a:cxn>
              <a:cxn ang="0">
                <a:pos x="26" y="13"/>
              </a:cxn>
              <a:cxn ang="0">
                <a:pos x="32" y="13"/>
              </a:cxn>
              <a:cxn ang="0">
                <a:pos x="32" y="20"/>
              </a:cxn>
              <a:cxn ang="0">
                <a:pos x="32" y="26"/>
              </a:cxn>
              <a:cxn ang="0">
                <a:pos x="32" y="33"/>
              </a:cxn>
              <a:cxn ang="0">
                <a:pos x="26" y="33"/>
              </a:cxn>
              <a:cxn ang="0">
                <a:pos x="26" y="33"/>
              </a:cxn>
              <a:cxn ang="0">
                <a:pos x="26" y="39"/>
              </a:cxn>
              <a:cxn ang="0">
                <a:pos x="19" y="39"/>
              </a:cxn>
              <a:cxn ang="0">
                <a:pos x="13" y="39"/>
              </a:cxn>
              <a:cxn ang="0">
                <a:pos x="13" y="33"/>
              </a:cxn>
              <a:cxn ang="0">
                <a:pos x="13" y="33"/>
              </a:cxn>
              <a:cxn ang="0">
                <a:pos x="7" y="33"/>
              </a:cxn>
              <a:cxn ang="0">
                <a:pos x="7" y="26"/>
              </a:cxn>
              <a:cxn ang="0">
                <a:pos x="7" y="20"/>
              </a:cxn>
              <a:cxn ang="0">
                <a:pos x="7" y="13"/>
              </a:cxn>
              <a:cxn ang="0">
                <a:pos x="13" y="13"/>
              </a:cxn>
              <a:cxn ang="0">
                <a:pos x="13" y="7"/>
              </a:cxn>
              <a:cxn ang="0">
                <a:pos x="13" y="7"/>
              </a:cxn>
              <a:cxn ang="0">
                <a:pos x="19" y="0"/>
              </a:cxn>
              <a:cxn ang="0">
                <a:pos x="26" y="0"/>
              </a:cxn>
              <a:cxn ang="0">
                <a:pos x="32" y="7"/>
              </a:cxn>
              <a:cxn ang="0">
                <a:pos x="32" y="7"/>
              </a:cxn>
              <a:cxn ang="0">
                <a:pos x="39" y="13"/>
              </a:cxn>
              <a:cxn ang="0">
                <a:pos x="39" y="20"/>
              </a:cxn>
              <a:cxn ang="0">
                <a:pos x="39" y="26"/>
              </a:cxn>
              <a:cxn ang="0">
                <a:pos x="39" y="33"/>
              </a:cxn>
              <a:cxn ang="0">
                <a:pos x="32" y="39"/>
              </a:cxn>
              <a:cxn ang="0">
                <a:pos x="26" y="46"/>
              </a:cxn>
              <a:cxn ang="0">
                <a:pos x="26" y="46"/>
              </a:cxn>
              <a:cxn ang="0">
                <a:pos x="19" y="46"/>
              </a:cxn>
              <a:cxn ang="0">
                <a:pos x="13" y="46"/>
              </a:cxn>
              <a:cxn ang="0">
                <a:pos x="7" y="39"/>
              </a:cxn>
              <a:cxn ang="0">
                <a:pos x="0" y="33"/>
              </a:cxn>
              <a:cxn ang="0">
                <a:pos x="0" y="33"/>
              </a:cxn>
              <a:cxn ang="0">
                <a:pos x="0" y="26"/>
              </a:cxn>
              <a:cxn ang="0">
                <a:pos x="0" y="13"/>
              </a:cxn>
              <a:cxn ang="0">
                <a:pos x="0" y="13"/>
              </a:cxn>
              <a:cxn ang="0">
                <a:pos x="7" y="7"/>
              </a:cxn>
              <a:cxn ang="0">
                <a:pos x="13" y="0"/>
              </a:cxn>
              <a:cxn ang="0">
                <a:pos x="19" y="0"/>
              </a:cxn>
            </a:cxnLst>
            <a:rect l="0" t="0" r="r" b="b"/>
            <a:pathLst>
              <a:path w="39" h="46">
                <a:moveTo>
                  <a:pt x="19" y="7"/>
                </a:moveTo>
                <a:lnTo>
                  <a:pt x="19" y="7"/>
                </a:lnTo>
                <a:lnTo>
                  <a:pt x="26" y="7"/>
                </a:lnTo>
                <a:lnTo>
                  <a:pt x="26" y="7"/>
                </a:lnTo>
                <a:lnTo>
                  <a:pt x="26" y="7"/>
                </a:lnTo>
                <a:lnTo>
                  <a:pt x="26" y="7"/>
                </a:lnTo>
                <a:lnTo>
                  <a:pt x="26" y="13"/>
                </a:lnTo>
                <a:lnTo>
                  <a:pt x="26" y="13"/>
                </a:lnTo>
                <a:lnTo>
                  <a:pt x="26" y="13"/>
                </a:lnTo>
                <a:lnTo>
                  <a:pt x="26" y="13"/>
                </a:lnTo>
                <a:lnTo>
                  <a:pt x="32" y="13"/>
                </a:lnTo>
                <a:lnTo>
                  <a:pt x="32" y="13"/>
                </a:lnTo>
                <a:lnTo>
                  <a:pt x="32" y="13"/>
                </a:lnTo>
                <a:lnTo>
                  <a:pt x="32" y="13"/>
                </a:lnTo>
                <a:lnTo>
                  <a:pt x="32" y="20"/>
                </a:lnTo>
                <a:lnTo>
                  <a:pt x="32" y="20"/>
                </a:lnTo>
                <a:lnTo>
                  <a:pt x="32" y="26"/>
                </a:lnTo>
                <a:lnTo>
                  <a:pt x="32" y="26"/>
                </a:lnTo>
                <a:lnTo>
                  <a:pt x="32" y="26"/>
                </a:lnTo>
                <a:lnTo>
                  <a:pt x="32" y="33"/>
                </a:lnTo>
                <a:lnTo>
                  <a:pt x="32" y="33"/>
                </a:lnTo>
                <a:lnTo>
                  <a:pt x="32" y="33"/>
                </a:lnTo>
                <a:lnTo>
                  <a:pt x="32" y="33"/>
                </a:lnTo>
                <a:lnTo>
                  <a:pt x="26" y="33"/>
                </a:lnTo>
                <a:lnTo>
                  <a:pt x="26" y="33"/>
                </a:lnTo>
                <a:lnTo>
                  <a:pt x="26" y="33"/>
                </a:lnTo>
                <a:lnTo>
                  <a:pt x="26" y="33"/>
                </a:lnTo>
                <a:lnTo>
                  <a:pt x="26" y="39"/>
                </a:lnTo>
                <a:lnTo>
                  <a:pt x="26" y="39"/>
                </a:lnTo>
                <a:lnTo>
                  <a:pt x="26" y="39"/>
                </a:lnTo>
                <a:lnTo>
                  <a:pt x="26" y="39"/>
                </a:lnTo>
                <a:lnTo>
                  <a:pt x="19" y="39"/>
                </a:lnTo>
                <a:lnTo>
                  <a:pt x="19" y="39"/>
                </a:lnTo>
                <a:lnTo>
                  <a:pt x="19" y="39"/>
                </a:lnTo>
                <a:lnTo>
                  <a:pt x="13" y="39"/>
                </a:lnTo>
                <a:lnTo>
                  <a:pt x="13" y="39"/>
                </a:lnTo>
                <a:lnTo>
                  <a:pt x="13" y="39"/>
                </a:lnTo>
                <a:lnTo>
                  <a:pt x="13" y="39"/>
                </a:lnTo>
                <a:lnTo>
                  <a:pt x="13" y="33"/>
                </a:lnTo>
                <a:lnTo>
                  <a:pt x="13" y="33"/>
                </a:lnTo>
                <a:lnTo>
                  <a:pt x="13" y="33"/>
                </a:lnTo>
                <a:lnTo>
                  <a:pt x="13" y="33"/>
                </a:lnTo>
                <a:lnTo>
                  <a:pt x="7" y="33"/>
                </a:lnTo>
                <a:lnTo>
                  <a:pt x="7" y="33"/>
                </a:lnTo>
                <a:lnTo>
                  <a:pt x="7" y="33"/>
                </a:lnTo>
                <a:lnTo>
                  <a:pt x="7" y="33"/>
                </a:lnTo>
                <a:lnTo>
                  <a:pt x="7" y="26"/>
                </a:lnTo>
                <a:lnTo>
                  <a:pt x="7" y="26"/>
                </a:lnTo>
                <a:lnTo>
                  <a:pt x="7" y="26"/>
                </a:lnTo>
                <a:lnTo>
                  <a:pt x="7" y="20"/>
                </a:lnTo>
                <a:lnTo>
                  <a:pt x="7" y="20"/>
                </a:lnTo>
                <a:lnTo>
                  <a:pt x="7" y="13"/>
                </a:lnTo>
                <a:lnTo>
                  <a:pt x="7" y="13"/>
                </a:lnTo>
                <a:lnTo>
                  <a:pt x="7" y="13"/>
                </a:lnTo>
                <a:lnTo>
                  <a:pt x="7" y="13"/>
                </a:lnTo>
                <a:lnTo>
                  <a:pt x="13" y="13"/>
                </a:lnTo>
                <a:lnTo>
                  <a:pt x="13" y="13"/>
                </a:lnTo>
                <a:lnTo>
                  <a:pt x="13" y="13"/>
                </a:lnTo>
                <a:lnTo>
                  <a:pt x="13" y="13"/>
                </a:lnTo>
                <a:lnTo>
                  <a:pt x="13" y="7"/>
                </a:lnTo>
                <a:lnTo>
                  <a:pt x="13" y="7"/>
                </a:lnTo>
                <a:lnTo>
                  <a:pt x="13" y="7"/>
                </a:lnTo>
                <a:lnTo>
                  <a:pt x="13" y="7"/>
                </a:lnTo>
                <a:lnTo>
                  <a:pt x="19" y="7"/>
                </a:lnTo>
                <a:lnTo>
                  <a:pt x="19" y="7"/>
                </a:lnTo>
                <a:lnTo>
                  <a:pt x="19" y="0"/>
                </a:lnTo>
                <a:lnTo>
                  <a:pt x="19" y="0"/>
                </a:lnTo>
                <a:lnTo>
                  <a:pt x="26" y="0"/>
                </a:lnTo>
                <a:lnTo>
                  <a:pt x="26" y="0"/>
                </a:lnTo>
                <a:lnTo>
                  <a:pt x="26" y="0"/>
                </a:lnTo>
                <a:lnTo>
                  <a:pt x="26" y="0"/>
                </a:lnTo>
                <a:lnTo>
                  <a:pt x="32" y="7"/>
                </a:lnTo>
                <a:lnTo>
                  <a:pt x="32" y="7"/>
                </a:lnTo>
                <a:lnTo>
                  <a:pt x="32" y="7"/>
                </a:lnTo>
                <a:lnTo>
                  <a:pt x="32" y="7"/>
                </a:lnTo>
                <a:lnTo>
                  <a:pt x="39" y="13"/>
                </a:lnTo>
                <a:lnTo>
                  <a:pt x="39" y="13"/>
                </a:lnTo>
                <a:lnTo>
                  <a:pt x="39" y="13"/>
                </a:lnTo>
                <a:lnTo>
                  <a:pt x="39" y="13"/>
                </a:lnTo>
                <a:lnTo>
                  <a:pt x="39" y="20"/>
                </a:lnTo>
                <a:lnTo>
                  <a:pt x="39" y="20"/>
                </a:lnTo>
                <a:lnTo>
                  <a:pt x="39" y="26"/>
                </a:lnTo>
                <a:lnTo>
                  <a:pt x="39" y="26"/>
                </a:lnTo>
                <a:lnTo>
                  <a:pt x="39" y="26"/>
                </a:lnTo>
                <a:lnTo>
                  <a:pt x="39" y="33"/>
                </a:lnTo>
                <a:lnTo>
                  <a:pt x="39" y="33"/>
                </a:lnTo>
                <a:lnTo>
                  <a:pt x="39" y="33"/>
                </a:lnTo>
                <a:lnTo>
                  <a:pt x="39" y="33"/>
                </a:lnTo>
                <a:lnTo>
                  <a:pt x="32" y="39"/>
                </a:lnTo>
                <a:lnTo>
                  <a:pt x="32" y="39"/>
                </a:lnTo>
                <a:lnTo>
                  <a:pt x="32" y="39"/>
                </a:lnTo>
                <a:lnTo>
                  <a:pt x="32" y="39"/>
                </a:lnTo>
                <a:lnTo>
                  <a:pt x="26" y="46"/>
                </a:lnTo>
                <a:lnTo>
                  <a:pt x="26" y="46"/>
                </a:lnTo>
                <a:lnTo>
                  <a:pt x="26" y="46"/>
                </a:lnTo>
                <a:lnTo>
                  <a:pt x="26" y="46"/>
                </a:lnTo>
                <a:lnTo>
                  <a:pt x="19" y="46"/>
                </a:lnTo>
                <a:lnTo>
                  <a:pt x="19" y="46"/>
                </a:lnTo>
                <a:lnTo>
                  <a:pt x="19" y="46"/>
                </a:lnTo>
                <a:lnTo>
                  <a:pt x="13" y="46"/>
                </a:lnTo>
                <a:lnTo>
                  <a:pt x="13" y="46"/>
                </a:lnTo>
                <a:lnTo>
                  <a:pt x="13" y="46"/>
                </a:lnTo>
                <a:lnTo>
                  <a:pt x="13" y="46"/>
                </a:lnTo>
                <a:lnTo>
                  <a:pt x="7" y="39"/>
                </a:lnTo>
                <a:lnTo>
                  <a:pt x="7" y="39"/>
                </a:lnTo>
                <a:lnTo>
                  <a:pt x="7" y="39"/>
                </a:lnTo>
                <a:lnTo>
                  <a:pt x="7" y="39"/>
                </a:lnTo>
                <a:lnTo>
                  <a:pt x="0" y="33"/>
                </a:lnTo>
                <a:lnTo>
                  <a:pt x="0" y="33"/>
                </a:lnTo>
                <a:lnTo>
                  <a:pt x="0" y="33"/>
                </a:lnTo>
                <a:lnTo>
                  <a:pt x="0" y="33"/>
                </a:lnTo>
                <a:lnTo>
                  <a:pt x="0" y="26"/>
                </a:lnTo>
                <a:lnTo>
                  <a:pt x="0" y="26"/>
                </a:lnTo>
                <a:lnTo>
                  <a:pt x="0" y="26"/>
                </a:lnTo>
                <a:lnTo>
                  <a:pt x="0" y="20"/>
                </a:lnTo>
                <a:lnTo>
                  <a:pt x="0" y="20"/>
                </a:lnTo>
                <a:lnTo>
                  <a:pt x="0" y="13"/>
                </a:lnTo>
                <a:lnTo>
                  <a:pt x="0" y="13"/>
                </a:lnTo>
                <a:lnTo>
                  <a:pt x="0" y="13"/>
                </a:lnTo>
                <a:lnTo>
                  <a:pt x="0" y="13"/>
                </a:lnTo>
                <a:lnTo>
                  <a:pt x="7" y="7"/>
                </a:lnTo>
                <a:lnTo>
                  <a:pt x="7" y="7"/>
                </a:lnTo>
                <a:lnTo>
                  <a:pt x="7" y="7"/>
                </a:lnTo>
                <a:lnTo>
                  <a:pt x="7" y="7"/>
                </a:lnTo>
                <a:lnTo>
                  <a:pt x="13" y="0"/>
                </a:lnTo>
                <a:lnTo>
                  <a:pt x="13" y="0"/>
                </a:lnTo>
                <a:lnTo>
                  <a:pt x="13" y="0"/>
                </a:lnTo>
                <a:lnTo>
                  <a:pt x="13" y="0"/>
                </a:lnTo>
                <a:lnTo>
                  <a:pt x="19" y="0"/>
                </a:lnTo>
                <a:lnTo>
                  <a:pt x="19" y="7"/>
                </a:lnTo>
                <a:close/>
              </a:path>
            </a:pathLst>
          </a:custGeom>
          <a:solidFill>
            <a:srgbClr val="000000"/>
          </a:solidFill>
          <a:ln w="9525">
            <a:noFill/>
            <a:round/>
            <a:headEnd/>
            <a:tailEnd/>
          </a:ln>
        </p:spPr>
        <p:txBody>
          <a:bodyPr/>
          <a:lstStyle/>
          <a:p>
            <a:endParaRPr lang="en-US"/>
          </a:p>
        </p:txBody>
      </p:sp>
      <p:sp>
        <p:nvSpPr>
          <p:cNvPr id="519191" name="Oval 23"/>
          <p:cNvSpPr>
            <a:spLocks noChangeArrowheads="1"/>
          </p:cNvSpPr>
          <p:nvPr/>
        </p:nvSpPr>
        <p:spPr bwMode="auto">
          <a:xfrm>
            <a:off x="9006418" y="3251200"/>
            <a:ext cx="82549" cy="71438"/>
          </a:xfrm>
          <a:prstGeom prst="ellipse">
            <a:avLst/>
          </a:prstGeom>
          <a:solidFill>
            <a:srgbClr val="C0C0C0"/>
          </a:solidFill>
          <a:ln w="9525">
            <a:noFill/>
            <a:round/>
            <a:headEnd/>
            <a:tailEnd/>
          </a:ln>
        </p:spPr>
        <p:txBody>
          <a:bodyPr/>
          <a:lstStyle/>
          <a:p>
            <a:endParaRPr lang="en-US"/>
          </a:p>
        </p:txBody>
      </p:sp>
      <p:sp>
        <p:nvSpPr>
          <p:cNvPr id="519192" name="Freeform 24"/>
          <p:cNvSpPr>
            <a:spLocks/>
          </p:cNvSpPr>
          <p:nvPr/>
        </p:nvSpPr>
        <p:spPr bwMode="auto">
          <a:xfrm>
            <a:off x="9006418" y="3251200"/>
            <a:ext cx="82549" cy="71438"/>
          </a:xfrm>
          <a:custGeom>
            <a:avLst/>
            <a:gdLst/>
            <a:ahLst/>
            <a:cxnLst>
              <a:cxn ang="0">
                <a:pos x="26" y="6"/>
              </a:cxn>
              <a:cxn ang="0">
                <a:pos x="26" y="6"/>
              </a:cxn>
              <a:cxn ang="0">
                <a:pos x="26" y="13"/>
              </a:cxn>
              <a:cxn ang="0">
                <a:pos x="32" y="13"/>
              </a:cxn>
              <a:cxn ang="0">
                <a:pos x="32" y="19"/>
              </a:cxn>
              <a:cxn ang="0">
                <a:pos x="32" y="25"/>
              </a:cxn>
              <a:cxn ang="0">
                <a:pos x="32" y="32"/>
              </a:cxn>
              <a:cxn ang="0">
                <a:pos x="26" y="32"/>
              </a:cxn>
              <a:cxn ang="0">
                <a:pos x="26" y="32"/>
              </a:cxn>
              <a:cxn ang="0">
                <a:pos x="26" y="38"/>
              </a:cxn>
              <a:cxn ang="0">
                <a:pos x="19" y="38"/>
              </a:cxn>
              <a:cxn ang="0">
                <a:pos x="13" y="38"/>
              </a:cxn>
              <a:cxn ang="0">
                <a:pos x="13" y="32"/>
              </a:cxn>
              <a:cxn ang="0">
                <a:pos x="13" y="32"/>
              </a:cxn>
              <a:cxn ang="0">
                <a:pos x="7" y="32"/>
              </a:cxn>
              <a:cxn ang="0">
                <a:pos x="7" y="25"/>
              </a:cxn>
              <a:cxn ang="0">
                <a:pos x="7" y="19"/>
              </a:cxn>
              <a:cxn ang="0">
                <a:pos x="7" y="13"/>
              </a:cxn>
              <a:cxn ang="0">
                <a:pos x="13" y="13"/>
              </a:cxn>
              <a:cxn ang="0">
                <a:pos x="13" y="6"/>
              </a:cxn>
              <a:cxn ang="0">
                <a:pos x="13" y="6"/>
              </a:cxn>
              <a:cxn ang="0">
                <a:pos x="19" y="0"/>
              </a:cxn>
              <a:cxn ang="0">
                <a:pos x="26" y="0"/>
              </a:cxn>
              <a:cxn ang="0">
                <a:pos x="32" y="6"/>
              </a:cxn>
              <a:cxn ang="0">
                <a:pos x="32" y="6"/>
              </a:cxn>
              <a:cxn ang="0">
                <a:pos x="39" y="13"/>
              </a:cxn>
              <a:cxn ang="0">
                <a:pos x="39" y="19"/>
              </a:cxn>
              <a:cxn ang="0">
                <a:pos x="39" y="25"/>
              </a:cxn>
              <a:cxn ang="0">
                <a:pos x="39" y="32"/>
              </a:cxn>
              <a:cxn ang="0">
                <a:pos x="32" y="38"/>
              </a:cxn>
              <a:cxn ang="0">
                <a:pos x="26" y="45"/>
              </a:cxn>
              <a:cxn ang="0">
                <a:pos x="26" y="45"/>
              </a:cxn>
              <a:cxn ang="0">
                <a:pos x="19" y="45"/>
              </a:cxn>
              <a:cxn ang="0">
                <a:pos x="13" y="45"/>
              </a:cxn>
              <a:cxn ang="0">
                <a:pos x="7" y="38"/>
              </a:cxn>
              <a:cxn ang="0">
                <a:pos x="0" y="32"/>
              </a:cxn>
              <a:cxn ang="0">
                <a:pos x="0" y="32"/>
              </a:cxn>
              <a:cxn ang="0">
                <a:pos x="0" y="25"/>
              </a:cxn>
              <a:cxn ang="0">
                <a:pos x="0" y="13"/>
              </a:cxn>
              <a:cxn ang="0">
                <a:pos x="0" y="13"/>
              </a:cxn>
              <a:cxn ang="0">
                <a:pos x="7" y="6"/>
              </a:cxn>
              <a:cxn ang="0">
                <a:pos x="13" y="0"/>
              </a:cxn>
              <a:cxn ang="0">
                <a:pos x="19" y="0"/>
              </a:cxn>
            </a:cxnLst>
            <a:rect l="0" t="0" r="r" b="b"/>
            <a:pathLst>
              <a:path w="39" h="45">
                <a:moveTo>
                  <a:pt x="19" y="6"/>
                </a:moveTo>
                <a:lnTo>
                  <a:pt x="19" y="6"/>
                </a:lnTo>
                <a:lnTo>
                  <a:pt x="26" y="6"/>
                </a:lnTo>
                <a:lnTo>
                  <a:pt x="26" y="6"/>
                </a:lnTo>
                <a:lnTo>
                  <a:pt x="26" y="6"/>
                </a:lnTo>
                <a:lnTo>
                  <a:pt x="26" y="6"/>
                </a:lnTo>
                <a:lnTo>
                  <a:pt x="26" y="13"/>
                </a:lnTo>
                <a:lnTo>
                  <a:pt x="26" y="13"/>
                </a:lnTo>
                <a:lnTo>
                  <a:pt x="26" y="13"/>
                </a:lnTo>
                <a:lnTo>
                  <a:pt x="26" y="13"/>
                </a:lnTo>
                <a:lnTo>
                  <a:pt x="32" y="13"/>
                </a:lnTo>
                <a:lnTo>
                  <a:pt x="32" y="13"/>
                </a:lnTo>
                <a:lnTo>
                  <a:pt x="32" y="13"/>
                </a:lnTo>
                <a:lnTo>
                  <a:pt x="32" y="13"/>
                </a:lnTo>
                <a:lnTo>
                  <a:pt x="32" y="19"/>
                </a:lnTo>
                <a:lnTo>
                  <a:pt x="32" y="19"/>
                </a:lnTo>
                <a:lnTo>
                  <a:pt x="32" y="25"/>
                </a:lnTo>
                <a:lnTo>
                  <a:pt x="32" y="25"/>
                </a:lnTo>
                <a:lnTo>
                  <a:pt x="32" y="25"/>
                </a:lnTo>
                <a:lnTo>
                  <a:pt x="32" y="32"/>
                </a:lnTo>
                <a:lnTo>
                  <a:pt x="32" y="32"/>
                </a:lnTo>
                <a:lnTo>
                  <a:pt x="32" y="32"/>
                </a:lnTo>
                <a:lnTo>
                  <a:pt x="32" y="32"/>
                </a:lnTo>
                <a:lnTo>
                  <a:pt x="26" y="32"/>
                </a:lnTo>
                <a:lnTo>
                  <a:pt x="26" y="32"/>
                </a:lnTo>
                <a:lnTo>
                  <a:pt x="26" y="32"/>
                </a:lnTo>
                <a:lnTo>
                  <a:pt x="26" y="32"/>
                </a:lnTo>
                <a:lnTo>
                  <a:pt x="26" y="38"/>
                </a:lnTo>
                <a:lnTo>
                  <a:pt x="26" y="38"/>
                </a:lnTo>
                <a:lnTo>
                  <a:pt x="26" y="38"/>
                </a:lnTo>
                <a:lnTo>
                  <a:pt x="26" y="38"/>
                </a:lnTo>
                <a:lnTo>
                  <a:pt x="19" y="38"/>
                </a:lnTo>
                <a:lnTo>
                  <a:pt x="19" y="38"/>
                </a:lnTo>
                <a:lnTo>
                  <a:pt x="19" y="38"/>
                </a:lnTo>
                <a:lnTo>
                  <a:pt x="13" y="38"/>
                </a:lnTo>
                <a:lnTo>
                  <a:pt x="13" y="38"/>
                </a:lnTo>
                <a:lnTo>
                  <a:pt x="13" y="38"/>
                </a:lnTo>
                <a:lnTo>
                  <a:pt x="13" y="38"/>
                </a:lnTo>
                <a:lnTo>
                  <a:pt x="13" y="32"/>
                </a:lnTo>
                <a:lnTo>
                  <a:pt x="13" y="32"/>
                </a:lnTo>
                <a:lnTo>
                  <a:pt x="13" y="32"/>
                </a:lnTo>
                <a:lnTo>
                  <a:pt x="13" y="32"/>
                </a:lnTo>
                <a:lnTo>
                  <a:pt x="7" y="32"/>
                </a:lnTo>
                <a:lnTo>
                  <a:pt x="7" y="32"/>
                </a:lnTo>
                <a:lnTo>
                  <a:pt x="7" y="32"/>
                </a:lnTo>
                <a:lnTo>
                  <a:pt x="7" y="32"/>
                </a:lnTo>
                <a:lnTo>
                  <a:pt x="7" y="25"/>
                </a:lnTo>
                <a:lnTo>
                  <a:pt x="7" y="25"/>
                </a:lnTo>
                <a:lnTo>
                  <a:pt x="7" y="25"/>
                </a:lnTo>
                <a:lnTo>
                  <a:pt x="7" y="19"/>
                </a:lnTo>
                <a:lnTo>
                  <a:pt x="7" y="19"/>
                </a:lnTo>
                <a:lnTo>
                  <a:pt x="7" y="13"/>
                </a:lnTo>
                <a:lnTo>
                  <a:pt x="7" y="13"/>
                </a:lnTo>
                <a:lnTo>
                  <a:pt x="7" y="13"/>
                </a:lnTo>
                <a:lnTo>
                  <a:pt x="7" y="13"/>
                </a:lnTo>
                <a:lnTo>
                  <a:pt x="13" y="13"/>
                </a:lnTo>
                <a:lnTo>
                  <a:pt x="13" y="13"/>
                </a:lnTo>
                <a:lnTo>
                  <a:pt x="13" y="13"/>
                </a:lnTo>
                <a:lnTo>
                  <a:pt x="13" y="13"/>
                </a:lnTo>
                <a:lnTo>
                  <a:pt x="13" y="6"/>
                </a:lnTo>
                <a:lnTo>
                  <a:pt x="13" y="6"/>
                </a:lnTo>
                <a:lnTo>
                  <a:pt x="13" y="6"/>
                </a:lnTo>
                <a:lnTo>
                  <a:pt x="13" y="6"/>
                </a:lnTo>
                <a:lnTo>
                  <a:pt x="19" y="6"/>
                </a:lnTo>
                <a:lnTo>
                  <a:pt x="19" y="6"/>
                </a:lnTo>
                <a:lnTo>
                  <a:pt x="19" y="0"/>
                </a:lnTo>
                <a:lnTo>
                  <a:pt x="19" y="0"/>
                </a:lnTo>
                <a:lnTo>
                  <a:pt x="26" y="0"/>
                </a:lnTo>
                <a:lnTo>
                  <a:pt x="26" y="0"/>
                </a:lnTo>
                <a:lnTo>
                  <a:pt x="26" y="0"/>
                </a:lnTo>
                <a:lnTo>
                  <a:pt x="26" y="0"/>
                </a:lnTo>
                <a:lnTo>
                  <a:pt x="32" y="6"/>
                </a:lnTo>
                <a:lnTo>
                  <a:pt x="32" y="6"/>
                </a:lnTo>
                <a:lnTo>
                  <a:pt x="32" y="6"/>
                </a:lnTo>
                <a:lnTo>
                  <a:pt x="32" y="6"/>
                </a:lnTo>
                <a:lnTo>
                  <a:pt x="39" y="13"/>
                </a:lnTo>
                <a:lnTo>
                  <a:pt x="39" y="13"/>
                </a:lnTo>
                <a:lnTo>
                  <a:pt x="39" y="13"/>
                </a:lnTo>
                <a:lnTo>
                  <a:pt x="39" y="13"/>
                </a:lnTo>
                <a:lnTo>
                  <a:pt x="39" y="19"/>
                </a:lnTo>
                <a:lnTo>
                  <a:pt x="39" y="19"/>
                </a:lnTo>
                <a:lnTo>
                  <a:pt x="39" y="25"/>
                </a:lnTo>
                <a:lnTo>
                  <a:pt x="39" y="25"/>
                </a:lnTo>
                <a:lnTo>
                  <a:pt x="39" y="25"/>
                </a:lnTo>
                <a:lnTo>
                  <a:pt x="39" y="32"/>
                </a:lnTo>
                <a:lnTo>
                  <a:pt x="39" y="32"/>
                </a:lnTo>
                <a:lnTo>
                  <a:pt x="39" y="32"/>
                </a:lnTo>
                <a:lnTo>
                  <a:pt x="39" y="32"/>
                </a:lnTo>
                <a:lnTo>
                  <a:pt x="32" y="38"/>
                </a:lnTo>
                <a:lnTo>
                  <a:pt x="32" y="38"/>
                </a:lnTo>
                <a:lnTo>
                  <a:pt x="32" y="38"/>
                </a:lnTo>
                <a:lnTo>
                  <a:pt x="32" y="38"/>
                </a:lnTo>
                <a:lnTo>
                  <a:pt x="26" y="45"/>
                </a:lnTo>
                <a:lnTo>
                  <a:pt x="26" y="45"/>
                </a:lnTo>
                <a:lnTo>
                  <a:pt x="26" y="45"/>
                </a:lnTo>
                <a:lnTo>
                  <a:pt x="26" y="45"/>
                </a:lnTo>
                <a:lnTo>
                  <a:pt x="19" y="45"/>
                </a:lnTo>
                <a:lnTo>
                  <a:pt x="19" y="45"/>
                </a:lnTo>
                <a:lnTo>
                  <a:pt x="19" y="45"/>
                </a:lnTo>
                <a:lnTo>
                  <a:pt x="13" y="45"/>
                </a:lnTo>
                <a:lnTo>
                  <a:pt x="13" y="45"/>
                </a:lnTo>
                <a:lnTo>
                  <a:pt x="13" y="45"/>
                </a:lnTo>
                <a:lnTo>
                  <a:pt x="13" y="45"/>
                </a:lnTo>
                <a:lnTo>
                  <a:pt x="7" y="38"/>
                </a:lnTo>
                <a:lnTo>
                  <a:pt x="7" y="38"/>
                </a:lnTo>
                <a:lnTo>
                  <a:pt x="7" y="38"/>
                </a:lnTo>
                <a:lnTo>
                  <a:pt x="7" y="38"/>
                </a:lnTo>
                <a:lnTo>
                  <a:pt x="0" y="32"/>
                </a:lnTo>
                <a:lnTo>
                  <a:pt x="0" y="32"/>
                </a:lnTo>
                <a:lnTo>
                  <a:pt x="0" y="32"/>
                </a:lnTo>
                <a:lnTo>
                  <a:pt x="0" y="32"/>
                </a:lnTo>
                <a:lnTo>
                  <a:pt x="0" y="25"/>
                </a:lnTo>
                <a:lnTo>
                  <a:pt x="0" y="25"/>
                </a:lnTo>
                <a:lnTo>
                  <a:pt x="0" y="25"/>
                </a:lnTo>
                <a:lnTo>
                  <a:pt x="0" y="19"/>
                </a:lnTo>
                <a:lnTo>
                  <a:pt x="0" y="19"/>
                </a:lnTo>
                <a:lnTo>
                  <a:pt x="0" y="13"/>
                </a:lnTo>
                <a:lnTo>
                  <a:pt x="0" y="13"/>
                </a:lnTo>
                <a:lnTo>
                  <a:pt x="0" y="13"/>
                </a:lnTo>
                <a:lnTo>
                  <a:pt x="0" y="13"/>
                </a:lnTo>
                <a:lnTo>
                  <a:pt x="7" y="6"/>
                </a:lnTo>
                <a:lnTo>
                  <a:pt x="7" y="6"/>
                </a:lnTo>
                <a:lnTo>
                  <a:pt x="7" y="6"/>
                </a:lnTo>
                <a:lnTo>
                  <a:pt x="7" y="6"/>
                </a:lnTo>
                <a:lnTo>
                  <a:pt x="13" y="0"/>
                </a:lnTo>
                <a:lnTo>
                  <a:pt x="13" y="0"/>
                </a:lnTo>
                <a:lnTo>
                  <a:pt x="13" y="0"/>
                </a:lnTo>
                <a:lnTo>
                  <a:pt x="13" y="0"/>
                </a:lnTo>
                <a:lnTo>
                  <a:pt x="19" y="0"/>
                </a:lnTo>
                <a:lnTo>
                  <a:pt x="19" y="6"/>
                </a:lnTo>
                <a:close/>
              </a:path>
            </a:pathLst>
          </a:custGeom>
          <a:solidFill>
            <a:srgbClr val="000000"/>
          </a:solidFill>
          <a:ln w="9525">
            <a:noFill/>
            <a:round/>
            <a:headEnd/>
            <a:tailEnd/>
          </a:ln>
        </p:spPr>
        <p:txBody>
          <a:bodyPr/>
          <a:lstStyle/>
          <a:p>
            <a:endParaRPr lang="en-US"/>
          </a:p>
        </p:txBody>
      </p:sp>
      <p:sp>
        <p:nvSpPr>
          <p:cNvPr id="519179" name="Text Box 11"/>
          <p:cNvSpPr txBox="1">
            <a:spLocks noChangeArrowheads="1"/>
          </p:cNvSpPr>
          <p:nvPr/>
        </p:nvSpPr>
        <p:spPr bwMode="auto">
          <a:xfrm rot="-468984">
            <a:off x="8995833" y="1774737"/>
            <a:ext cx="2533651" cy="1200329"/>
          </a:xfrm>
          <a:prstGeom prst="rect">
            <a:avLst/>
          </a:prstGeom>
          <a:noFill/>
          <a:ln w="25400">
            <a:noFill/>
            <a:miter lim="800000"/>
            <a:headEnd/>
            <a:tailEnd/>
          </a:ln>
          <a:effectLst/>
        </p:spPr>
        <p:txBody>
          <a:bodyPr>
            <a:spAutoFit/>
          </a:bodyPr>
          <a:lstStyle/>
          <a:p>
            <a:pPr algn="ctr"/>
            <a:r>
              <a:rPr lang="en-US" dirty="0">
                <a:latin typeface="Helvetica" pitchFamily="34" charset="0"/>
              </a:rPr>
              <a:t>CMMI-SE/SW</a:t>
            </a:r>
            <a:br>
              <a:rPr lang="en-US" dirty="0">
                <a:latin typeface="Helvetica" pitchFamily="34" charset="0"/>
              </a:rPr>
            </a:br>
            <a:endParaRPr lang="en-US" dirty="0">
              <a:latin typeface="Helvetica" pitchFamily="34" charset="0"/>
            </a:endParaRPr>
          </a:p>
          <a:p>
            <a:pPr algn="ctr"/>
            <a:r>
              <a:rPr lang="en-US" dirty="0">
                <a:solidFill>
                  <a:srgbClr val="FF0000"/>
                </a:solidFill>
                <a:latin typeface="Helvetica" pitchFamily="34" charset="0"/>
              </a:rPr>
              <a:t>Continuous</a:t>
            </a:r>
          </a:p>
          <a:p>
            <a:pPr algn="ctr"/>
            <a:r>
              <a:rPr lang="en-US" dirty="0">
                <a:latin typeface="Helvetica" pitchFamily="34" charset="0"/>
              </a:rPr>
              <a:t>Representation</a:t>
            </a:r>
          </a:p>
        </p:txBody>
      </p:sp>
      <p:sp>
        <p:nvSpPr>
          <p:cNvPr id="519183" name="Rectangle 15"/>
          <p:cNvSpPr>
            <a:spLocks noChangeArrowheads="1"/>
          </p:cNvSpPr>
          <p:nvPr/>
        </p:nvSpPr>
        <p:spPr bwMode="auto">
          <a:xfrm>
            <a:off x="5994400" y="3962400"/>
            <a:ext cx="5689600" cy="1963614"/>
          </a:xfrm>
          <a:prstGeom prst="rect">
            <a:avLst/>
          </a:prstGeom>
          <a:noFill/>
          <a:ln w="25400">
            <a:noFill/>
            <a:miter lim="800000"/>
            <a:headEnd/>
            <a:tailEnd/>
          </a:ln>
          <a:effectLst/>
        </p:spPr>
        <p:txBody>
          <a:bodyPr>
            <a:spAutoFit/>
          </a:bodyPr>
          <a:lstStyle/>
          <a:p>
            <a:pPr marL="112713" indent="-112713">
              <a:lnSpc>
                <a:spcPct val="100000"/>
              </a:lnSpc>
              <a:buFontTx/>
              <a:buChar char="•"/>
            </a:pPr>
            <a:r>
              <a:rPr lang="en-US" sz="1600">
                <a:latin typeface="Helvetica" pitchFamily="34" charset="0"/>
              </a:rPr>
              <a:t>Combined System Engineering / Software Engineering model</a:t>
            </a:r>
          </a:p>
          <a:p>
            <a:pPr marL="112713" indent="-112713">
              <a:lnSpc>
                <a:spcPct val="100000"/>
              </a:lnSpc>
              <a:spcBef>
                <a:spcPct val="60000"/>
              </a:spcBef>
              <a:buFontTx/>
              <a:buChar char="•"/>
            </a:pPr>
            <a:r>
              <a:rPr lang="en-US" sz="1600">
                <a:latin typeface="Helvetica" pitchFamily="34" charset="0"/>
              </a:rPr>
              <a:t>Can be applied to:</a:t>
            </a:r>
          </a:p>
          <a:p>
            <a:pPr marL="395288" lvl="1" indent="-168275">
              <a:lnSpc>
                <a:spcPct val="100000"/>
              </a:lnSpc>
              <a:buFontTx/>
              <a:buChar char="–"/>
            </a:pPr>
            <a:r>
              <a:rPr lang="en-US" sz="1600">
                <a:latin typeface="Helvetica" pitchFamily="34" charset="0"/>
              </a:rPr>
              <a:t>Just the software engineering projects in an organization</a:t>
            </a:r>
          </a:p>
          <a:p>
            <a:pPr marL="395288" lvl="1" indent="-168275">
              <a:lnSpc>
                <a:spcPct val="100000"/>
              </a:lnSpc>
              <a:buFontTx/>
              <a:buChar char="–"/>
            </a:pPr>
            <a:r>
              <a:rPr lang="en-US" sz="1600">
                <a:latin typeface="Helvetica" pitchFamily="34" charset="0"/>
              </a:rPr>
              <a:t>Just the system engineering projects in an organization</a:t>
            </a:r>
          </a:p>
          <a:p>
            <a:pPr marL="395288" lvl="1" indent="-168275">
              <a:lnSpc>
                <a:spcPct val="100000"/>
              </a:lnSpc>
              <a:buFontTx/>
              <a:buChar char="–"/>
            </a:pPr>
            <a:r>
              <a:rPr lang="en-US" sz="1600">
                <a:latin typeface="Helvetica" pitchFamily="34" charset="0"/>
              </a:rPr>
              <a:t>Both</a:t>
            </a:r>
          </a:p>
          <a:p>
            <a:pPr marL="395288" lvl="1" indent="-168275">
              <a:lnSpc>
                <a:spcPct val="100000"/>
              </a:lnSpc>
              <a:buFontTx/>
              <a:buChar char="–"/>
            </a:pPr>
            <a:r>
              <a:rPr lang="en-US" sz="1600">
                <a:latin typeface="Helvetica" pitchFamily="34" charset="0"/>
              </a:rPr>
              <a:t>IPPD/SS can be used in either/both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0770" name="Rectangle 2"/>
          <p:cNvSpPr>
            <a:spLocks noGrp="1" noChangeArrowheads="1"/>
          </p:cNvSpPr>
          <p:nvPr>
            <p:ph type="title"/>
          </p:nvPr>
        </p:nvSpPr>
        <p:spPr>
          <a:xfrm>
            <a:off x="203200" y="304801"/>
            <a:ext cx="11176000" cy="898525"/>
          </a:xfrm>
        </p:spPr>
        <p:txBody>
          <a:bodyPr/>
          <a:lstStyle/>
          <a:p>
            <a:r>
              <a:rPr lang="en-US" dirty="0">
                <a:latin typeface="Times New Roman" pitchFamily="18" charset="0"/>
                <a:cs typeface="Times New Roman" pitchFamily="18" charset="0"/>
              </a:rPr>
              <a:t>Understanding CMMI Representations</a:t>
            </a:r>
          </a:p>
        </p:txBody>
      </p:sp>
      <p:sp>
        <p:nvSpPr>
          <p:cNvPr id="1440771" name="Rectangle 3"/>
          <p:cNvSpPr>
            <a:spLocks noGrp="1" noChangeArrowheads="1"/>
          </p:cNvSpPr>
          <p:nvPr>
            <p:ph type="body" idx="1"/>
          </p:nvPr>
        </p:nvSpPr>
        <p:spPr>
          <a:xfrm>
            <a:off x="594784" y="1428750"/>
            <a:ext cx="10860616" cy="4960938"/>
          </a:xfrm>
        </p:spPr>
        <p:txBody>
          <a:bodyPr/>
          <a:lstStyle/>
          <a:p>
            <a:r>
              <a:rPr lang="en-US" dirty="0">
                <a:latin typeface="Times New Roman" pitchFamily="18" charset="0"/>
                <a:cs typeface="Times New Roman" pitchFamily="18" charset="0"/>
              </a:rPr>
              <a:t>There are two types of representations in the CMMI models:</a:t>
            </a:r>
          </a:p>
          <a:p>
            <a:pPr lvl="1"/>
            <a:r>
              <a:rPr lang="en-US" dirty="0">
                <a:solidFill>
                  <a:schemeClr val="tx2"/>
                </a:solidFill>
                <a:latin typeface="Times New Roman" pitchFamily="18" charset="0"/>
                <a:cs typeface="Times New Roman" pitchFamily="18" charset="0"/>
              </a:rPr>
              <a:t>staged</a:t>
            </a:r>
          </a:p>
          <a:p>
            <a:pPr lvl="1"/>
            <a:r>
              <a:rPr lang="en-US" dirty="0">
                <a:solidFill>
                  <a:schemeClr val="tx2"/>
                </a:solidFill>
                <a:latin typeface="Times New Roman" pitchFamily="18" charset="0"/>
                <a:cs typeface="Times New Roman" pitchFamily="18" charset="0"/>
              </a:rPr>
              <a:t>continuous</a:t>
            </a:r>
          </a:p>
          <a:p>
            <a:endParaRPr lang="en-US" dirty="0">
              <a:solidFill>
                <a:schemeClr val="tx2"/>
              </a:solidFill>
              <a:latin typeface="Times New Roman" pitchFamily="18" charset="0"/>
              <a:cs typeface="Times New Roman" pitchFamily="18" charset="0"/>
            </a:endParaRPr>
          </a:p>
          <a:p>
            <a:r>
              <a:rPr lang="en-US" dirty="0">
                <a:latin typeface="Times New Roman" pitchFamily="18" charset="0"/>
                <a:cs typeface="Times New Roman" pitchFamily="18" charset="0"/>
              </a:rPr>
              <a:t>A </a:t>
            </a:r>
            <a:r>
              <a:rPr lang="en-US" dirty="0">
                <a:solidFill>
                  <a:schemeClr val="tx2"/>
                </a:solidFill>
                <a:latin typeface="Times New Roman" pitchFamily="18" charset="0"/>
                <a:cs typeface="Times New Roman" pitchFamily="18" charset="0"/>
              </a:rPr>
              <a:t>representation</a:t>
            </a:r>
            <a:r>
              <a:rPr lang="en-US" dirty="0">
                <a:latin typeface="Times New Roman" pitchFamily="18" charset="0"/>
                <a:cs typeface="Times New Roman" pitchFamily="18" charset="0"/>
              </a:rPr>
              <a:t> allows an organization to pursue different improvement objectives</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organization and presentation of the data are different in each representation.  However, the content is the same.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2818" name="Rectangle 2"/>
          <p:cNvSpPr>
            <a:spLocks noGrp="1" noChangeArrowheads="1"/>
          </p:cNvSpPr>
          <p:nvPr>
            <p:ph type="title"/>
          </p:nvPr>
        </p:nvSpPr>
        <p:spPr>
          <a:xfrm>
            <a:off x="304800" y="319317"/>
            <a:ext cx="10424584" cy="681493"/>
          </a:xfrm>
        </p:spPr>
        <p:txBody>
          <a:bodyPr>
            <a:noAutofit/>
          </a:bodyPr>
          <a:lstStyle/>
          <a:p>
            <a:r>
              <a:rPr lang="en-US" dirty="0">
                <a:latin typeface="Times New Roman" pitchFamily="18" charset="0"/>
                <a:cs typeface="Times New Roman" pitchFamily="18" charset="0"/>
              </a:rPr>
              <a:t>Staged Representation</a:t>
            </a:r>
          </a:p>
        </p:txBody>
      </p:sp>
      <p:sp>
        <p:nvSpPr>
          <p:cNvPr id="1442819" name="Rectangle 3"/>
          <p:cNvSpPr>
            <a:spLocks noGrp="1" noChangeArrowheads="1"/>
          </p:cNvSpPr>
          <p:nvPr>
            <p:ph type="body" idx="1"/>
          </p:nvPr>
        </p:nvSpPr>
        <p:spPr>
          <a:xfrm>
            <a:off x="594784" y="1428750"/>
            <a:ext cx="10581216" cy="2762250"/>
          </a:xfrm>
        </p:spPr>
        <p:txBody>
          <a:bodyPr>
            <a:normAutofit fontScale="85000" lnSpcReduction="20000"/>
          </a:bodyPr>
          <a:lstStyle/>
          <a:p>
            <a:r>
              <a:rPr lang="en-US" dirty="0">
                <a:latin typeface="Times New Roman" pitchFamily="18" charset="0"/>
                <a:cs typeface="Times New Roman" pitchFamily="18" charset="0"/>
              </a:rPr>
              <a:t>Provides a proven sequence of improvements, each serving as a foundation for the next</a:t>
            </a:r>
          </a:p>
          <a:p>
            <a:r>
              <a:rPr lang="en-US" dirty="0">
                <a:latin typeface="Times New Roman" pitchFamily="18" charset="0"/>
                <a:cs typeface="Times New Roman" pitchFamily="18" charset="0"/>
              </a:rPr>
              <a:t>Permits comparisons across and among organizations by the use of maturity levels</a:t>
            </a:r>
          </a:p>
          <a:p>
            <a:r>
              <a:rPr lang="en-US" dirty="0">
                <a:latin typeface="Times New Roman" pitchFamily="18" charset="0"/>
                <a:cs typeface="Times New Roman" pitchFamily="18" charset="0"/>
              </a:rPr>
              <a:t>Provides an easy migration from the SW-CMM to CMMI</a:t>
            </a:r>
          </a:p>
          <a:p>
            <a:r>
              <a:rPr lang="en-US" dirty="0">
                <a:latin typeface="Times New Roman" pitchFamily="18" charset="0"/>
                <a:cs typeface="Times New Roman" pitchFamily="18" charset="0"/>
              </a:rPr>
              <a:t>Provides a single rating that summarizes </a:t>
            </a:r>
            <a:r>
              <a:rPr lang="en-US" dirty="0" smtClean="0">
                <a:latin typeface="Times New Roman" pitchFamily="18" charset="0"/>
                <a:cs typeface="Times New Roman" pitchFamily="18" charset="0"/>
              </a:rPr>
              <a:t>evaluation </a:t>
            </a:r>
            <a:r>
              <a:rPr lang="en-US" dirty="0">
                <a:latin typeface="Times New Roman" pitchFamily="18" charset="0"/>
                <a:cs typeface="Times New Roman" pitchFamily="18" charset="0"/>
              </a:rPr>
              <a:t>results and allows comparisons among organizations</a:t>
            </a:r>
          </a:p>
          <a:p>
            <a:endParaRPr lang="en-US" dirty="0"/>
          </a:p>
          <a:p>
            <a:endParaRPr lang="en-US" dirty="0"/>
          </a:p>
          <a:p>
            <a:endParaRPr lang="en-US" dirty="0"/>
          </a:p>
          <a:p>
            <a:endParaRPr lang="en-US" dirty="0"/>
          </a:p>
          <a:p>
            <a:pPr lvl="1"/>
            <a:endParaRPr lang="en-US" dirty="0"/>
          </a:p>
          <a:p>
            <a:endParaRPr lang="en-US" dirty="0"/>
          </a:p>
        </p:txBody>
      </p:sp>
      <p:graphicFrame>
        <p:nvGraphicFramePr>
          <p:cNvPr id="1442820" name="Object 4"/>
          <p:cNvGraphicFramePr>
            <a:graphicFrameLocks/>
          </p:cNvGraphicFramePr>
          <p:nvPr/>
        </p:nvGraphicFramePr>
        <p:xfrm>
          <a:off x="8737600" y="4038600"/>
          <a:ext cx="2878667" cy="2058988"/>
        </p:xfrm>
        <a:graphic>
          <a:graphicData uri="http://schemas.openxmlformats.org/presentationml/2006/ole">
            <mc:AlternateContent xmlns:mc="http://schemas.openxmlformats.org/markup-compatibility/2006">
              <mc:Choice xmlns:v="urn:schemas-microsoft-com:vml" Requires="v">
                <p:oleObj spid="_x0000_s1027" name="ClipArt" r:id="rId4" imgW="3660480" imgH="2923920" progId="">
                  <p:embed/>
                </p:oleObj>
              </mc:Choice>
              <mc:Fallback>
                <p:oleObj name="ClipArt" r:id="rId4" imgW="3660480" imgH="2923920" progId="">
                  <p:embed/>
                  <p:pic>
                    <p:nvPicPr>
                      <p:cNvPr id="0" name="Picture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37600" y="4038600"/>
                        <a:ext cx="2878667" cy="205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42821" name="Text Box 5"/>
          <p:cNvSpPr txBox="1">
            <a:spLocks noChangeArrowheads="1"/>
          </p:cNvSpPr>
          <p:nvPr/>
        </p:nvSpPr>
        <p:spPr bwMode="auto">
          <a:xfrm>
            <a:off x="1117600" y="4800600"/>
            <a:ext cx="7518400" cy="1508811"/>
          </a:xfrm>
          <a:prstGeom prst="rect">
            <a:avLst/>
          </a:prstGeom>
          <a:noFill/>
          <a:ln w="9525">
            <a:noFill/>
            <a:miter lim="800000"/>
            <a:headEnd/>
            <a:tailEnd/>
          </a:ln>
          <a:effectLst/>
        </p:spPr>
        <p:txBody>
          <a:bodyPr lIns="0" tIns="0" rIns="0" bIns="0">
            <a:spAutoFit/>
          </a:bodyPr>
          <a:lstStyle/>
          <a:p>
            <a:pPr defTabSz="1027113" eaLnBrk="1" hangingPunct="1">
              <a:lnSpc>
                <a:spcPct val="100000"/>
              </a:lnSpc>
              <a:spcBef>
                <a:spcPct val="40000"/>
              </a:spcBef>
              <a:buClr>
                <a:schemeClr val="accent1"/>
              </a:buClr>
            </a:pPr>
            <a:r>
              <a:rPr lang="en-US" sz="2200" b="0" dirty="0">
                <a:latin typeface="Times New Roman" pitchFamily="18" charset="0"/>
                <a:cs typeface="Times New Roman" pitchFamily="18" charset="0"/>
              </a:rPr>
              <a:t>Indicates maturity of an organization’s standard process -- to answer, “What is a good order for approaching improvement across the organization?”</a:t>
            </a:r>
          </a:p>
          <a:p>
            <a:pPr defTabSz="1027113" eaLnBrk="1" hangingPunct="1">
              <a:lnSpc>
                <a:spcPct val="104000"/>
              </a:lnSpc>
              <a:spcBef>
                <a:spcPts val="1125"/>
              </a:spcBef>
              <a:spcAft>
                <a:spcPts val="338"/>
              </a:spcAft>
              <a:buFont typeface="Symbol" pitchFamily="18" charset="2"/>
              <a:buNone/>
            </a:pPr>
            <a:endParaRPr lang="en-US" sz="2200" b="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9314" name="Rectangle 2"/>
          <p:cNvSpPr>
            <a:spLocks noGrp="1" noChangeArrowheads="1"/>
          </p:cNvSpPr>
          <p:nvPr>
            <p:ph type="title"/>
          </p:nvPr>
        </p:nvSpPr>
        <p:spPr>
          <a:xfrm>
            <a:off x="304800" y="685801"/>
            <a:ext cx="10627784" cy="474663"/>
          </a:xfrm>
        </p:spPr>
        <p:txBody>
          <a:bodyPr>
            <a:noAutofit/>
          </a:bodyPr>
          <a:lstStyle/>
          <a:p>
            <a:r>
              <a:rPr lang="en-US" dirty="0">
                <a:latin typeface="Times New Roman" pitchFamily="18" charset="0"/>
                <a:cs typeface="Times New Roman" pitchFamily="18" charset="0"/>
              </a:rPr>
              <a:t>CMMI Model Representations</a:t>
            </a:r>
          </a:p>
        </p:txBody>
      </p:sp>
      <p:pic>
        <p:nvPicPr>
          <p:cNvPr id="1549315" name="Picture 3"/>
          <p:cNvPicPr>
            <a:picLocks noChangeAspect="1" noChangeArrowheads="1"/>
          </p:cNvPicPr>
          <p:nvPr/>
        </p:nvPicPr>
        <p:blipFill>
          <a:blip r:embed="rId3" cstate="print"/>
          <a:srcRect/>
          <a:stretch>
            <a:fillRect/>
          </a:stretch>
        </p:blipFill>
        <p:spPr bwMode="auto">
          <a:xfrm>
            <a:off x="965200" y="1595439"/>
            <a:ext cx="10261600" cy="3667125"/>
          </a:xfrm>
          <a:prstGeom prst="rect">
            <a:avLst/>
          </a:prstGeom>
          <a:noFill/>
          <a:ln w="12700">
            <a:noFill/>
            <a:miter lim="800000"/>
            <a:headEnd type="none" w="sm" len="sm"/>
            <a:tailEnd type="none" w="med" len="lg"/>
          </a:ln>
          <a:effectLst/>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4866" name="Rectangle 2"/>
          <p:cNvSpPr>
            <a:spLocks noGrp="1" noChangeArrowheads="1"/>
          </p:cNvSpPr>
          <p:nvPr>
            <p:ph type="title"/>
          </p:nvPr>
        </p:nvSpPr>
        <p:spPr>
          <a:xfrm>
            <a:off x="362856" y="188691"/>
            <a:ext cx="10526184" cy="725035"/>
          </a:xfrm>
        </p:spPr>
        <p:txBody>
          <a:bodyPr>
            <a:noAutofit/>
          </a:bodyPr>
          <a:lstStyle/>
          <a:p>
            <a:r>
              <a:rPr lang="en-US" dirty="0">
                <a:latin typeface="Times New Roman" pitchFamily="18" charset="0"/>
                <a:cs typeface="Times New Roman" pitchFamily="18" charset="0"/>
              </a:rPr>
              <a:t>Maturity Levels</a:t>
            </a:r>
          </a:p>
        </p:txBody>
      </p:sp>
      <p:sp>
        <p:nvSpPr>
          <p:cNvPr id="1444867" name="Rectangle 3"/>
          <p:cNvSpPr>
            <a:spLocks noGrp="1" noChangeArrowheads="1"/>
          </p:cNvSpPr>
          <p:nvPr>
            <p:ph type="body" idx="1"/>
          </p:nvPr>
        </p:nvSpPr>
        <p:spPr>
          <a:xfrm>
            <a:off x="594784" y="1428750"/>
            <a:ext cx="10860616" cy="4960938"/>
          </a:xfrm>
        </p:spPr>
        <p:txBody>
          <a:bodyPr/>
          <a:lstStyle/>
          <a:p>
            <a:r>
              <a:rPr lang="en-US" dirty="0">
                <a:latin typeface="Times New Roman" pitchFamily="18" charset="0"/>
                <a:cs typeface="Times New Roman" pitchFamily="18" charset="0"/>
              </a:rPr>
              <a:t>A </a:t>
            </a:r>
            <a:r>
              <a:rPr lang="en-US" dirty="0">
                <a:solidFill>
                  <a:schemeClr val="tx2"/>
                </a:solidFill>
                <a:latin typeface="Times New Roman" pitchFamily="18" charset="0"/>
                <a:cs typeface="Times New Roman" pitchFamily="18" charset="0"/>
              </a:rPr>
              <a:t>maturity level</a:t>
            </a:r>
            <a:r>
              <a:rPr lang="en-US" dirty="0">
                <a:latin typeface="Times New Roman" pitchFamily="18" charset="0"/>
                <a:cs typeface="Times New Roman" pitchFamily="18" charset="0"/>
              </a:rPr>
              <a:t> is a well-defined evolutionary plateau of process improvement.</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There are five maturity levels.</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Each level is a layer in the foundation for continuous process improvement using a proven sequence of improvements, beginning with basic management practices and progressing through a predefined and proven path of successive levels.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42" name="Rectangle 2"/>
          <p:cNvSpPr>
            <a:spLocks noGrp="1" noChangeArrowheads="1"/>
          </p:cNvSpPr>
          <p:nvPr>
            <p:ph type="title"/>
          </p:nvPr>
        </p:nvSpPr>
        <p:spPr>
          <a:xfrm>
            <a:off x="304800" y="304801"/>
            <a:ext cx="11887200" cy="898525"/>
          </a:xfrm>
        </p:spPr>
        <p:txBody>
          <a:bodyPr/>
          <a:lstStyle/>
          <a:p>
            <a:r>
              <a:rPr lang="en-US" dirty="0">
                <a:latin typeface="Times New Roman" pitchFamily="18" charset="0"/>
                <a:cs typeface="Times New Roman" pitchFamily="18" charset="0"/>
              </a:rPr>
              <a:t>Underlying Premise of Process Improvement</a:t>
            </a:r>
          </a:p>
        </p:txBody>
      </p:sp>
      <p:sp>
        <p:nvSpPr>
          <p:cNvPr id="1546243" name="Text Box 3"/>
          <p:cNvSpPr txBox="1">
            <a:spLocks noChangeArrowheads="1"/>
          </p:cNvSpPr>
          <p:nvPr/>
        </p:nvSpPr>
        <p:spPr bwMode="auto">
          <a:xfrm>
            <a:off x="1930401" y="1558466"/>
            <a:ext cx="7742767" cy="4278094"/>
          </a:xfrm>
          <a:prstGeom prst="rect">
            <a:avLst/>
          </a:prstGeom>
          <a:noFill/>
          <a:ln w="9525">
            <a:noFill/>
            <a:miter lim="800000"/>
            <a:headEnd/>
            <a:tailEnd/>
          </a:ln>
          <a:effectLst/>
        </p:spPr>
        <p:txBody>
          <a:bodyPr>
            <a:spAutoFit/>
          </a:bodyPr>
          <a:lstStyle/>
          <a:p>
            <a:pPr algn="ctr">
              <a:lnSpc>
                <a:spcPct val="100000"/>
              </a:lnSpc>
            </a:pPr>
            <a:endParaRPr lang="en-US" sz="3200" dirty="0"/>
          </a:p>
          <a:p>
            <a:pPr algn="ctr">
              <a:lnSpc>
                <a:spcPct val="100000"/>
              </a:lnSpc>
            </a:pPr>
            <a:r>
              <a:rPr lang="en-US" sz="3600" dirty="0">
                <a:latin typeface="Times New Roman" pitchFamily="18" charset="0"/>
                <a:cs typeface="Times New Roman" pitchFamily="18" charset="0"/>
              </a:rPr>
              <a:t>“</a:t>
            </a:r>
            <a:r>
              <a:rPr lang="en-US" sz="4800" dirty="0">
                <a:latin typeface="Times New Roman" pitchFamily="18" charset="0"/>
                <a:cs typeface="Times New Roman" pitchFamily="18" charset="0"/>
              </a:rPr>
              <a:t>The quality of a product is largely determined by the quality of the process that is used to develop and maintain it.</a:t>
            </a:r>
            <a:r>
              <a:rPr lang="en-US" sz="3600"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6914" name="Rectangle 2"/>
          <p:cNvSpPr>
            <a:spLocks noGrp="1" noChangeArrowheads="1"/>
          </p:cNvSpPr>
          <p:nvPr>
            <p:ph type="title"/>
          </p:nvPr>
        </p:nvSpPr>
        <p:spPr>
          <a:xfrm>
            <a:off x="304800" y="685801"/>
            <a:ext cx="9550400" cy="474663"/>
          </a:xfrm>
        </p:spPr>
        <p:txBody>
          <a:bodyPr>
            <a:normAutofit fontScale="90000"/>
          </a:bodyPr>
          <a:lstStyle/>
          <a:p>
            <a:r>
              <a:rPr lang="en-US"/>
              <a:t>The Maturity Levels</a:t>
            </a:r>
          </a:p>
        </p:txBody>
      </p:sp>
      <p:grpSp>
        <p:nvGrpSpPr>
          <p:cNvPr id="2" name="Group 3"/>
          <p:cNvGrpSpPr>
            <a:grpSpLocks/>
          </p:cNvGrpSpPr>
          <p:nvPr/>
        </p:nvGrpSpPr>
        <p:grpSpPr bwMode="auto">
          <a:xfrm>
            <a:off x="1212851" y="1555750"/>
            <a:ext cx="10043583" cy="5024825"/>
            <a:chOff x="509" y="874"/>
            <a:chExt cx="4219" cy="2823"/>
          </a:xfrm>
        </p:grpSpPr>
        <p:sp>
          <p:nvSpPr>
            <p:cNvPr id="1446916" name="Oval 4"/>
            <p:cNvSpPr>
              <a:spLocks noChangeArrowheads="1"/>
            </p:cNvSpPr>
            <p:nvPr/>
          </p:nvSpPr>
          <p:spPr bwMode="auto">
            <a:xfrm>
              <a:off x="517" y="3127"/>
              <a:ext cx="164" cy="164"/>
            </a:xfrm>
            <a:prstGeom prst="ellipse">
              <a:avLst/>
            </a:prstGeom>
            <a:solidFill>
              <a:srgbClr val="C0C0C0"/>
            </a:solidFill>
            <a:ln w="9525">
              <a:noFill/>
              <a:round/>
              <a:headEnd/>
              <a:tailEnd/>
            </a:ln>
            <a:effectLst/>
          </p:spPr>
          <p:txBody>
            <a:bodyPr wrap="none" anchor="ctr"/>
            <a:lstStyle/>
            <a:p>
              <a:endParaRPr lang="en-US"/>
            </a:p>
          </p:txBody>
        </p:sp>
        <p:sp>
          <p:nvSpPr>
            <p:cNvPr id="1446917" name="Rectangle 5"/>
            <p:cNvSpPr>
              <a:spLocks noChangeArrowheads="1"/>
            </p:cNvSpPr>
            <p:nvPr/>
          </p:nvSpPr>
          <p:spPr bwMode="auto">
            <a:xfrm>
              <a:off x="512" y="3165"/>
              <a:ext cx="268" cy="127"/>
            </a:xfrm>
            <a:prstGeom prst="rect">
              <a:avLst/>
            </a:prstGeom>
            <a:noFill/>
            <a:ln w="9525">
              <a:noFill/>
              <a:miter lim="800000"/>
              <a:headEnd/>
              <a:tailEnd/>
            </a:ln>
            <a:effectLst/>
          </p:spPr>
          <p:txBody>
            <a:bodyPr lIns="90476" tIns="44444" rIns="90476" bIns="44444">
              <a:spAutoFit/>
            </a:bodyPr>
            <a:lstStyle/>
            <a:p>
              <a:pPr>
                <a:lnSpc>
                  <a:spcPct val="50000"/>
                </a:lnSpc>
                <a:spcBef>
                  <a:spcPct val="50000"/>
                </a:spcBef>
              </a:pPr>
              <a:r>
                <a:rPr lang="en-US" sz="1800">
                  <a:solidFill>
                    <a:srgbClr val="FFFFFF"/>
                  </a:solidFill>
                </a:rPr>
                <a:t>1   </a:t>
              </a:r>
            </a:p>
          </p:txBody>
        </p:sp>
        <p:sp>
          <p:nvSpPr>
            <p:cNvPr id="1446918" name="Oval 6"/>
            <p:cNvSpPr>
              <a:spLocks noChangeArrowheads="1"/>
            </p:cNvSpPr>
            <p:nvPr/>
          </p:nvSpPr>
          <p:spPr bwMode="auto">
            <a:xfrm>
              <a:off x="525" y="2642"/>
              <a:ext cx="163" cy="164"/>
            </a:xfrm>
            <a:prstGeom prst="ellipse">
              <a:avLst/>
            </a:prstGeom>
            <a:solidFill>
              <a:srgbClr val="C0C0C0"/>
            </a:solidFill>
            <a:ln w="9525">
              <a:noFill/>
              <a:round/>
              <a:headEnd/>
              <a:tailEnd/>
            </a:ln>
            <a:effectLst/>
          </p:spPr>
          <p:txBody>
            <a:bodyPr wrap="none" anchor="ctr"/>
            <a:lstStyle/>
            <a:p>
              <a:endParaRPr lang="en-US"/>
            </a:p>
          </p:txBody>
        </p:sp>
        <p:sp>
          <p:nvSpPr>
            <p:cNvPr id="1446919" name="Rectangle 7"/>
            <p:cNvSpPr>
              <a:spLocks noChangeArrowheads="1"/>
            </p:cNvSpPr>
            <p:nvPr/>
          </p:nvSpPr>
          <p:spPr bwMode="auto">
            <a:xfrm>
              <a:off x="517" y="2679"/>
              <a:ext cx="244" cy="127"/>
            </a:xfrm>
            <a:prstGeom prst="rect">
              <a:avLst/>
            </a:prstGeom>
            <a:noFill/>
            <a:ln w="9525">
              <a:noFill/>
              <a:miter lim="800000"/>
              <a:headEnd/>
              <a:tailEnd/>
            </a:ln>
            <a:effectLst/>
          </p:spPr>
          <p:txBody>
            <a:bodyPr lIns="90476" tIns="44444" rIns="90476" bIns="44444">
              <a:spAutoFit/>
            </a:bodyPr>
            <a:lstStyle/>
            <a:p>
              <a:pPr>
                <a:lnSpc>
                  <a:spcPct val="50000"/>
                </a:lnSpc>
                <a:spcBef>
                  <a:spcPct val="50000"/>
                </a:spcBef>
              </a:pPr>
              <a:r>
                <a:rPr lang="en-US" sz="1800">
                  <a:solidFill>
                    <a:srgbClr val="FFFFFF"/>
                  </a:solidFill>
                </a:rPr>
                <a:t>2</a:t>
              </a:r>
            </a:p>
          </p:txBody>
        </p:sp>
        <p:sp>
          <p:nvSpPr>
            <p:cNvPr id="1446920" name="Oval 8"/>
            <p:cNvSpPr>
              <a:spLocks noChangeArrowheads="1"/>
            </p:cNvSpPr>
            <p:nvPr/>
          </p:nvSpPr>
          <p:spPr bwMode="auto">
            <a:xfrm>
              <a:off x="510" y="2114"/>
              <a:ext cx="164" cy="164"/>
            </a:xfrm>
            <a:prstGeom prst="ellipse">
              <a:avLst/>
            </a:prstGeom>
            <a:solidFill>
              <a:srgbClr val="C0C0C0"/>
            </a:solidFill>
            <a:ln w="9525">
              <a:noFill/>
              <a:round/>
              <a:headEnd/>
              <a:tailEnd/>
            </a:ln>
            <a:effectLst/>
          </p:spPr>
          <p:txBody>
            <a:bodyPr wrap="none" anchor="ctr"/>
            <a:lstStyle/>
            <a:p>
              <a:endParaRPr lang="en-US"/>
            </a:p>
          </p:txBody>
        </p:sp>
        <p:sp>
          <p:nvSpPr>
            <p:cNvPr id="1446921" name="Rectangle 9"/>
            <p:cNvSpPr>
              <a:spLocks noChangeArrowheads="1"/>
            </p:cNvSpPr>
            <p:nvPr/>
          </p:nvSpPr>
          <p:spPr bwMode="auto">
            <a:xfrm>
              <a:off x="509" y="2155"/>
              <a:ext cx="215" cy="127"/>
            </a:xfrm>
            <a:prstGeom prst="rect">
              <a:avLst/>
            </a:prstGeom>
            <a:noFill/>
            <a:ln w="9525">
              <a:noFill/>
              <a:miter lim="800000"/>
              <a:headEnd/>
              <a:tailEnd/>
            </a:ln>
            <a:effectLst/>
          </p:spPr>
          <p:txBody>
            <a:bodyPr lIns="90476" tIns="44444" rIns="90476" bIns="44444">
              <a:spAutoFit/>
            </a:bodyPr>
            <a:lstStyle/>
            <a:p>
              <a:pPr>
                <a:lnSpc>
                  <a:spcPct val="50000"/>
                </a:lnSpc>
                <a:spcBef>
                  <a:spcPct val="50000"/>
                </a:spcBef>
              </a:pPr>
              <a:r>
                <a:rPr lang="en-US" sz="1800">
                  <a:solidFill>
                    <a:srgbClr val="FFFFFF"/>
                  </a:solidFill>
                </a:rPr>
                <a:t>3</a:t>
              </a:r>
            </a:p>
          </p:txBody>
        </p:sp>
        <p:sp>
          <p:nvSpPr>
            <p:cNvPr id="1446922" name="Oval 10"/>
            <p:cNvSpPr>
              <a:spLocks noChangeArrowheads="1"/>
            </p:cNvSpPr>
            <p:nvPr/>
          </p:nvSpPr>
          <p:spPr bwMode="auto">
            <a:xfrm>
              <a:off x="517" y="1614"/>
              <a:ext cx="164" cy="165"/>
            </a:xfrm>
            <a:prstGeom prst="ellipse">
              <a:avLst/>
            </a:prstGeom>
            <a:solidFill>
              <a:srgbClr val="C0C0C0"/>
            </a:solidFill>
            <a:ln w="9525">
              <a:noFill/>
              <a:round/>
              <a:headEnd/>
              <a:tailEnd/>
            </a:ln>
            <a:effectLst/>
          </p:spPr>
          <p:txBody>
            <a:bodyPr wrap="none" anchor="ctr"/>
            <a:lstStyle/>
            <a:p>
              <a:endParaRPr lang="en-US"/>
            </a:p>
          </p:txBody>
        </p:sp>
        <p:sp>
          <p:nvSpPr>
            <p:cNvPr id="1446923" name="Rectangle 11"/>
            <p:cNvSpPr>
              <a:spLocks noChangeArrowheads="1"/>
            </p:cNvSpPr>
            <p:nvPr/>
          </p:nvSpPr>
          <p:spPr bwMode="auto">
            <a:xfrm>
              <a:off x="509" y="1650"/>
              <a:ext cx="243" cy="127"/>
            </a:xfrm>
            <a:prstGeom prst="rect">
              <a:avLst/>
            </a:prstGeom>
            <a:noFill/>
            <a:ln w="9525">
              <a:noFill/>
              <a:miter lim="800000"/>
              <a:headEnd/>
              <a:tailEnd/>
            </a:ln>
            <a:effectLst/>
          </p:spPr>
          <p:txBody>
            <a:bodyPr lIns="90476" tIns="44444" rIns="90476" bIns="44444">
              <a:spAutoFit/>
            </a:bodyPr>
            <a:lstStyle/>
            <a:p>
              <a:pPr>
                <a:lnSpc>
                  <a:spcPct val="50000"/>
                </a:lnSpc>
                <a:spcBef>
                  <a:spcPct val="50000"/>
                </a:spcBef>
              </a:pPr>
              <a:r>
                <a:rPr lang="en-US" sz="1800">
                  <a:solidFill>
                    <a:srgbClr val="FFFFFF"/>
                  </a:solidFill>
                </a:rPr>
                <a:t>4   </a:t>
              </a:r>
            </a:p>
          </p:txBody>
        </p:sp>
        <p:sp>
          <p:nvSpPr>
            <p:cNvPr id="1446924" name="Oval 12"/>
            <p:cNvSpPr>
              <a:spLocks noChangeArrowheads="1"/>
            </p:cNvSpPr>
            <p:nvPr/>
          </p:nvSpPr>
          <p:spPr bwMode="auto">
            <a:xfrm>
              <a:off x="521" y="1083"/>
              <a:ext cx="164" cy="164"/>
            </a:xfrm>
            <a:prstGeom prst="ellipse">
              <a:avLst/>
            </a:prstGeom>
            <a:solidFill>
              <a:srgbClr val="C0C0C0"/>
            </a:solidFill>
            <a:ln w="9525">
              <a:noFill/>
              <a:round/>
              <a:headEnd/>
              <a:tailEnd/>
            </a:ln>
            <a:effectLst/>
          </p:spPr>
          <p:txBody>
            <a:bodyPr wrap="none" anchor="ctr"/>
            <a:lstStyle/>
            <a:p>
              <a:endParaRPr lang="en-US"/>
            </a:p>
          </p:txBody>
        </p:sp>
        <p:sp>
          <p:nvSpPr>
            <p:cNvPr id="1446925" name="Rectangle 13"/>
            <p:cNvSpPr>
              <a:spLocks noChangeArrowheads="1"/>
            </p:cNvSpPr>
            <p:nvPr/>
          </p:nvSpPr>
          <p:spPr bwMode="auto">
            <a:xfrm>
              <a:off x="520" y="1120"/>
              <a:ext cx="218" cy="127"/>
            </a:xfrm>
            <a:prstGeom prst="rect">
              <a:avLst/>
            </a:prstGeom>
            <a:noFill/>
            <a:ln w="9525">
              <a:noFill/>
              <a:miter lim="800000"/>
              <a:headEnd/>
              <a:tailEnd/>
            </a:ln>
            <a:effectLst/>
          </p:spPr>
          <p:txBody>
            <a:bodyPr lIns="90476" tIns="44444" rIns="90476" bIns="44444">
              <a:spAutoFit/>
            </a:bodyPr>
            <a:lstStyle/>
            <a:p>
              <a:pPr>
                <a:lnSpc>
                  <a:spcPct val="50000"/>
                </a:lnSpc>
                <a:spcBef>
                  <a:spcPct val="50000"/>
                </a:spcBef>
              </a:pPr>
              <a:r>
                <a:rPr lang="en-US" sz="1800">
                  <a:solidFill>
                    <a:srgbClr val="FFFFFF"/>
                  </a:solidFill>
                </a:rPr>
                <a:t>5   </a:t>
              </a:r>
            </a:p>
          </p:txBody>
        </p:sp>
        <p:sp>
          <p:nvSpPr>
            <p:cNvPr id="1446926" name="Freeform 14"/>
            <p:cNvSpPr>
              <a:spLocks/>
            </p:cNvSpPr>
            <p:nvPr/>
          </p:nvSpPr>
          <p:spPr bwMode="auto">
            <a:xfrm>
              <a:off x="603" y="1029"/>
              <a:ext cx="3386" cy="51"/>
            </a:xfrm>
            <a:custGeom>
              <a:avLst/>
              <a:gdLst/>
              <a:ahLst/>
              <a:cxnLst>
                <a:cxn ang="0">
                  <a:pos x="0" y="56"/>
                </a:cxn>
                <a:cxn ang="0">
                  <a:pos x="0" y="0"/>
                </a:cxn>
                <a:cxn ang="0">
                  <a:pos x="3808" y="0"/>
                </a:cxn>
              </a:cxnLst>
              <a:rect l="0" t="0" r="r" b="b"/>
              <a:pathLst>
                <a:path w="3809" h="57">
                  <a:moveTo>
                    <a:pt x="0" y="56"/>
                  </a:moveTo>
                  <a:lnTo>
                    <a:pt x="0" y="0"/>
                  </a:lnTo>
                  <a:lnTo>
                    <a:pt x="3808"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446927" name="Freeform 15"/>
            <p:cNvSpPr>
              <a:spLocks/>
            </p:cNvSpPr>
            <p:nvPr/>
          </p:nvSpPr>
          <p:spPr bwMode="auto">
            <a:xfrm>
              <a:off x="603" y="1543"/>
              <a:ext cx="2881" cy="58"/>
            </a:xfrm>
            <a:custGeom>
              <a:avLst/>
              <a:gdLst/>
              <a:ahLst/>
              <a:cxnLst>
                <a:cxn ang="0">
                  <a:pos x="0" y="64"/>
                </a:cxn>
                <a:cxn ang="0">
                  <a:pos x="0" y="0"/>
                </a:cxn>
                <a:cxn ang="0">
                  <a:pos x="3240" y="0"/>
                </a:cxn>
              </a:cxnLst>
              <a:rect l="0" t="0" r="r" b="b"/>
              <a:pathLst>
                <a:path w="3241" h="65">
                  <a:moveTo>
                    <a:pt x="0" y="64"/>
                  </a:moveTo>
                  <a:lnTo>
                    <a:pt x="0" y="0"/>
                  </a:lnTo>
                  <a:lnTo>
                    <a:pt x="324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446928" name="Freeform 16"/>
            <p:cNvSpPr>
              <a:spLocks/>
            </p:cNvSpPr>
            <p:nvPr/>
          </p:nvSpPr>
          <p:spPr bwMode="auto">
            <a:xfrm>
              <a:off x="603" y="2050"/>
              <a:ext cx="2348" cy="36"/>
            </a:xfrm>
            <a:custGeom>
              <a:avLst/>
              <a:gdLst/>
              <a:ahLst/>
              <a:cxnLst>
                <a:cxn ang="0">
                  <a:pos x="0" y="40"/>
                </a:cxn>
                <a:cxn ang="0">
                  <a:pos x="0" y="0"/>
                </a:cxn>
                <a:cxn ang="0">
                  <a:pos x="2640" y="0"/>
                </a:cxn>
              </a:cxnLst>
              <a:rect l="0" t="0" r="r" b="b"/>
              <a:pathLst>
                <a:path w="2641" h="41">
                  <a:moveTo>
                    <a:pt x="0" y="40"/>
                  </a:moveTo>
                  <a:lnTo>
                    <a:pt x="0" y="0"/>
                  </a:lnTo>
                  <a:lnTo>
                    <a:pt x="2640"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446929" name="Freeform 17"/>
            <p:cNvSpPr>
              <a:spLocks/>
            </p:cNvSpPr>
            <p:nvPr/>
          </p:nvSpPr>
          <p:spPr bwMode="auto">
            <a:xfrm>
              <a:off x="610" y="2592"/>
              <a:ext cx="1807" cy="44"/>
            </a:xfrm>
            <a:custGeom>
              <a:avLst/>
              <a:gdLst/>
              <a:ahLst/>
              <a:cxnLst>
                <a:cxn ang="0">
                  <a:pos x="0" y="48"/>
                </a:cxn>
                <a:cxn ang="0">
                  <a:pos x="0" y="0"/>
                </a:cxn>
                <a:cxn ang="0">
                  <a:pos x="2032" y="0"/>
                </a:cxn>
              </a:cxnLst>
              <a:rect l="0" t="0" r="r" b="b"/>
              <a:pathLst>
                <a:path w="2033" h="49">
                  <a:moveTo>
                    <a:pt x="0" y="48"/>
                  </a:moveTo>
                  <a:lnTo>
                    <a:pt x="0" y="0"/>
                  </a:lnTo>
                  <a:lnTo>
                    <a:pt x="2032"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446930" name="Freeform 18"/>
            <p:cNvSpPr>
              <a:spLocks/>
            </p:cNvSpPr>
            <p:nvPr/>
          </p:nvSpPr>
          <p:spPr bwMode="auto">
            <a:xfrm>
              <a:off x="610" y="3077"/>
              <a:ext cx="1324" cy="58"/>
            </a:xfrm>
            <a:custGeom>
              <a:avLst/>
              <a:gdLst/>
              <a:ahLst/>
              <a:cxnLst>
                <a:cxn ang="0">
                  <a:pos x="0" y="64"/>
                </a:cxn>
                <a:cxn ang="0">
                  <a:pos x="0" y="0"/>
                </a:cxn>
                <a:cxn ang="0">
                  <a:pos x="1488" y="0"/>
                </a:cxn>
              </a:cxnLst>
              <a:rect l="0" t="0" r="r" b="b"/>
              <a:pathLst>
                <a:path w="1489" h="65">
                  <a:moveTo>
                    <a:pt x="0" y="64"/>
                  </a:moveTo>
                  <a:lnTo>
                    <a:pt x="0" y="0"/>
                  </a:lnTo>
                  <a:lnTo>
                    <a:pt x="1488" y="0"/>
                  </a:lnTo>
                </a:path>
              </a:pathLst>
            </a:custGeom>
            <a:noFill/>
            <a:ln w="12700" cap="rnd" cmpd="sng">
              <a:solidFill>
                <a:srgbClr val="000000"/>
              </a:solidFill>
              <a:prstDash val="solid"/>
              <a:round/>
              <a:headEnd type="none" w="sm" len="sm"/>
              <a:tailEnd type="none" w="sm" len="sm"/>
            </a:ln>
            <a:effectLst/>
          </p:spPr>
          <p:txBody>
            <a:bodyPr/>
            <a:lstStyle/>
            <a:p>
              <a:endParaRPr lang="en-US"/>
            </a:p>
          </p:txBody>
        </p:sp>
        <p:sp>
          <p:nvSpPr>
            <p:cNvPr id="1446931" name="Freeform 19"/>
            <p:cNvSpPr>
              <a:spLocks/>
            </p:cNvSpPr>
            <p:nvPr/>
          </p:nvSpPr>
          <p:spPr bwMode="auto">
            <a:xfrm>
              <a:off x="1870" y="874"/>
              <a:ext cx="2849" cy="2755"/>
            </a:xfrm>
            <a:custGeom>
              <a:avLst/>
              <a:gdLst/>
              <a:ahLst/>
              <a:cxnLst>
                <a:cxn ang="0">
                  <a:pos x="0" y="3088"/>
                </a:cxn>
                <a:cxn ang="0">
                  <a:pos x="0" y="2292"/>
                </a:cxn>
                <a:cxn ang="0">
                  <a:pos x="592" y="2292"/>
                </a:cxn>
                <a:cxn ang="0">
                  <a:pos x="592" y="1696"/>
                </a:cxn>
                <a:cxn ang="0">
                  <a:pos x="1156" y="1696"/>
                </a:cxn>
                <a:cxn ang="0">
                  <a:pos x="1156" y="1140"/>
                </a:cxn>
                <a:cxn ang="0">
                  <a:pos x="1748" y="1140"/>
                </a:cxn>
                <a:cxn ang="0">
                  <a:pos x="1748" y="548"/>
                </a:cxn>
                <a:cxn ang="0">
                  <a:pos x="2316" y="548"/>
                </a:cxn>
                <a:cxn ang="0">
                  <a:pos x="2316" y="0"/>
                </a:cxn>
                <a:cxn ang="0">
                  <a:pos x="3204" y="0"/>
                </a:cxn>
                <a:cxn ang="0">
                  <a:pos x="3204" y="3076"/>
                </a:cxn>
                <a:cxn ang="0">
                  <a:pos x="0" y="3088"/>
                </a:cxn>
              </a:cxnLst>
              <a:rect l="0" t="0" r="r" b="b"/>
              <a:pathLst>
                <a:path w="3205" h="3089">
                  <a:moveTo>
                    <a:pt x="0" y="3088"/>
                  </a:moveTo>
                  <a:lnTo>
                    <a:pt x="0" y="2292"/>
                  </a:lnTo>
                  <a:lnTo>
                    <a:pt x="592" y="2292"/>
                  </a:lnTo>
                  <a:lnTo>
                    <a:pt x="592" y="1696"/>
                  </a:lnTo>
                  <a:lnTo>
                    <a:pt x="1156" y="1696"/>
                  </a:lnTo>
                  <a:lnTo>
                    <a:pt x="1156" y="1140"/>
                  </a:lnTo>
                  <a:lnTo>
                    <a:pt x="1748" y="1140"/>
                  </a:lnTo>
                  <a:lnTo>
                    <a:pt x="1748" y="548"/>
                  </a:lnTo>
                  <a:lnTo>
                    <a:pt x="2316" y="548"/>
                  </a:lnTo>
                  <a:lnTo>
                    <a:pt x="2316" y="0"/>
                  </a:lnTo>
                  <a:lnTo>
                    <a:pt x="3204" y="0"/>
                  </a:lnTo>
                  <a:lnTo>
                    <a:pt x="3204" y="3076"/>
                  </a:lnTo>
                  <a:lnTo>
                    <a:pt x="0" y="3088"/>
                  </a:lnTo>
                </a:path>
              </a:pathLst>
            </a:custGeom>
            <a:solidFill>
              <a:schemeClr val="accent1"/>
            </a:solidFill>
            <a:ln w="12700" cap="rnd" cmpd="sng">
              <a:noFill/>
              <a:prstDash val="solid"/>
              <a:round/>
              <a:headEnd type="none" w="med" len="med"/>
              <a:tailEnd type="none" w="med" len="med"/>
            </a:ln>
            <a:effectLst/>
          </p:spPr>
          <p:txBody>
            <a:bodyPr/>
            <a:lstStyle/>
            <a:p>
              <a:endParaRPr lang="en-US"/>
            </a:p>
          </p:txBody>
        </p:sp>
        <p:sp>
          <p:nvSpPr>
            <p:cNvPr id="1446932" name="Rectangle 20"/>
            <p:cNvSpPr>
              <a:spLocks noChangeArrowheads="1"/>
            </p:cNvSpPr>
            <p:nvPr/>
          </p:nvSpPr>
          <p:spPr bwMode="auto">
            <a:xfrm>
              <a:off x="687" y="3125"/>
              <a:ext cx="1196" cy="572"/>
            </a:xfrm>
            <a:prstGeom prst="rect">
              <a:avLst/>
            </a:prstGeom>
            <a:noFill/>
            <a:ln w="12700">
              <a:noFill/>
              <a:miter lim="800000"/>
              <a:headEnd/>
              <a:tailEnd/>
            </a:ln>
            <a:effectLst/>
          </p:spPr>
          <p:txBody>
            <a:bodyPr lIns="79365" tIns="39683" rIns="79365" bIns="39683">
              <a:spAutoFit/>
            </a:bodyPr>
            <a:lstStyle/>
            <a:p>
              <a:pPr defTabSz="785813"/>
              <a:r>
                <a:rPr lang="en-US" sz="1600" b="0" dirty="0">
                  <a:latin typeface="Times New Roman" pitchFamily="18" charset="0"/>
                  <a:cs typeface="Times New Roman" pitchFamily="18" charset="0"/>
                </a:rPr>
                <a:t>Process unpredictable, poorly controlled, and </a:t>
              </a:r>
            </a:p>
            <a:p>
              <a:pPr defTabSz="785813"/>
              <a:r>
                <a:rPr lang="en-US" sz="1600" b="0" dirty="0">
                  <a:latin typeface="Times New Roman" pitchFamily="18" charset="0"/>
                  <a:cs typeface="Times New Roman" pitchFamily="18" charset="0"/>
                </a:rPr>
                <a:t>reactive</a:t>
              </a:r>
            </a:p>
            <a:p>
              <a:pPr defTabSz="785813" latinLnBrk="1"/>
              <a:endParaRPr lang="en-US" sz="1300" b="0" dirty="0"/>
            </a:p>
          </p:txBody>
        </p:sp>
        <p:sp>
          <p:nvSpPr>
            <p:cNvPr id="1446933" name="Rectangle 21"/>
            <p:cNvSpPr>
              <a:spLocks noChangeArrowheads="1"/>
            </p:cNvSpPr>
            <p:nvPr/>
          </p:nvSpPr>
          <p:spPr bwMode="auto">
            <a:xfrm>
              <a:off x="694" y="2673"/>
              <a:ext cx="1215" cy="313"/>
            </a:xfrm>
            <a:prstGeom prst="rect">
              <a:avLst/>
            </a:prstGeom>
            <a:noFill/>
            <a:ln w="12700">
              <a:noFill/>
              <a:miter lim="800000"/>
              <a:headEnd/>
              <a:tailEnd/>
            </a:ln>
            <a:effectLst/>
          </p:spPr>
          <p:txBody>
            <a:bodyPr lIns="90476" tIns="44444" rIns="90476" bIns="44444">
              <a:spAutoFit/>
            </a:bodyPr>
            <a:lstStyle/>
            <a:p>
              <a:pPr>
                <a:lnSpc>
                  <a:spcPct val="95000"/>
                </a:lnSpc>
              </a:pPr>
              <a:r>
                <a:rPr lang="en-US" sz="1600" b="0" dirty="0">
                  <a:latin typeface="Times New Roman" pitchFamily="18" charset="0"/>
                  <a:cs typeface="Times New Roman" pitchFamily="18" charset="0"/>
                </a:rPr>
                <a:t>Process characterized for </a:t>
              </a:r>
              <a:r>
                <a:rPr lang="en-US" sz="1600" dirty="0">
                  <a:latin typeface="Times New Roman" pitchFamily="18" charset="0"/>
                  <a:cs typeface="Times New Roman" pitchFamily="18" charset="0"/>
                </a:rPr>
                <a:t>projects</a:t>
              </a:r>
              <a:r>
                <a:rPr lang="en-US" sz="1600" b="0" dirty="0">
                  <a:latin typeface="Times New Roman" pitchFamily="18" charset="0"/>
                  <a:cs typeface="Times New Roman" pitchFamily="18" charset="0"/>
                </a:rPr>
                <a:t> and is often reactive</a:t>
              </a:r>
            </a:p>
          </p:txBody>
        </p:sp>
        <p:sp>
          <p:nvSpPr>
            <p:cNvPr id="1446934" name="Rectangle 22"/>
            <p:cNvSpPr>
              <a:spLocks noChangeArrowheads="1"/>
            </p:cNvSpPr>
            <p:nvPr/>
          </p:nvSpPr>
          <p:spPr bwMode="auto">
            <a:xfrm>
              <a:off x="694" y="2147"/>
              <a:ext cx="1094" cy="313"/>
            </a:xfrm>
            <a:prstGeom prst="rect">
              <a:avLst/>
            </a:prstGeom>
            <a:noFill/>
            <a:ln w="12700">
              <a:noFill/>
              <a:miter lim="800000"/>
              <a:headEnd/>
              <a:tailEnd/>
            </a:ln>
            <a:effectLst/>
          </p:spPr>
          <p:txBody>
            <a:bodyPr lIns="90476" tIns="44444" rIns="90476" bIns="44444">
              <a:spAutoFit/>
            </a:bodyPr>
            <a:lstStyle/>
            <a:p>
              <a:pPr>
                <a:lnSpc>
                  <a:spcPct val="95000"/>
                </a:lnSpc>
              </a:pPr>
              <a:r>
                <a:rPr lang="en-US" sz="1600" b="0" dirty="0">
                  <a:latin typeface="Times New Roman" pitchFamily="18" charset="0"/>
                  <a:cs typeface="Times New Roman" pitchFamily="18" charset="0"/>
                </a:rPr>
                <a:t>Process characterized for the </a:t>
              </a:r>
              <a:r>
                <a:rPr lang="en-US" sz="1600" dirty="0">
                  <a:latin typeface="Times New Roman" pitchFamily="18" charset="0"/>
                  <a:cs typeface="Times New Roman" pitchFamily="18" charset="0"/>
                </a:rPr>
                <a:t>organization </a:t>
              </a:r>
              <a:r>
                <a:rPr lang="en-US" sz="1600" b="0" dirty="0">
                  <a:latin typeface="Times New Roman" pitchFamily="18" charset="0"/>
                  <a:cs typeface="Times New Roman" pitchFamily="18" charset="0"/>
                </a:rPr>
                <a:t>and is proactive</a:t>
              </a:r>
            </a:p>
          </p:txBody>
        </p:sp>
        <p:sp>
          <p:nvSpPr>
            <p:cNvPr id="1446935" name="Rectangle 23"/>
            <p:cNvSpPr>
              <a:spLocks noChangeArrowheads="1"/>
            </p:cNvSpPr>
            <p:nvPr/>
          </p:nvSpPr>
          <p:spPr bwMode="auto">
            <a:xfrm>
              <a:off x="694" y="1640"/>
              <a:ext cx="1158" cy="313"/>
            </a:xfrm>
            <a:prstGeom prst="rect">
              <a:avLst/>
            </a:prstGeom>
            <a:noFill/>
            <a:ln w="12700">
              <a:noFill/>
              <a:miter lim="800000"/>
              <a:headEnd/>
              <a:tailEnd/>
            </a:ln>
            <a:effectLst/>
          </p:spPr>
          <p:txBody>
            <a:bodyPr lIns="90476" tIns="44444" rIns="90476" bIns="44444">
              <a:spAutoFit/>
            </a:bodyPr>
            <a:lstStyle/>
            <a:p>
              <a:pPr>
                <a:lnSpc>
                  <a:spcPct val="95000"/>
                </a:lnSpc>
              </a:pPr>
              <a:r>
                <a:rPr lang="en-US" sz="1600" b="0" dirty="0">
                  <a:latin typeface="Times New Roman" pitchFamily="18" charset="0"/>
                  <a:cs typeface="Times New Roman" pitchFamily="18" charset="0"/>
                </a:rPr>
                <a:t>Process measured</a:t>
              </a:r>
              <a:br>
                <a:rPr lang="en-US" sz="1600" b="0" dirty="0">
                  <a:latin typeface="Times New Roman" pitchFamily="18" charset="0"/>
                  <a:cs typeface="Times New Roman" pitchFamily="18" charset="0"/>
                </a:rPr>
              </a:br>
              <a:r>
                <a:rPr lang="en-US" sz="1600" b="0" dirty="0">
                  <a:latin typeface="Times New Roman" pitchFamily="18" charset="0"/>
                  <a:cs typeface="Times New Roman" pitchFamily="18" charset="0"/>
                </a:rPr>
                <a:t>and controlled</a:t>
              </a:r>
            </a:p>
          </p:txBody>
        </p:sp>
        <p:sp>
          <p:nvSpPr>
            <p:cNvPr id="1446936" name="Rectangle 24"/>
            <p:cNvSpPr>
              <a:spLocks noChangeArrowheads="1"/>
            </p:cNvSpPr>
            <p:nvPr/>
          </p:nvSpPr>
          <p:spPr bwMode="auto">
            <a:xfrm>
              <a:off x="693" y="1135"/>
              <a:ext cx="1274" cy="313"/>
            </a:xfrm>
            <a:prstGeom prst="rect">
              <a:avLst/>
            </a:prstGeom>
            <a:noFill/>
            <a:ln w="12700">
              <a:noFill/>
              <a:miter lim="800000"/>
              <a:headEnd/>
              <a:tailEnd/>
            </a:ln>
            <a:effectLst/>
          </p:spPr>
          <p:txBody>
            <a:bodyPr lIns="90476" tIns="44444" rIns="90476" bIns="44444">
              <a:spAutoFit/>
            </a:bodyPr>
            <a:lstStyle/>
            <a:p>
              <a:pPr>
                <a:lnSpc>
                  <a:spcPct val="95000"/>
                </a:lnSpc>
              </a:pPr>
              <a:r>
                <a:rPr lang="en-US" sz="1600" b="0" dirty="0">
                  <a:latin typeface="Times New Roman" pitchFamily="18" charset="0"/>
                  <a:cs typeface="Times New Roman" pitchFamily="18" charset="0"/>
                </a:rPr>
                <a:t>Focus on continuous process improvement</a:t>
              </a:r>
            </a:p>
          </p:txBody>
        </p:sp>
        <p:sp>
          <p:nvSpPr>
            <p:cNvPr id="1446937" name="Rectangle 25"/>
            <p:cNvSpPr>
              <a:spLocks noChangeArrowheads="1"/>
            </p:cNvSpPr>
            <p:nvPr/>
          </p:nvSpPr>
          <p:spPr bwMode="auto">
            <a:xfrm>
              <a:off x="3947" y="932"/>
              <a:ext cx="781" cy="243"/>
            </a:xfrm>
            <a:prstGeom prst="rect">
              <a:avLst/>
            </a:prstGeom>
            <a:noFill/>
            <a:ln w="12700">
              <a:noFill/>
              <a:miter lim="800000"/>
              <a:headEnd/>
              <a:tailEnd/>
            </a:ln>
            <a:effectLst/>
          </p:spPr>
          <p:txBody>
            <a:bodyPr lIns="90476" tIns="44444" rIns="90476" bIns="44444">
              <a:spAutoFit/>
            </a:bodyPr>
            <a:lstStyle/>
            <a:p>
              <a:pPr>
                <a:lnSpc>
                  <a:spcPct val="125000"/>
                </a:lnSpc>
              </a:pPr>
              <a:r>
                <a:rPr lang="en-US" sz="1800">
                  <a:solidFill>
                    <a:schemeClr val="bg1"/>
                  </a:solidFill>
                </a:rPr>
                <a:t>Optimizing</a:t>
              </a:r>
            </a:p>
          </p:txBody>
        </p:sp>
        <p:sp>
          <p:nvSpPr>
            <p:cNvPr id="1446938" name="Rectangle 26"/>
            <p:cNvSpPr>
              <a:spLocks noChangeArrowheads="1"/>
            </p:cNvSpPr>
            <p:nvPr/>
          </p:nvSpPr>
          <p:spPr bwMode="auto">
            <a:xfrm>
              <a:off x="3442" y="1453"/>
              <a:ext cx="978" cy="362"/>
            </a:xfrm>
            <a:prstGeom prst="rect">
              <a:avLst/>
            </a:prstGeom>
            <a:noFill/>
            <a:ln w="12700">
              <a:noFill/>
              <a:miter lim="800000"/>
              <a:headEnd/>
              <a:tailEnd/>
            </a:ln>
            <a:effectLst/>
          </p:spPr>
          <p:txBody>
            <a:bodyPr lIns="90476" tIns="44444" rIns="90476" bIns="44444">
              <a:spAutoFit/>
            </a:bodyPr>
            <a:lstStyle/>
            <a:p>
              <a:r>
                <a:rPr lang="en-US" sz="1800">
                  <a:solidFill>
                    <a:srgbClr val="FFFFFF"/>
                  </a:solidFill>
                </a:rPr>
                <a:t>Quantitatively</a:t>
              </a:r>
            </a:p>
            <a:p>
              <a:r>
                <a:rPr lang="en-US" sz="1800">
                  <a:solidFill>
                    <a:srgbClr val="FFFFFF"/>
                  </a:solidFill>
                </a:rPr>
                <a:t>Managed</a:t>
              </a:r>
            </a:p>
          </p:txBody>
        </p:sp>
        <p:sp>
          <p:nvSpPr>
            <p:cNvPr id="1446939" name="Rectangle 27"/>
            <p:cNvSpPr>
              <a:spLocks noChangeArrowheads="1"/>
            </p:cNvSpPr>
            <p:nvPr/>
          </p:nvSpPr>
          <p:spPr bwMode="auto">
            <a:xfrm>
              <a:off x="2923" y="1960"/>
              <a:ext cx="724" cy="245"/>
            </a:xfrm>
            <a:prstGeom prst="rect">
              <a:avLst/>
            </a:prstGeom>
            <a:noFill/>
            <a:ln w="12700">
              <a:noFill/>
              <a:miter lim="800000"/>
              <a:headEnd/>
              <a:tailEnd/>
            </a:ln>
            <a:effectLst/>
          </p:spPr>
          <p:txBody>
            <a:bodyPr lIns="90476" tIns="44444" rIns="90476" bIns="44444">
              <a:spAutoFit/>
            </a:bodyPr>
            <a:lstStyle/>
            <a:p>
              <a:pPr>
                <a:lnSpc>
                  <a:spcPct val="125000"/>
                </a:lnSpc>
              </a:pPr>
              <a:r>
                <a:rPr lang="en-US" sz="1800">
                  <a:solidFill>
                    <a:schemeClr val="bg1"/>
                  </a:solidFill>
                </a:rPr>
                <a:t>Defined</a:t>
              </a:r>
            </a:p>
          </p:txBody>
        </p:sp>
        <p:sp>
          <p:nvSpPr>
            <p:cNvPr id="1446940" name="Rectangle 28"/>
            <p:cNvSpPr>
              <a:spLocks noChangeArrowheads="1"/>
            </p:cNvSpPr>
            <p:nvPr/>
          </p:nvSpPr>
          <p:spPr bwMode="auto">
            <a:xfrm>
              <a:off x="1899" y="2937"/>
              <a:ext cx="866" cy="243"/>
            </a:xfrm>
            <a:prstGeom prst="rect">
              <a:avLst/>
            </a:prstGeom>
            <a:noFill/>
            <a:ln w="12700">
              <a:noFill/>
              <a:miter lim="800000"/>
              <a:headEnd/>
              <a:tailEnd/>
            </a:ln>
            <a:effectLst/>
          </p:spPr>
          <p:txBody>
            <a:bodyPr lIns="90476" tIns="44444" rIns="90476" bIns="44444">
              <a:spAutoFit/>
            </a:bodyPr>
            <a:lstStyle/>
            <a:p>
              <a:pPr>
                <a:lnSpc>
                  <a:spcPct val="125000"/>
                </a:lnSpc>
              </a:pPr>
              <a:r>
                <a:rPr lang="en-US" sz="1800">
                  <a:solidFill>
                    <a:srgbClr val="FFFFFF"/>
                  </a:solidFill>
                </a:rPr>
                <a:t>Initial</a:t>
              </a:r>
            </a:p>
          </p:txBody>
        </p:sp>
        <p:sp>
          <p:nvSpPr>
            <p:cNvPr id="1446941" name="Rectangle 29"/>
            <p:cNvSpPr>
              <a:spLocks noChangeArrowheads="1"/>
            </p:cNvSpPr>
            <p:nvPr/>
          </p:nvSpPr>
          <p:spPr bwMode="auto">
            <a:xfrm>
              <a:off x="2418" y="2495"/>
              <a:ext cx="895" cy="245"/>
            </a:xfrm>
            <a:prstGeom prst="rect">
              <a:avLst/>
            </a:prstGeom>
            <a:noFill/>
            <a:ln w="12700">
              <a:noFill/>
              <a:miter lim="800000"/>
              <a:headEnd/>
              <a:tailEnd/>
            </a:ln>
            <a:effectLst/>
          </p:spPr>
          <p:txBody>
            <a:bodyPr lIns="90476" tIns="44444" rIns="90476" bIns="44444">
              <a:spAutoFit/>
            </a:bodyPr>
            <a:lstStyle/>
            <a:p>
              <a:pPr>
                <a:lnSpc>
                  <a:spcPct val="125000"/>
                </a:lnSpc>
              </a:pPr>
              <a:r>
                <a:rPr lang="en-US" sz="1800">
                  <a:solidFill>
                    <a:srgbClr val="FFFFFF"/>
                  </a:solidFill>
                </a:rPr>
                <a:t>Managed</a:t>
              </a:r>
            </a:p>
          </p:txBody>
        </p:sp>
        <p:sp>
          <p:nvSpPr>
            <p:cNvPr id="1446942" name="Rectangle 30"/>
            <p:cNvSpPr>
              <a:spLocks noChangeArrowheads="1"/>
            </p:cNvSpPr>
            <p:nvPr/>
          </p:nvSpPr>
          <p:spPr bwMode="auto">
            <a:xfrm>
              <a:off x="697" y="3178"/>
              <a:ext cx="1100" cy="323"/>
            </a:xfrm>
            <a:prstGeom prst="rect">
              <a:avLst/>
            </a:prstGeom>
            <a:noFill/>
            <a:ln w="12700">
              <a:noFill/>
              <a:miter lim="800000"/>
              <a:headEnd/>
              <a:tailEnd/>
            </a:ln>
            <a:effectLst/>
          </p:spPr>
          <p:txBody>
            <a:bodyPr wrap="none" anchor="ctr"/>
            <a:lstStyle/>
            <a:p>
              <a:endParaRPr lang="en-US"/>
            </a:p>
          </p:txBody>
        </p:sp>
        <p:sp>
          <p:nvSpPr>
            <p:cNvPr id="1446943" name="Rectangle 31"/>
            <p:cNvSpPr>
              <a:spLocks noChangeArrowheads="1"/>
            </p:cNvSpPr>
            <p:nvPr/>
          </p:nvSpPr>
          <p:spPr bwMode="auto">
            <a:xfrm>
              <a:off x="697" y="2669"/>
              <a:ext cx="946" cy="492"/>
            </a:xfrm>
            <a:prstGeom prst="rect">
              <a:avLst/>
            </a:prstGeom>
            <a:noFill/>
            <a:ln w="12700">
              <a:noFill/>
              <a:miter lim="800000"/>
              <a:headEnd/>
              <a:tailEnd/>
            </a:ln>
            <a:effectLst/>
          </p:spPr>
          <p:txBody>
            <a:bodyPr wrap="none" anchor="ctr"/>
            <a:lstStyle/>
            <a:p>
              <a:endParaRPr lang="en-US"/>
            </a:p>
          </p:txBody>
        </p:sp>
        <p:sp>
          <p:nvSpPr>
            <p:cNvPr id="1446944" name="Rectangle 32"/>
            <p:cNvSpPr>
              <a:spLocks noChangeArrowheads="1"/>
            </p:cNvSpPr>
            <p:nvPr/>
          </p:nvSpPr>
          <p:spPr bwMode="auto">
            <a:xfrm>
              <a:off x="697" y="2149"/>
              <a:ext cx="1088" cy="247"/>
            </a:xfrm>
            <a:prstGeom prst="rect">
              <a:avLst/>
            </a:prstGeom>
            <a:noFill/>
            <a:ln w="12700">
              <a:noFill/>
              <a:miter lim="800000"/>
              <a:headEnd/>
              <a:tailEnd/>
            </a:ln>
            <a:effectLst/>
          </p:spPr>
          <p:txBody>
            <a:bodyPr wrap="none" anchor="ctr"/>
            <a:lstStyle/>
            <a:p>
              <a:endParaRPr lang="en-US"/>
            </a:p>
          </p:txBody>
        </p:sp>
        <p:sp>
          <p:nvSpPr>
            <p:cNvPr id="1446945" name="Rectangle 33"/>
            <p:cNvSpPr>
              <a:spLocks noChangeArrowheads="1"/>
            </p:cNvSpPr>
            <p:nvPr/>
          </p:nvSpPr>
          <p:spPr bwMode="auto">
            <a:xfrm>
              <a:off x="697" y="1643"/>
              <a:ext cx="875" cy="246"/>
            </a:xfrm>
            <a:prstGeom prst="rect">
              <a:avLst/>
            </a:prstGeom>
            <a:noFill/>
            <a:ln w="12700">
              <a:noFill/>
              <a:miter lim="800000"/>
              <a:headEnd/>
              <a:tailEnd/>
            </a:ln>
            <a:effectLst/>
          </p:spPr>
          <p:txBody>
            <a:bodyPr wrap="none" anchor="ctr"/>
            <a:lstStyle/>
            <a:p>
              <a:endParaRPr lang="en-US"/>
            </a:p>
          </p:txBody>
        </p:sp>
        <p:sp>
          <p:nvSpPr>
            <p:cNvPr id="1446946" name="Rectangle 34"/>
            <p:cNvSpPr>
              <a:spLocks noChangeArrowheads="1"/>
            </p:cNvSpPr>
            <p:nvPr/>
          </p:nvSpPr>
          <p:spPr bwMode="auto">
            <a:xfrm>
              <a:off x="701" y="1138"/>
              <a:ext cx="857" cy="246"/>
            </a:xfrm>
            <a:prstGeom prst="rect">
              <a:avLst/>
            </a:prstGeom>
            <a:noFill/>
            <a:ln w="12700">
              <a:noFill/>
              <a:miter lim="800000"/>
              <a:headEnd/>
              <a:tailEnd/>
            </a:ln>
            <a:effectLst/>
          </p:spPr>
          <p:txBody>
            <a:bodyPr wrap="none" anchor="ctr"/>
            <a:lstStyle/>
            <a:p>
              <a:endParaRPr lang="en-US"/>
            </a:p>
          </p:txBody>
        </p:sp>
        <p:sp>
          <p:nvSpPr>
            <p:cNvPr id="1446947" name="Rectangle 35"/>
            <p:cNvSpPr>
              <a:spLocks noChangeArrowheads="1"/>
            </p:cNvSpPr>
            <p:nvPr/>
          </p:nvSpPr>
          <p:spPr bwMode="auto">
            <a:xfrm>
              <a:off x="3947" y="932"/>
              <a:ext cx="781" cy="243"/>
            </a:xfrm>
            <a:prstGeom prst="rect">
              <a:avLst/>
            </a:prstGeom>
            <a:noFill/>
            <a:ln w="12700">
              <a:noFill/>
              <a:miter lim="800000"/>
              <a:headEnd/>
              <a:tailEnd/>
            </a:ln>
            <a:effectLst/>
          </p:spPr>
          <p:txBody>
            <a:bodyPr lIns="90476" tIns="44444" rIns="90476" bIns="44444">
              <a:spAutoFit/>
            </a:bodyPr>
            <a:lstStyle/>
            <a:p>
              <a:pPr>
                <a:lnSpc>
                  <a:spcPct val="125000"/>
                </a:lnSpc>
              </a:pPr>
              <a:r>
                <a:rPr lang="en-US" sz="1800">
                  <a:solidFill>
                    <a:srgbClr val="FFFFFF"/>
                  </a:solidFill>
                </a:rPr>
                <a:t>Optimizing</a:t>
              </a:r>
            </a:p>
          </p:txBody>
        </p:sp>
        <p:sp>
          <p:nvSpPr>
            <p:cNvPr id="1446948" name="Rectangle 36"/>
            <p:cNvSpPr>
              <a:spLocks noChangeArrowheads="1"/>
            </p:cNvSpPr>
            <p:nvPr/>
          </p:nvSpPr>
          <p:spPr bwMode="auto">
            <a:xfrm>
              <a:off x="2923" y="1960"/>
              <a:ext cx="724" cy="245"/>
            </a:xfrm>
            <a:prstGeom prst="rect">
              <a:avLst/>
            </a:prstGeom>
            <a:noFill/>
            <a:ln w="12700">
              <a:noFill/>
              <a:miter lim="800000"/>
              <a:headEnd/>
              <a:tailEnd/>
            </a:ln>
            <a:effectLst/>
          </p:spPr>
          <p:txBody>
            <a:bodyPr lIns="90476" tIns="44444" rIns="90476" bIns="44444">
              <a:spAutoFit/>
            </a:bodyPr>
            <a:lstStyle/>
            <a:p>
              <a:pPr>
                <a:lnSpc>
                  <a:spcPct val="125000"/>
                </a:lnSpc>
              </a:pPr>
              <a:r>
                <a:rPr lang="en-US" sz="1800">
                  <a:solidFill>
                    <a:srgbClr val="FFFFFF"/>
                  </a:solidFill>
                </a:rPr>
                <a:t>Defined</a:t>
              </a: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6610" name="Rectangle 2"/>
          <p:cNvSpPr>
            <a:spLocks noGrp="1" noChangeArrowheads="1"/>
          </p:cNvSpPr>
          <p:nvPr>
            <p:ph type="title"/>
          </p:nvPr>
        </p:nvSpPr>
        <p:spPr>
          <a:xfrm>
            <a:off x="203200" y="304801"/>
            <a:ext cx="11480800" cy="898525"/>
          </a:xfrm>
        </p:spPr>
        <p:txBody>
          <a:bodyPr>
            <a:noAutofit/>
          </a:bodyPr>
          <a:lstStyle/>
          <a:p>
            <a:r>
              <a:rPr lang="en-US" dirty="0">
                <a:latin typeface="Times New Roman" pitchFamily="18" charset="0"/>
                <a:cs typeface="Times New Roman" pitchFamily="18" charset="0"/>
              </a:rPr>
              <a:t>Maturity Levels Should Not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Be Skipped</a:t>
            </a:r>
          </a:p>
        </p:txBody>
      </p:sp>
      <p:sp>
        <p:nvSpPr>
          <p:cNvPr id="1476611" name="Rectangle 3"/>
          <p:cNvSpPr>
            <a:spLocks noGrp="1" noChangeArrowheads="1"/>
          </p:cNvSpPr>
          <p:nvPr>
            <p:ph type="body" idx="1"/>
          </p:nvPr>
        </p:nvSpPr>
        <p:spPr>
          <a:xfrm>
            <a:off x="594784" y="1428750"/>
            <a:ext cx="10860616" cy="4960938"/>
          </a:xfrm>
        </p:spPr>
        <p:txBody>
          <a:bodyPr>
            <a:normAutofit fontScale="92500" lnSpcReduction="10000"/>
          </a:bodyPr>
          <a:lstStyle/>
          <a:p>
            <a:endParaRPr lang="en-US" dirty="0"/>
          </a:p>
          <a:p>
            <a:r>
              <a:rPr lang="en-US" dirty="0">
                <a:latin typeface="Times New Roman" pitchFamily="18" charset="0"/>
                <a:cs typeface="Times New Roman" pitchFamily="18" charset="0"/>
              </a:rPr>
              <a:t>Each maturity level provides a necessary foundation for effective implementation of processes at the next level. </a:t>
            </a:r>
          </a:p>
          <a:p>
            <a:pPr lvl="1"/>
            <a:r>
              <a:rPr lang="en-US" dirty="0">
                <a:latin typeface="Times New Roman" pitchFamily="18" charset="0"/>
                <a:cs typeface="Times New Roman" pitchFamily="18" charset="0"/>
              </a:rPr>
              <a:t>Higher level processes have less chance of success without the discipline provided by lower levels.</a:t>
            </a:r>
          </a:p>
          <a:p>
            <a:pPr lvl="1"/>
            <a:r>
              <a:rPr lang="en-US" dirty="0">
                <a:latin typeface="Times New Roman" pitchFamily="18" charset="0"/>
                <a:cs typeface="Times New Roman" pitchFamily="18" charset="0"/>
              </a:rPr>
              <a:t>The effect of innovation can be </a:t>
            </a:r>
            <a:r>
              <a:rPr lang="en-US" dirty="0" smtClean="0">
                <a:latin typeface="Times New Roman" pitchFamily="18" charset="0"/>
                <a:cs typeface="Times New Roman" pitchFamily="18" charset="0"/>
              </a:rPr>
              <a:t>hidden </a:t>
            </a:r>
            <a:r>
              <a:rPr lang="en-US" dirty="0">
                <a:latin typeface="Times New Roman" pitchFamily="18" charset="0"/>
                <a:cs typeface="Times New Roman" pitchFamily="18" charset="0"/>
              </a:rPr>
              <a:t>in a </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noisy process.</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Higher maturity level processes may be performed  by organizations at lower maturity levels, with the risk of not being consistently applied in a crisis.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812801" y="174171"/>
            <a:ext cx="10511367" cy="1103086"/>
          </a:xfrm>
        </p:spPr>
        <p:txBody>
          <a:bodyPr>
            <a:normAutofit fontScale="90000"/>
          </a:bodyPr>
          <a:lstStyle/>
          <a:p>
            <a:r>
              <a:rPr lang="en-US" altLang="zh-CN" dirty="0">
                <a:latin typeface="Times New Roman" pitchFamily="18" charset="0"/>
                <a:ea typeface="宋体" pitchFamily="2" charset="-122"/>
                <a:cs typeface="Times New Roman" pitchFamily="18" charset="0"/>
              </a:rPr>
              <a:t>Maturity Level 1 </a:t>
            </a:r>
            <a:br>
              <a:rPr lang="en-US" altLang="zh-CN" dirty="0">
                <a:latin typeface="Times New Roman" pitchFamily="18" charset="0"/>
                <a:ea typeface="宋体" pitchFamily="2" charset="-122"/>
                <a:cs typeface="Times New Roman" pitchFamily="18" charset="0"/>
              </a:rPr>
            </a:br>
            <a:r>
              <a:rPr lang="en-US" altLang="zh-CN" dirty="0">
                <a:latin typeface="Times New Roman" pitchFamily="18" charset="0"/>
                <a:ea typeface="宋体" pitchFamily="2" charset="-122"/>
                <a:cs typeface="Times New Roman" pitchFamily="18" charset="0"/>
              </a:rPr>
              <a:t>Initial</a:t>
            </a:r>
          </a:p>
        </p:txBody>
      </p:sp>
      <p:sp>
        <p:nvSpPr>
          <p:cNvPr id="83971" name="Rectangle 3"/>
          <p:cNvSpPr>
            <a:spLocks noGrp="1" noChangeArrowheads="1"/>
          </p:cNvSpPr>
          <p:nvPr>
            <p:ph type="body" idx="1"/>
          </p:nvPr>
        </p:nvSpPr>
        <p:spPr>
          <a:xfrm>
            <a:off x="508001" y="1600200"/>
            <a:ext cx="10708217" cy="3816350"/>
          </a:xfrm>
        </p:spPr>
        <p:txBody>
          <a:bodyPr>
            <a:normAutofit lnSpcReduction="10000"/>
          </a:bodyPr>
          <a:lstStyle/>
          <a:p>
            <a:r>
              <a:rPr lang="en-US" altLang="zh-CN" sz="3600" dirty="0">
                <a:latin typeface="Times New Roman" pitchFamily="18" charset="0"/>
                <a:ea typeface="宋体" pitchFamily="2" charset="-122"/>
                <a:cs typeface="Times New Roman" pitchFamily="18" charset="0"/>
              </a:rPr>
              <a:t>Maturity Level 1 deals with </a:t>
            </a:r>
            <a:r>
              <a:rPr lang="en-US" altLang="zh-CN" sz="3600" dirty="0">
                <a:solidFill>
                  <a:srgbClr val="0000CC"/>
                </a:solidFill>
                <a:latin typeface="Times New Roman" pitchFamily="18" charset="0"/>
                <a:ea typeface="宋体" pitchFamily="2" charset="-122"/>
                <a:cs typeface="Times New Roman" pitchFamily="18" charset="0"/>
              </a:rPr>
              <a:t>performed</a:t>
            </a:r>
            <a:r>
              <a:rPr lang="en-US" altLang="zh-CN" sz="3600" dirty="0">
                <a:solidFill>
                  <a:srgbClr val="800000"/>
                </a:solidFill>
                <a:latin typeface="Times New Roman" pitchFamily="18" charset="0"/>
                <a:ea typeface="宋体" pitchFamily="2" charset="-122"/>
                <a:cs typeface="Times New Roman" pitchFamily="18" charset="0"/>
              </a:rPr>
              <a:t> </a:t>
            </a:r>
            <a:r>
              <a:rPr lang="en-US" altLang="zh-CN" sz="3600" dirty="0">
                <a:latin typeface="Times New Roman" pitchFamily="18" charset="0"/>
                <a:ea typeface="宋体" pitchFamily="2" charset="-122"/>
                <a:cs typeface="Times New Roman" pitchFamily="18" charset="0"/>
              </a:rPr>
              <a:t>processes.</a:t>
            </a:r>
          </a:p>
          <a:p>
            <a:pPr>
              <a:spcBef>
                <a:spcPct val="60000"/>
              </a:spcBef>
            </a:pPr>
            <a:r>
              <a:rPr lang="en-US" sz="3600" dirty="0">
                <a:latin typeface="Times New Roman" pitchFamily="18" charset="0"/>
                <a:ea typeface="宋体" pitchFamily="2" charset="-122"/>
                <a:cs typeface="Times New Roman" pitchFamily="18" charset="0"/>
              </a:rPr>
              <a:t>Processes are unpredictable, poorly controlled, reactive.</a:t>
            </a:r>
            <a:r>
              <a:rPr lang="en-US" altLang="zh-CN" sz="3600" dirty="0">
                <a:latin typeface="Times New Roman" pitchFamily="18" charset="0"/>
                <a:ea typeface="宋体" pitchFamily="2" charset="-122"/>
                <a:cs typeface="Times New Roman" pitchFamily="18" charset="0"/>
              </a:rPr>
              <a:t> </a:t>
            </a:r>
          </a:p>
          <a:p>
            <a:pPr>
              <a:spcBef>
                <a:spcPct val="60000"/>
              </a:spcBef>
            </a:pPr>
            <a:r>
              <a:rPr lang="en-US" altLang="zh-CN" sz="3600" dirty="0">
                <a:latin typeface="Times New Roman" pitchFamily="18" charset="0"/>
                <a:ea typeface="宋体" pitchFamily="2" charset="-122"/>
                <a:cs typeface="Times New Roman" pitchFamily="18" charset="0"/>
              </a:rPr>
              <a:t>The process performance may not be stable and may not meet specific objectives such as quality, cost, and schedule, but useful work can be done.</a:t>
            </a:r>
          </a:p>
          <a:p>
            <a:pPr>
              <a:spcBef>
                <a:spcPct val="60000"/>
              </a:spcBef>
            </a:pPr>
            <a:endParaRPr lang="en-US" altLang="zh-CN" sz="2200" dirty="0">
              <a:ea typeface="宋体" pitchFamily="2"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914401" y="228600"/>
            <a:ext cx="10511367" cy="749300"/>
          </a:xfrm>
        </p:spPr>
        <p:txBody>
          <a:bodyPr>
            <a:noAutofit/>
          </a:bodyPr>
          <a:lstStyle/>
          <a:p>
            <a:r>
              <a:rPr lang="en-US" altLang="zh-CN" dirty="0">
                <a:latin typeface="Times New Roman" pitchFamily="18" charset="0"/>
                <a:ea typeface="宋体" pitchFamily="2" charset="-122"/>
                <a:cs typeface="Times New Roman" pitchFamily="18" charset="0"/>
              </a:rPr>
              <a:t>Maturity Level 2</a:t>
            </a:r>
            <a:br>
              <a:rPr lang="en-US" altLang="zh-CN" dirty="0">
                <a:latin typeface="Times New Roman" pitchFamily="18" charset="0"/>
                <a:ea typeface="宋体" pitchFamily="2" charset="-122"/>
                <a:cs typeface="Times New Roman" pitchFamily="18" charset="0"/>
              </a:rPr>
            </a:br>
            <a:r>
              <a:rPr lang="en-US" altLang="zh-CN" dirty="0">
                <a:latin typeface="Times New Roman" pitchFamily="18" charset="0"/>
                <a:ea typeface="宋体" pitchFamily="2" charset="-122"/>
                <a:cs typeface="Times New Roman" pitchFamily="18" charset="0"/>
              </a:rPr>
              <a:t>Managed </a:t>
            </a:r>
            <a:r>
              <a:rPr lang="en-US" altLang="zh-CN" u="sng" dirty="0">
                <a:latin typeface="Times New Roman" pitchFamily="18" charset="0"/>
                <a:ea typeface="宋体" pitchFamily="2" charset="-122"/>
                <a:cs typeface="Times New Roman" pitchFamily="18" charset="0"/>
              </a:rPr>
              <a:t>at the Project Level</a:t>
            </a:r>
          </a:p>
        </p:txBody>
      </p:sp>
      <p:sp>
        <p:nvSpPr>
          <p:cNvPr id="84995" name="Rectangle 3"/>
          <p:cNvSpPr>
            <a:spLocks noGrp="1" noChangeArrowheads="1"/>
          </p:cNvSpPr>
          <p:nvPr>
            <p:ph type="body" idx="1"/>
          </p:nvPr>
        </p:nvSpPr>
        <p:spPr>
          <a:xfrm>
            <a:off x="717551" y="1524000"/>
            <a:ext cx="10708216" cy="4781550"/>
          </a:xfrm>
        </p:spPr>
        <p:txBody>
          <a:bodyPr>
            <a:noAutofit/>
          </a:bodyPr>
          <a:lstStyle/>
          <a:p>
            <a:pPr marL="342900" indent="-342900">
              <a:lnSpc>
                <a:spcPct val="80000"/>
              </a:lnSpc>
            </a:pPr>
            <a:r>
              <a:rPr lang="en-US" altLang="zh-CN" sz="2800" dirty="0">
                <a:ea typeface="宋体" pitchFamily="2" charset="-122"/>
              </a:rPr>
              <a:t>Maturity Level 2 deals with </a:t>
            </a:r>
            <a:r>
              <a:rPr lang="en-US" altLang="zh-CN" sz="2800" dirty="0">
                <a:solidFill>
                  <a:srgbClr val="0000CC"/>
                </a:solidFill>
                <a:ea typeface="宋体" pitchFamily="2" charset="-122"/>
              </a:rPr>
              <a:t>managed</a:t>
            </a:r>
            <a:r>
              <a:rPr lang="en-US" altLang="zh-CN" sz="2800" dirty="0">
                <a:ea typeface="宋体" pitchFamily="2" charset="-122"/>
              </a:rPr>
              <a:t> processes.</a:t>
            </a:r>
          </a:p>
          <a:p>
            <a:pPr marL="342900" indent="-342900">
              <a:lnSpc>
                <a:spcPct val="80000"/>
              </a:lnSpc>
            </a:pPr>
            <a:r>
              <a:rPr lang="en-US" altLang="zh-CN" sz="2800" dirty="0">
                <a:ea typeface="宋体" pitchFamily="2" charset="-122"/>
              </a:rPr>
              <a:t>A managed process is a performed process that is also:</a:t>
            </a:r>
          </a:p>
          <a:p>
            <a:pPr marL="742950" lvl="1" indent="-285750">
              <a:lnSpc>
                <a:spcPct val="80000"/>
              </a:lnSpc>
            </a:pPr>
            <a:r>
              <a:rPr lang="en-US" altLang="zh-CN" dirty="0">
                <a:solidFill>
                  <a:schemeClr val="folHlink"/>
                </a:solidFill>
                <a:ea typeface="宋体" pitchFamily="2" charset="-122"/>
              </a:rPr>
              <a:t>Planned</a:t>
            </a:r>
            <a:r>
              <a:rPr lang="en-US" altLang="zh-CN" dirty="0">
                <a:ea typeface="宋体" pitchFamily="2" charset="-122"/>
              </a:rPr>
              <a:t> and executed in accordance with </a:t>
            </a:r>
            <a:r>
              <a:rPr lang="en-US" altLang="zh-CN" dirty="0">
                <a:solidFill>
                  <a:srgbClr val="0000FF"/>
                </a:solidFill>
                <a:ea typeface="宋体" pitchFamily="2" charset="-122"/>
              </a:rPr>
              <a:t>policy</a:t>
            </a:r>
          </a:p>
          <a:p>
            <a:pPr marL="742950" lvl="1" indent="-285750">
              <a:lnSpc>
                <a:spcPct val="80000"/>
              </a:lnSpc>
            </a:pPr>
            <a:r>
              <a:rPr lang="en-US" altLang="zh-CN" dirty="0">
                <a:ea typeface="宋体" pitchFamily="2" charset="-122"/>
              </a:rPr>
              <a:t>Employs </a:t>
            </a:r>
            <a:r>
              <a:rPr lang="en-US" altLang="zh-CN" dirty="0">
                <a:solidFill>
                  <a:srgbClr val="0000FF"/>
                </a:solidFill>
                <a:ea typeface="宋体" pitchFamily="2" charset="-122"/>
              </a:rPr>
              <a:t>skilled people</a:t>
            </a:r>
          </a:p>
          <a:p>
            <a:pPr marL="742950" lvl="1" indent="-285750">
              <a:lnSpc>
                <a:spcPct val="80000"/>
              </a:lnSpc>
            </a:pPr>
            <a:r>
              <a:rPr lang="en-US" altLang="zh-CN" dirty="0">
                <a:solidFill>
                  <a:srgbClr val="0000FF"/>
                </a:solidFill>
                <a:ea typeface="宋体" pitchFamily="2" charset="-122"/>
              </a:rPr>
              <a:t>Adequate resources</a:t>
            </a:r>
            <a:r>
              <a:rPr lang="en-US" altLang="zh-CN" dirty="0">
                <a:ea typeface="宋体" pitchFamily="2" charset="-122"/>
              </a:rPr>
              <a:t> are available</a:t>
            </a:r>
          </a:p>
          <a:p>
            <a:pPr marL="742950" lvl="1" indent="-285750">
              <a:lnSpc>
                <a:spcPct val="80000"/>
              </a:lnSpc>
            </a:pPr>
            <a:r>
              <a:rPr lang="en-US" altLang="zh-CN" dirty="0">
                <a:ea typeface="宋体" pitchFamily="2" charset="-122"/>
              </a:rPr>
              <a:t>Controlled outputs are produced</a:t>
            </a:r>
          </a:p>
          <a:p>
            <a:pPr marL="742950" lvl="1" indent="-285750">
              <a:lnSpc>
                <a:spcPct val="80000"/>
              </a:lnSpc>
            </a:pPr>
            <a:r>
              <a:rPr lang="en-US" altLang="zh-CN" dirty="0">
                <a:solidFill>
                  <a:srgbClr val="0000FF"/>
                </a:solidFill>
                <a:ea typeface="宋体" pitchFamily="2" charset="-122"/>
              </a:rPr>
              <a:t>Stakeholders</a:t>
            </a:r>
            <a:r>
              <a:rPr lang="en-US" altLang="zh-CN" dirty="0">
                <a:ea typeface="宋体" pitchFamily="2" charset="-122"/>
              </a:rPr>
              <a:t> are involved</a:t>
            </a:r>
          </a:p>
          <a:p>
            <a:pPr marL="742950" lvl="1" indent="-285750">
              <a:lnSpc>
                <a:spcPct val="80000"/>
              </a:lnSpc>
            </a:pPr>
            <a:r>
              <a:rPr lang="en-US" altLang="zh-CN" dirty="0">
                <a:ea typeface="宋体" pitchFamily="2" charset="-122"/>
              </a:rPr>
              <a:t>The </a:t>
            </a:r>
            <a:r>
              <a:rPr lang="en-US" altLang="zh-CN" dirty="0">
                <a:solidFill>
                  <a:srgbClr val="0000FF"/>
                </a:solidFill>
                <a:ea typeface="宋体" pitchFamily="2" charset="-122"/>
              </a:rPr>
              <a:t>process</a:t>
            </a:r>
            <a:r>
              <a:rPr lang="en-US" altLang="zh-CN" dirty="0">
                <a:ea typeface="宋体" pitchFamily="2" charset="-122"/>
              </a:rPr>
              <a:t> is reviewed and evaluated </a:t>
            </a:r>
            <a:r>
              <a:rPr lang="en-US" altLang="zh-CN">
                <a:ea typeface="宋体" pitchFamily="2" charset="-122"/>
              </a:rPr>
              <a:t>for </a:t>
            </a:r>
            <a:r>
              <a:rPr lang="en-US" altLang="zh-CN" smtClean="0">
                <a:ea typeface="宋体" pitchFamily="2" charset="-122"/>
              </a:rPr>
              <a:t>faithfulness </a:t>
            </a:r>
            <a:r>
              <a:rPr lang="en-US" altLang="zh-CN" dirty="0">
                <a:ea typeface="宋体" pitchFamily="2" charset="-122"/>
              </a:rPr>
              <a:t>to requirements </a:t>
            </a:r>
          </a:p>
          <a:p>
            <a:pPr marL="342900" indent="-342900">
              <a:lnSpc>
                <a:spcPct val="80000"/>
              </a:lnSpc>
            </a:pPr>
            <a:r>
              <a:rPr lang="en-US" sz="2800" dirty="0">
                <a:ea typeface="宋体" pitchFamily="2" charset="-122"/>
              </a:rPr>
              <a:t>Processes are planned, documented, performed, monitored, and controlled at the </a:t>
            </a:r>
            <a:r>
              <a:rPr lang="en-US" sz="2800" dirty="0">
                <a:solidFill>
                  <a:schemeClr val="accent1"/>
                </a:solidFill>
                <a:ea typeface="宋体" pitchFamily="2" charset="-122"/>
              </a:rPr>
              <a:t>project </a:t>
            </a:r>
            <a:r>
              <a:rPr lang="en-US" sz="2800" dirty="0">
                <a:ea typeface="宋体" pitchFamily="2" charset="-122"/>
              </a:rPr>
              <a:t>level.  Often reactive.</a:t>
            </a:r>
            <a:endParaRPr lang="en-US" altLang="zh-CN" sz="2800" dirty="0">
              <a:ea typeface="宋体" pitchFamily="2" charset="-122"/>
            </a:endParaRPr>
          </a:p>
          <a:p>
            <a:pPr marL="342900" indent="-342900">
              <a:lnSpc>
                <a:spcPct val="80000"/>
              </a:lnSpc>
            </a:pPr>
            <a:r>
              <a:rPr lang="en-US" altLang="zh-CN" sz="2800" dirty="0">
                <a:ea typeface="宋体" pitchFamily="2" charset="-122"/>
              </a:rPr>
              <a:t>The managed process comes closer to achieving the specific objectives such as quality, cost, and schedule.</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914401" y="228600"/>
            <a:ext cx="10511367" cy="749300"/>
          </a:xfrm>
        </p:spPr>
        <p:txBody>
          <a:bodyPr>
            <a:noAutofit/>
          </a:bodyPr>
          <a:lstStyle/>
          <a:p>
            <a:r>
              <a:rPr lang="en-US" altLang="zh-CN" dirty="0">
                <a:latin typeface="Times New Roman" pitchFamily="18" charset="0"/>
                <a:ea typeface="宋体" pitchFamily="2" charset="-122"/>
                <a:cs typeface="Times New Roman" pitchFamily="18" charset="0"/>
              </a:rPr>
              <a:t>Maturity Level 3</a:t>
            </a:r>
            <a:br>
              <a:rPr lang="en-US" altLang="zh-CN" dirty="0">
                <a:latin typeface="Times New Roman" pitchFamily="18" charset="0"/>
                <a:ea typeface="宋体" pitchFamily="2" charset="-122"/>
                <a:cs typeface="Times New Roman" pitchFamily="18" charset="0"/>
              </a:rPr>
            </a:br>
            <a:r>
              <a:rPr lang="en-US" altLang="zh-CN" dirty="0">
                <a:latin typeface="Times New Roman" pitchFamily="18" charset="0"/>
                <a:ea typeface="宋体" pitchFamily="2" charset="-122"/>
                <a:cs typeface="Times New Roman" pitchFamily="18" charset="0"/>
              </a:rPr>
              <a:t>Defined </a:t>
            </a:r>
            <a:r>
              <a:rPr lang="en-US" altLang="zh-CN" u="sng" dirty="0">
                <a:latin typeface="Times New Roman" pitchFamily="18" charset="0"/>
                <a:ea typeface="宋体" pitchFamily="2" charset="-122"/>
                <a:cs typeface="Times New Roman" pitchFamily="18" charset="0"/>
              </a:rPr>
              <a:t>at the Organization Level</a:t>
            </a:r>
          </a:p>
        </p:txBody>
      </p:sp>
      <p:sp>
        <p:nvSpPr>
          <p:cNvPr id="86019" name="Rectangle 3"/>
          <p:cNvSpPr>
            <a:spLocks noGrp="1" noChangeArrowheads="1"/>
          </p:cNvSpPr>
          <p:nvPr>
            <p:ph type="body" idx="1"/>
          </p:nvPr>
        </p:nvSpPr>
        <p:spPr>
          <a:xfrm>
            <a:off x="812801" y="1600200"/>
            <a:ext cx="10809817" cy="4819650"/>
          </a:xfrm>
        </p:spPr>
        <p:txBody>
          <a:bodyPr>
            <a:normAutofit lnSpcReduction="10000"/>
          </a:bodyPr>
          <a:lstStyle/>
          <a:p>
            <a:r>
              <a:rPr lang="en-US" altLang="zh-CN" sz="2400" dirty="0">
                <a:latin typeface="Times New Roman" pitchFamily="18" charset="0"/>
                <a:ea typeface="宋体" pitchFamily="2" charset="-122"/>
                <a:cs typeface="Times New Roman" pitchFamily="18" charset="0"/>
              </a:rPr>
              <a:t>Maturity Level 3 deals with </a:t>
            </a:r>
            <a:r>
              <a:rPr lang="en-US" altLang="zh-CN" sz="2400" dirty="0">
                <a:solidFill>
                  <a:srgbClr val="0000CC"/>
                </a:solidFill>
                <a:latin typeface="Times New Roman" pitchFamily="18" charset="0"/>
                <a:ea typeface="宋体" pitchFamily="2" charset="-122"/>
                <a:cs typeface="Times New Roman" pitchFamily="18" charset="0"/>
              </a:rPr>
              <a:t>defined </a:t>
            </a:r>
            <a:r>
              <a:rPr lang="en-US" altLang="zh-CN" sz="2400" dirty="0">
                <a:latin typeface="Times New Roman" pitchFamily="18" charset="0"/>
                <a:ea typeface="宋体" pitchFamily="2" charset="-122"/>
                <a:cs typeface="Times New Roman" pitchFamily="18" charset="0"/>
              </a:rPr>
              <a:t>processes.</a:t>
            </a:r>
          </a:p>
          <a:p>
            <a:r>
              <a:rPr lang="en-US" altLang="zh-CN" sz="2400" dirty="0">
                <a:latin typeface="Times New Roman" pitchFamily="18" charset="0"/>
                <a:ea typeface="宋体" pitchFamily="2" charset="-122"/>
                <a:cs typeface="Times New Roman" pitchFamily="18" charset="0"/>
              </a:rPr>
              <a:t>A defined process is a managed process that:</a:t>
            </a:r>
          </a:p>
          <a:p>
            <a:pPr lvl="1"/>
            <a:r>
              <a:rPr lang="en-US" altLang="zh-CN" sz="3200" dirty="0">
                <a:latin typeface="Times New Roman" pitchFamily="18" charset="0"/>
                <a:ea typeface="宋体" pitchFamily="2" charset="-122"/>
                <a:cs typeface="Times New Roman" pitchFamily="18" charset="0"/>
              </a:rPr>
              <a:t>Well defined, understood, deployed and executed across the entire </a:t>
            </a:r>
            <a:r>
              <a:rPr lang="en-US" altLang="zh-CN" sz="3200" b="1" dirty="0">
                <a:solidFill>
                  <a:schemeClr val="accent1"/>
                </a:solidFill>
                <a:latin typeface="Times New Roman" pitchFamily="18" charset="0"/>
                <a:ea typeface="宋体" pitchFamily="2" charset="-122"/>
                <a:cs typeface="Times New Roman" pitchFamily="18" charset="0"/>
              </a:rPr>
              <a:t>organization</a:t>
            </a:r>
            <a:r>
              <a:rPr lang="en-US" altLang="zh-CN" sz="3200" dirty="0">
                <a:latin typeface="Times New Roman" pitchFamily="18" charset="0"/>
                <a:ea typeface="宋体" pitchFamily="2" charset="-122"/>
                <a:cs typeface="Times New Roman" pitchFamily="18" charset="0"/>
              </a:rPr>
              <a:t>.  Proactive.</a:t>
            </a:r>
          </a:p>
          <a:p>
            <a:pPr lvl="1"/>
            <a:r>
              <a:rPr lang="en-US" sz="3200" dirty="0">
                <a:latin typeface="Times New Roman" pitchFamily="18" charset="0"/>
                <a:ea typeface="宋体" pitchFamily="2" charset="-122"/>
                <a:cs typeface="Times New Roman" pitchFamily="18" charset="0"/>
              </a:rPr>
              <a:t>Processes, standards, procedures, tools, etc. are defined at the organizational (Organization X ) level.  Project or local tailoring</a:t>
            </a:r>
            <a:r>
              <a:rPr lang="en-US" altLang="zh-CN" sz="3200" dirty="0">
                <a:latin typeface="Times New Roman" pitchFamily="18" charset="0"/>
                <a:ea typeface="宋体" pitchFamily="2" charset="-122"/>
                <a:cs typeface="Times New Roman" pitchFamily="18" charset="0"/>
              </a:rPr>
              <a:t> is allowed, however it must be based on the organization’s set of standard processes and defined per the organization’s tailoring guidelines.</a:t>
            </a:r>
          </a:p>
          <a:p>
            <a:r>
              <a:rPr lang="en-US" altLang="zh-CN" sz="2400" dirty="0">
                <a:latin typeface="Times New Roman" pitchFamily="18" charset="0"/>
                <a:ea typeface="宋体" pitchFamily="2" charset="-122"/>
                <a:cs typeface="Times New Roman" pitchFamily="18" charset="0"/>
              </a:rPr>
              <a:t>Major portions of the organization cannot “opt out.”</a:t>
            </a:r>
            <a:endParaRPr lang="zh-CN" altLang="en-US" sz="2200" dirty="0">
              <a:latin typeface="Times New Roman" pitchFamily="18" charset="0"/>
              <a:ea typeface="宋体" pitchFamily="2" charset="-122"/>
              <a:cs typeface="Times New Roman"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p:cNvSpPr>
          <p:nvPr/>
        </p:nvSpPr>
        <p:spPr bwMode="auto">
          <a:xfrm>
            <a:off x="0" y="0"/>
            <a:ext cx="12192000" cy="1143000"/>
          </a:xfrm>
          <a:prstGeom prst="rect">
            <a:avLst/>
          </a:prstGeom>
          <a:noFill/>
          <a:ln w="9525">
            <a:noFill/>
            <a:miter lim="800000"/>
            <a:headEnd/>
            <a:tailEnd/>
          </a:ln>
          <a:effectLst/>
        </p:spPr>
        <p:txBody>
          <a:bodyPr lIns="92075" tIns="46038" rIns="92075" bIns="46038" anchor="ctr" anchorCtr="1"/>
          <a:lstStyle/>
          <a:p>
            <a:pPr algn="ctr">
              <a:lnSpc>
                <a:spcPts val="3200"/>
              </a:lnSpc>
              <a:spcBef>
                <a:spcPct val="0"/>
              </a:spcBef>
              <a:spcAft>
                <a:spcPct val="0"/>
              </a:spcAft>
              <a:buClrTx/>
              <a:buFontTx/>
              <a:buNone/>
            </a:pPr>
            <a:r>
              <a:rPr lang="en-US" sz="4400" b="1" dirty="0">
                <a:solidFill>
                  <a:schemeClr val="accent1"/>
                </a:solidFill>
                <a:latin typeface="Times New Roman" pitchFamily="18" charset="0"/>
                <a:cs typeface="Times New Roman" pitchFamily="18" charset="0"/>
              </a:rPr>
              <a:t>Behaviors at the Five Levels</a:t>
            </a:r>
          </a:p>
        </p:txBody>
      </p:sp>
      <p:sp>
        <p:nvSpPr>
          <p:cNvPr id="88067" name="Rectangle 3"/>
          <p:cNvSpPr>
            <a:spLocks noChangeArrowheads="1"/>
          </p:cNvSpPr>
          <p:nvPr/>
        </p:nvSpPr>
        <p:spPr bwMode="auto">
          <a:xfrm>
            <a:off x="586317" y="1062039"/>
            <a:ext cx="11023600" cy="5240337"/>
          </a:xfrm>
          <a:prstGeom prst="rect">
            <a:avLst/>
          </a:prstGeom>
          <a:solidFill>
            <a:srgbClr val="9999FF"/>
          </a:solidFill>
          <a:ln w="9525">
            <a:noFill/>
            <a:miter lim="800000"/>
            <a:headEnd/>
            <a:tailEnd/>
          </a:ln>
        </p:spPr>
        <p:txBody>
          <a:bodyPr/>
          <a:lstStyle/>
          <a:p>
            <a:endParaRPr lang="en-US"/>
          </a:p>
        </p:txBody>
      </p:sp>
      <p:sp>
        <p:nvSpPr>
          <p:cNvPr id="88068" name="Rectangle 4" descr="Horizontal brick"/>
          <p:cNvSpPr>
            <a:spLocks noChangeArrowheads="1"/>
          </p:cNvSpPr>
          <p:nvPr/>
        </p:nvSpPr>
        <p:spPr bwMode="auto">
          <a:xfrm>
            <a:off x="594784" y="1068388"/>
            <a:ext cx="11006667" cy="323850"/>
          </a:xfrm>
          <a:prstGeom prst="rect">
            <a:avLst/>
          </a:prstGeom>
          <a:pattFill prst="horzBrick">
            <a:fgClr>
              <a:srgbClr val="66FFFF"/>
            </a:fgClr>
            <a:bgClr>
              <a:srgbClr val="FFFFFF"/>
            </a:bgClr>
          </a:pattFill>
          <a:ln w="12700">
            <a:solidFill>
              <a:srgbClr val="000000"/>
            </a:solidFill>
            <a:miter lim="800000"/>
            <a:headEnd/>
            <a:tailEnd/>
          </a:ln>
        </p:spPr>
        <p:txBody>
          <a:bodyPr/>
          <a:lstStyle/>
          <a:p>
            <a:endParaRPr lang="en-US"/>
          </a:p>
        </p:txBody>
      </p:sp>
      <p:sp>
        <p:nvSpPr>
          <p:cNvPr id="88069" name="Rectangle 5"/>
          <p:cNvSpPr>
            <a:spLocks noChangeArrowheads="1"/>
          </p:cNvSpPr>
          <p:nvPr/>
        </p:nvSpPr>
        <p:spPr bwMode="auto">
          <a:xfrm>
            <a:off x="594784" y="1463675"/>
            <a:ext cx="11006667" cy="4903788"/>
          </a:xfrm>
          <a:prstGeom prst="rect">
            <a:avLst/>
          </a:prstGeom>
          <a:solidFill>
            <a:srgbClr val="99FFCC"/>
          </a:solidFill>
          <a:ln w="12700">
            <a:solidFill>
              <a:srgbClr val="000000"/>
            </a:solidFill>
            <a:miter lim="800000"/>
            <a:headEnd/>
            <a:tailEnd/>
          </a:ln>
        </p:spPr>
        <p:txBody>
          <a:bodyPr/>
          <a:lstStyle/>
          <a:p>
            <a:endParaRPr lang="en-US"/>
          </a:p>
        </p:txBody>
      </p:sp>
      <p:sp>
        <p:nvSpPr>
          <p:cNvPr id="88070" name="Freeform 6"/>
          <p:cNvSpPr>
            <a:spLocks/>
          </p:cNvSpPr>
          <p:nvPr/>
        </p:nvSpPr>
        <p:spPr bwMode="auto">
          <a:xfrm>
            <a:off x="1327151" y="5651500"/>
            <a:ext cx="370416" cy="558800"/>
          </a:xfrm>
          <a:custGeom>
            <a:avLst/>
            <a:gdLst/>
            <a:ahLst/>
            <a:cxnLst>
              <a:cxn ang="0">
                <a:pos x="0" y="375"/>
              </a:cxn>
              <a:cxn ang="0">
                <a:pos x="191" y="375"/>
              </a:cxn>
              <a:cxn ang="0">
                <a:pos x="191" y="351"/>
              </a:cxn>
              <a:cxn ang="0">
                <a:pos x="159" y="351"/>
              </a:cxn>
              <a:cxn ang="0">
                <a:pos x="135" y="343"/>
              </a:cxn>
              <a:cxn ang="0">
                <a:pos x="127" y="336"/>
              </a:cxn>
              <a:cxn ang="0">
                <a:pos x="119" y="320"/>
              </a:cxn>
              <a:cxn ang="0">
                <a:pos x="119" y="0"/>
              </a:cxn>
              <a:cxn ang="0">
                <a:pos x="103" y="0"/>
              </a:cxn>
              <a:cxn ang="0">
                <a:pos x="79" y="0"/>
              </a:cxn>
              <a:cxn ang="0">
                <a:pos x="48" y="8"/>
              </a:cxn>
              <a:cxn ang="0">
                <a:pos x="24" y="16"/>
              </a:cxn>
              <a:cxn ang="0">
                <a:pos x="0" y="16"/>
              </a:cxn>
              <a:cxn ang="0">
                <a:pos x="0" y="32"/>
              </a:cxn>
              <a:cxn ang="0">
                <a:pos x="8" y="32"/>
              </a:cxn>
              <a:cxn ang="0">
                <a:pos x="16" y="32"/>
              </a:cxn>
              <a:cxn ang="0">
                <a:pos x="40" y="39"/>
              </a:cxn>
              <a:cxn ang="0">
                <a:pos x="56" y="47"/>
              </a:cxn>
              <a:cxn ang="0">
                <a:pos x="63" y="55"/>
              </a:cxn>
              <a:cxn ang="0">
                <a:pos x="63" y="78"/>
              </a:cxn>
              <a:cxn ang="0">
                <a:pos x="63" y="320"/>
              </a:cxn>
              <a:cxn ang="0">
                <a:pos x="63" y="336"/>
              </a:cxn>
              <a:cxn ang="0">
                <a:pos x="48" y="343"/>
              </a:cxn>
              <a:cxn ang="0">
                <a:pos x="32" y="351"/>
              </a:cxn>
              <a:cxn ang="0">
                <a:pos x="0" y="351"/>
              </a:cxn>
              <a:cxn ang="0">
                <a:pos x="0" y="375"/>
              </a:cxn>
            </a:cxnLst>
            <a:rect l="0" t="0" r="r" b="b"/>
            <a:pathLst>
              <a:path w="191" h="375">
                <a:moveTo>
                  <a:pt x="0" y="375"/>
                </a:moveTo>
                <a:lnTo>
                  <a:pt x="191" y="375"/>
                </a:lnTo>
                <a:lnTo>
                  <a:pt x="191" y="351"/>
                </a:lnTo>
                <a:lnTo>
                  <a:pt x="159" y="351"/>
                </a:lnTo>
                <a:lnTo>
                  <a:pt x="135" y="343"/>
                </a:lnTo>
                <a:lnTo>
                  <a:pt x="127" y="336"/>
                </a:lnTo>
                <a:lnTo>
                  <a:pt x="119" y="320"/>
                </a:lnTo>
                <a:lnTo>
                  <a:pt x="119" y="0"/>
                </a:lnTo>
                <a:lnTo>
                  <a:pt x="103" y="0"/>
                </a:lnTo>
                <a:lnTo>
                  <a:pt x="79" y="0"/>
                </a:lnTo>
                <a:lnTo>
                  <a:pt x="48" y="8"/>
                </a:lnTo>
                <a:lnTo>
                  <a:pt x="24" y="16"/>
                </a:lnTo>
                <a:lnTo>
                  <a:pt x="0" y="16"/>
                </a:lnTo>
                <a:lnTo>
                  <a:pt x="0" y="32"/>
                </a:lnTo>
                <a:lnTo>
                  <a:pt x="8" y="32"/>
                </a:lnTo>
                <a:lnTo>
                  <a:pt x="16" y="32"/>
                </a:lnTo>
                <a:lnTo>
                  <a:pt x="40" y="39"/>
                </a:lnTo>
                <a:lnTo>
                  <a:pt x="56" y="47"/>
                </a:lnTo>
                <a:lnTo>
                  <a:pt x="63" y="55"/>
                </a:lnTo>
                <a:lnTo>
                  <a:pt x="63" y="78"/>
                </a:lnTo>
                <a:lnTo>
                  <a:pt x="63" y="320"/>
                </a:lnTo>
                <a:lnTo>
                  <a:pt x="63" y="336"/>
                </a:lnTo>
                <a:lnTo>
                  <a:pt x="48" y="343"/>
                </a:lnTo>
                <a:lnTo>
                  <a:pt x="32" y="351"/>
                </a:lnTo>
                <a:lnTo>
                  <a:pt x="0" y="351"/>
                </a:lnTo>
                <a:lnTo>
                  <a:pt x="0" y="375"/>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71" name="Freeform 7"/>
          <p:cNvSpPr>
            <a:spLocks/>
          </p:cNvSpPr>
          <p:nvPr/>
        </p:nvSpPr>
        <p:spPr bwMode="auto">
          <a:xfrm>
            <a:off x="1327151" y="5651500"/>
            <a:ext cx="370416" cy="558800"/>
          </a:xfrm>
          <a:custGeom>
            <a:avLst/>
            <a:gdLst/>
            <a:ahLst/>
            <a:cxnLst>
              <a:cxn ang="0">
                <a:pos x="0" y="375"/>
              </a:cxn>
              <a:cxn ang="0">
                <a:pos x="191" y="375"/>
              </a:cxn>
              <a:cxn ang="0">
                <a:pos x="191" y="351"/>
              </a:cxn>
              <a:cxn ang="0">
                <a:pos x="159" y="351"/>
              </a:cxn>
              <a:cxn ang="0">
                <a:pos x="135" y="343"/>
              </a:cxn>
              <a:cxn ang="0">
                <a:pos x="127" y="336"/>
              </a:cxn>
              <a:cxn ang="0">
                <a:pos x="119" y="320"/>
              </a:cxn>
              <a:cxn ang="0">
                <a:pos x="119" y="0"/>
              </a:cxn>
              <a:cxn ang="0">
                <a:pos x="103" y="0"/>
              </a:cxn>
              <a:cxn ang="0">
                <a:pos x="79" y="0"/>
              </a:cxn>
              <a:cxn ang="0">
                <a:pos x="48" y="8"/>
              </a:cxn>
              <a:cxn ang="0">
                <a:pos x="24" y="16"/>
              </a:cxn>
              <a:cxn ang="0">
                <a:pos x="0" y="16"/>
              </a:cxn>
              <a:cxn ang="0">
                <a:pos x="0" y="32"/>
              </a:cxn>
              <a:cxn ang="0">
                <a:pos x="8" y="32"/>
              </a:cxn>
              <a:cxn ang="0">
                <a:pos x="16" y="32"/>
              </a:cxn>
              <a:cxn ang="0">
                <a:pos x="40" y="39"/>
              </a:cxn>
              <a:cxn ang="0">
                <a:pos x="56" y="47"/>
              </a:cxn>
              <a:cxn ang="0">
                <a:pos x="63" y="55"/>
              </a:cxn>
              <a:cxn ang="0">
                <a:pos x="63" y="78"/>
              </a:cxn>
              <a:cxn ang="0">
                <a:pos x="63" y="320"/>
              </a:cxn>
              <a:cxn ang="0">
                <a:pos x="63" y="336"/>
              </a:cxn>
              <a:cxn ang="0">
                <a:pos x="48" y="343"/>
              </a:cxn>
              <a:cxn ang="0">
                <a:pos x="32" y="351"/>
              </a:cxn>
              <a:cxn ang="0">
                <a:pos x="0" y="351"/>
              </a:cxn>
              <a:cxn ang="0">
                <a:pos x="0" y="375"/>
              </a:cxn>
            </a:cxnLst>
            <a:rect l="0" t="0" r="r" b="b"/>
            <a:pathLst>
              <a:path w="191" h="375">
                <a:moveTo>
                  <a:pt x="0" y="375"/>
                </a:moveTo>
                <a:lnTo>
                  <a:pt x="191" y="375"/>
                </a:lnTo>
                <a:lnTo>
                  <a:pt x="191" y="351"/>
                </a:lnTo>
                <a:lnTo>
                  <a:pt x="159" y="351"/>
                </a:lnTo>
                <a:lnTo>
                  <a:pt x="135" y="343"/>
                </a:lnTo>
                <a:lnTo>
                  <a:pt x="127" y="336"/>
                </a:lnTo>
                <a:lnTo>
                  <a:pt x="119" y="320"/>
                </a:lnTo>
                <a:lnTo>
                  <a:pt x="119" y="0"/>
                </a:lnTo>
                <a:lnTo>
                  <a:pt x="103" y="0"/>
                </a:lnTo>
                <a:lnTo>
                  <a:pt x="79" y="0"/>
                </a:lnTo>
                <a:lnTo>
                  <a:pt x="48" y="8"/>
                </a:lnTo>
                <a:lnTo>
                  <a:pt x="24" y="16"/>
                </a:lnTo>
                <a:lnTo>
                  <a:pt x="0" y="16"/>
                </a:lnTo>
                <a:lnTo>
                  <a:pt x="0" y="32"/>
                </a:lnTo>
                <a:lnTo>
                  <a:pt x="8" y="32"/>
                </a:lnTo>
                <a:lnTo>
                  <a:pt x="16" y="32"/>
                </a:lnTo>
                <a:lnTo>
                  <a:pt x="40" y="39"/>
                </a:lnTo>
                <a:lnTo>
                  <a:pt x="56" y="47"/>
                </a:lnTo>
                <a:lnTo>
                  <a:pt x="63" y="55"/>
                </a:lnTo>
                <a:lnTo>
                  <a:pt x="63" y="78"/>
                </a:lnTo>
                <a:lnTo>
                  <a:pt x="63" y="320"/>
                </a:lnTo>
                <a:lnTo>
                  <a:pt x="63" y="336"/>
                </a:lnTo>
                <a:lnTo>
                  <a:pt x="48" y="343"/>
                </a:lnTo>
                <a:lnTo>
                  <a:pt x="32" y="351"/>
                </a:lnTo>
                <a:lnTo>
                  <a:pt x="0" y="351"/>
                </a:lnTo>
                <a:lnTo>
                  <a:pt x="0" y="375"/>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72" name="Rectangle 8"/>
          <p:cNvSpPr>
            <a:spLocks noChangeArrowheads="1"/>
          </p:cNvSpPr>
          <p:nvPr/>
        </p:nvSpPr>
        <p:spPr bwMode="auto">
          <a:xfrm>
            <a:off x="1195654" y="5791200"/>
            <a:ext cx="546625" cy="276999"/>
          </a:xfrm>
          <a:prstGeom prst="rect">
            <a:avLst/>
          </a:prstGeom>
          <a:noFill/>
          <a:ln w="9525">
            <a:noFill/>
            <a:miter lim="800000"/>
            <a:headEnd/>
            <a:tailEnd/>
          </a:ln>
        </p:spPr>
        <p:txBody>
          <a:bodyPr wrap="none" lIns="0" tIns="0" rIns="0" bIns="0">
            <a:spAutoFit/>
          </a:bodyPr>
          <a:lstStyle/>
          <a:p>
            <a:pPr algn="ctr">
              <a:lnSpc>
                <a:spcPct val="100000"/>
              </a:lnSpc>
              <a:spcBef>
                <a:spcPct val="0"/>
              </a:spcBef>
              <a:spcAft>
                <a:spcPct val="0"/>
              </a:spcAft>
              <a:buClrTx/>
              <a:buFontTx/>
              <a:buNone/>
            </a:pPr>
            <a:r>
              <a:rPr lang="en-US" sz="1800" b="1">
                <a:solidFill>
                  <a:srgbClr val="000000"/>
                </a:solidFill>
              </a:rPr>
              <a:t>Initial</a:t>
            </a:r>
          </a:p>
        </p:txBody>
      </p:sp>
      <p:grpSp>
        <p:nvGrpSpPr>
          <p:cNvPr id="2" name="Group 9"/>
          <p:cNvGrpSpPr>
            <a:grpSpLocks/>
          </p:cNvGrpSpPr>
          <p:nvPr/>
        </p:nvGrpSpPr>
        <p:grpSpPr bwMode="auto">
          <a:xfrm>
            <a:off x="785284" y="4699001"/>
            <a:ext cx="1006374" cy="568325"/>
            <a:chOff x="139" y="3014"/>
            <a:chExt cx="518" cy="382"/>
          </a:xfrm>
        </p:grpSpPr>
        <p:sp>
          <p:nvSpPr>
            <p:cNvPr id="88074" name="Freeform 10"/>
            <p:cNvSpPr>
              <a:spLocks/>
            </p:cNvSpPr>
            <p:nvPr/>
          </p:nvSpPr>
          <p:spPr bwMode="auto">
            <a:xfrm>
              <a:off x="362" y="3014"/>
              <a:ext cx="295" cy="382"/>
            </a:xfrm>
            <a:custGeom>
              <a:avLst/>
              <a:gdLst/>
              <a:ahLst/>
              <a:cxnLst>
                <a:cxn ang="0">
                  <a:pos x="8" y="382"/>
                </a:cxn>
                <a:cxn ang="0">
                  <a:pos x="271" y="382"/>
                </a:cxn>
                <a:cxn ang="0">
                  <a:pos x="295" y="281"/>
                </a:cxn>
                <a:cxn ang="0">
                  <a:pos x="271" y="273"/>
                </a:cxn>
                <a:cxn ang="0">
                  <a:pos x="263" y="304"/>
                </a:cxn>
                <a:cxn ang="0">
                  <a:pos x="247" y="328"/>
                </a:cxn>
                <a:cxn ang="0">
                  <a:pos x="223" y="335"/>
                </a:cxn>
                <a:cxn ang="0">
                  <a:pos x="183" y="343"/>
                </a:cxn>
                <a:cxn ang="0">
                  <a:pos x="64" y="343"/>
                </a:cxn>
                <a:cxn ang="0">
                  <a:pos x="80" y="328"/>
                </a:cxn>
                <a:cxn ang="0">
                  <a:pos x="119" y="296"/>
                </a:cxn>
                <a:cxn ang="0">
                  <a:pos x="167" y="265"/>
                </a:cxn>
                <a:cxn ang="0">
                  <a:pos x="199" y="234"/>
                </a:cxn>
                <a:cxn ang="0">
                  <a:pos x="223" y="203"/>
                </a:cxn>
                <a:cxn ang="0">
                  <a:pos x="247" y="179"/>
                </a:cxn>
                <a:cxn ang="0">
                  <a:pos x="263" y="148"/>
                </a:cxn>
                <a:cxn ang="0">
                  <a:pos x="271" y="125"/>
                </a:cxn>
                <a:cxn ang="0">
                  <a:pos x="271" y="101"/>
                </a:cxn>
                <a:cxn ang="0">
                  <a:pos x="263" y="63"/>
                </a:cxn>
                <a:cxn ang="0">
                  <a:pos x="239" y="31"/>
                </a:cxn>
                <a:cxn ang="0">
                  <a:pos x="191" y="8"/>
                </a:cxn>
                <a:cxn ang="0">
                  <a:pos x="143" y="0"/>
                </a:cxn>
                <a:cxn ang="0">
                  <a:pos x="88" y="8"/>
                </a:cxn>
                <a:cxn ang="0">
                  <a:pos x="48" y="31"/>
                </a:cxn>
                <a:cxn ang="0">
                  <a:pos x="16" y="63"/>
                </a:cxn>
                <a:cxn ang="0">
                  <a:pos x="8" y="101"/>
                </a:cxn>
                <a:cxn ang="0">
                  <a:pos x="8" y="125"/>
                </a:cxn>
                <a:cxn ang="0">
                  <a:pos x="16" y="140"/>
                </a:cxn>
                <a:cxn ang="0">
                  <a:pos x="24" y="148"/>
                </a:cxn>
                <a:cxn ang="0">
                  <a:pos x="40" y="148"/>
                </a:cxn>
                <a:cxn ang="0">
                  <a:pos x="56" y="148"/>
                </a:cxn>
                <a:cxn ang="0">
                  <a:pos x="64" y="140"/>
                </a:cxn>
                <a:cxn ang="0">
                  <a:pos x="72" y="133"/>
                </a:cxn>
                <a:cxn ang="0">
                  <a:pos x="72" y="117"/>
                </a:cxn>
                <a:cxn ang="0">
                  <a:pos x="72" y="109"/>
                </a:cxn>
                <a:cxn ang="0">
                  <a:pos x="64" y="101"/>
                </a:cxn>
                <a:cxn ang="0">
                  <a:pos x="56" y="86"/>
                </a:cxn>
                <a:cxn ang="0">
                  <a:pos x="56" y="78"/>
                </a:cxn>
                <a:cxn ang="0">
                  <a:pos x="64" y="63"/>
                </a:cxn>
                <a:cxn ang="0">
                  <a:pos x="80" y="39"/>
                </a:cxn>
                <a:cxn ang="0">
                  <a:pos x="104" y="31"/>
                </a:cxn>
                <a:cxn ang="0">
                  <a:pos x="127" y="31"/>
                </a:cxn>
                <a:cxn ang="0">
                  <a:pos x="167" y="31"/>
                </a:cxn>
                <a:cxn ang="0">
                  <a:pos x="191" y="47"/>
                </a:cxn>
                <a:cxn ang="0">
                  <a:pos x="207" y="70"/>
                </a:cxn>
                <a:cxn ang="0">
                  <a:pos x="207" y="101"/>
                </a:cxn>
                <a:cxn ang="0">
                  <a:pos x="207" y="125"/>
                </a:cxn>
                <a:cxn ang="0">
                  <a:pos x="199" y="156"/>
                </a:cxn>
                <a:cxn ang="0">
                  <a:pos x="183" y="179"/>
                </a:cxn>
                <a:cxn ang="0">
                  <a:pos x="159" y="211"/>
                </a:cxn>
                <a:cxn ang="0">
                  <a:pos x="135" y="242"/>
                </a:cxn>
                <a:cxn ang="0">
                  <a:pos x="96" y="273"/>
                </a:cxn>
                <a:cxn ang="0">
                  <a:pos x="56" y="304"/>
                </a:cxn>
                <a:cxn ang="0">
                  <a:pos x="0" y="343"/>
                </a:cxn>
                <a:cxn ang="0">
                  <a:pos x="8" y="382"/>
                </a:cxn>
              </a:cxnLst>
              <a:rect l="0" t="0" r="r" b="b"/>
              <a:pathLst>
                <a:path w="295" h="382">
                  <a:moveTo>
                    <a:pt x="8" y="382"/>
                  </a:moveTo>
                  <a:lnTo>
                    <a:pt x="271" y="382"/>
                  </a:lnTo>
                  <a:lnTo>
                    <a:pt x="295" y="281"/>
                  </a:lnTo>
                  <a:lnTo>
                    <a:pt x="271" y="273"/>
                  </a:lnTo>
                  <a:lnTo>
                    <a:pt x="263" y="304"/>
                  </a:lnTo>
                  <a:lnTo>
                    <a:pt x="247" y="328"/>
                  </a:lnTo>
                  <a:lnTo>
                    <a:pt x="223" y="335"/>
                  </a:lnTo>
                  <a:lnTo>
                    <a:pt x="183" y="343"/>
                  </a:lnTo>
                  <a:lnTo>
                    <a:pt x="64" y="343"/>
                  </a:lnTo>
                  <a:lnTo>
                    <a:pt x="80" y="328"/>
                  </a:lnTo>
                  <a:lnTo>
                    <a:pt x="119" y="296"/>
                  </a:lnTo>
                  <a:lnTo>
                    <a:pt x="167" y="265"/>
                  </a:lnTo>
                  <a:lnTo>
                    <a:pt x="199" y="234"/>
                  </a:lnTo>
                  <a:lnTo>
                    <a:pt x="223" y="203"/>
                  </a:lnTo>
                  <a:lnTo>
                    <a:pt x="247" y="179"/>
                  </a:lnTo>
                  <a:lnTo>
                    <a:pt x="263" y="148"/>
                  </a:lnTo>
                  <a:lnTo>
                    <a:pt x="271" y="125"/>
                  </a:lnTo>
                  <a:lnTo>
                    <a:pt x="271" y="101"/>
                  </a:lnTo>
                  <a:lnTo>
                    <a:pt x="263" y="63"/>
                  </a:lnTo>
                  <a:lnTo>
                    <a:pt x="239" y="31"/>
                  </a:lnTo>
                  <a:lnTo>
                    <a:pt x="191" y="8"/>
                  </a:lnTo>
                  <a:lnTo>
                    <a:pt x="143" y="0"/>
                  </a:lnTo>
                  <a:lnTo>
                    <a:pt x="88" y="8"/>
                  </a:lnTo>
                  <a:lnTo>
                    <a:pt x="48" y="31"/>
                  </a:lnTo>
                  <a:lnTo>
                    <a:pt x="16" y="63"/>
                  </a:lnTo>
                  <a:lnTo>
                    <a:pt x="8" y="101"/>
                  </a:lnTo>
                  <a:lnTo>
                    <a:pt x="8" y="125"/>
                  </a:lnTo>
                  <a:lnTo>
                    <a:pt x="16" y="140"/>
                  </a:lnTo>
                  <a:lnTo>
                    <a:pt x="24" y="148"/>
                  </a:lnTo>
                  <a:lnTo>
                    <a:pt x="40" y="148"/>
                  </a:lnTo>
                  <a:lnTo>
                    <a:pt x="56" y="148"/>
                  </a:lnTo>
                  <a:lnTo>
                    <a:pt x="64" y="140"/>
                  </a:lnTo>
                  <a:lnTo>
                    <a:pt x="72" y="133"/>
                  </a:lnTo>
                  <a:lnTo>
                    <a:pt x="72" y="117"/>
                  </a:lnTo>
                  <a:lnTo>
                    <a:pt x="72" y="109"/>
                  </a:lnTo>
                  <a:lnTo>
                    <a:pt x="64" y="101"/>
                  </a:lnTo>
                  <a:lnTo>
                    <a:pt x="56" y="86"/>
                  </a:lnTo>
                  <a:lnTo>
                    <a:pt x="56" y="78"/>
                  </a:lnTo>
                  <a:lnTo>
                    <a:pt x="64" y="63"/>
                  </a:lnTo>
                  <a:lnTo>
                    <a:pt x="80" y="39"/>
                  </a:lnTo>
                  <a:lnTo>
                    <a:pt x="104" y="31"/>
                  </a:lnTo>
                  <a:lnTo>
                    <a:pt x="127" y="31"/>
                  </a:lnTo>
                  <a:lnTo>
                    <a:pt x="167" y="31"/>
                  </a:lnTo>
                  <a:lnTo>
                    <a:pt x="191" y="47"/>
                  </a:lnTo>
                  <a:lnTo>
                    <a:pt x="207" y="70"/>
                  </a:lnTo>
                  <a:lnTo>
                    <a:pt x="207" y="101"/>
                  </a:lnTo>
                  <a:lnTo>
                    <a:pt x="207" y="125"/>
                  </a:lnTo>
                  <a:lnTo>
                    <a:pt x="199" y="156"/>
                  </a:lnTo>
                  <a:lnTo>
                    <a:pt x="183" y="179"/>
                  </a:lnTo>
                  <a:lnTo>
                    <a:pt x="159" y="211"/>
                  </a:lnTo>
                  <a:lnTo>
                    <a:pt x="135" y="242"/>
                  </a:lnTo>
                  <a:lnTo>
                    <a:pt x="96" y="273"/>
                  </a:lnTo>
                  <a:lnTo>
                    <a:pt x="56" y="304"/>
                  </a:lnTo>
                  <a:lnTo>
                    <a:pt x="0" y="343"/>
                  </a:lnTo>
                  <a:lnTo>
                    <a:pt x="8" y="382"/>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75" name="Freeform 11"/>
            <p:cNvSpPr>
              <a:spLocks/>
            </p:cNvSpPr>
            <p:nvPr/>
          </p:nvSpPr>
          <p:spPr bwMode="auto">
            <a:xfrm>
              <a:off x="362" y="3014"/>
              <a:ext cx="295" cy="382"/>
            </a:xfrm>
            <a:custGeom>
              <a:avLst/>
              <a:gdLst/>
              <a:ahLst/>
              <a:cxnLst>
                <a:cxn ang="0">
                  <a:pos x="8" y="382"/>
                </a:cxn>
                <a:cxn ang="0">
                  <a:pos x="271" y="382"/>
                </a:cxn>
                <a:cxn ang="0">
                  <a:pos x="295" y="281"/>
                </a:cxn>
                <a:cxn ang="0">
                  <a:pos x="271" y="273"/>
                </a:cxn>
                <a:cxn ang="0">
                  <a:pos x="263" y="304"/>
                </a:cxn>
                <a:cxn ang="0">
                  <a:pos x="247" y="328"/>
                </a:cxn>
                <a:cxn ang="0">
                  <a:pos x="223" y="335"/>
                </a:cxn>
                <a:cxn ang="0">
                  <a:pos x="183" y="343"/>
                </a:cxn>
                <a:cxn ang="0">
                  <a:pos x="64" y="343"/>
                </a:cxn>
                <a:cxn ang="0">
                  <a:pos x="80" y="328"/>
                </a:cxn>
                <a:cxn ang="0">
                  <a:pos x="119" y="296"/>
                </a:cxn>
                <a:cxn ang="0">
                  <a:pos x="167" y="265"/>
                </a:cxn>
                <a:cxn ang="0">
                  <a:pos x="199" y="234"/>
                </a:cxn>
                <a:cxn ang="0">
                  <a:pos x="223" y="203"/>
                </a:cxn>
                <a:cxn ang="0">
                  <a:pos x="247" y="179"/>
                </a:cxn>
                <a:cxn ang="0">
                  <a:pos x="263" y="148"/>
                </a:cxn>
                <a:cxn ang="0">
                  <a:pos x="271" y="125"/>
                </a:cxn>
                <a:cxn ang="0">
                  <a:pos x="271" y="101"/>
                </a:cxn>
                <a:cxn ang="0">
                  <a:pos x="263" y="63"/>
                </a:cxn>
                <a:cxn ang="0">
                  <a:pos x="239" y="31"/>
                </a:cxn>
                <a:cxn ang="0">
                  <a:pos x="191" y="8"/>
                </a:cxn>
                <a:cxn ang="0">
                  <a:pos x="143" y="0"/>
                </a:cxn>
                <a:cxn ang="0">
                  <a:pos x="88" y="8"/>
                </a:cxn>
                <a:cxn ang="0">
                  <a:pos x="48" y="31"/>
                </a:cxn>
                <a:cxn ang="0">
                  <a:pos x="16" y="63"/>
                </a:cxn>
                <a:cxn ang="0">
                  <a:pos x="8" y="101"/>
                </a:cxn>
                <a:cxn ang="0">
                  <a:pos x="8" y="125"/>
                </a:cxn>
                <a:cxn ang="0">
                  <a:pos x="16" y="140"/>
                </a:cxn>
                <a:cxn ang="0">
                  <a:pos x="24" y="148"/>
                </a:cxn>
                <a:cxn ang="0">
                  <a:pos x="40" y="148"/>
                </a:cxn>
                <a:cxn ang="0">
                  <a:pos x="56" y="148"/>
                </a:cxn>
                <a:cxn ang="0">
                  <a:pos x="64" y="140"/>
                </a:cxn>
                <a:cxn ang="0">
                  <a:pos x="72" y="133"/>
                </a:cxn>
                <a:cxn ang="0">
                  <a:pos x="72" y="117"/>
                </a:cxn>
                <a:cxn ang="0">
                  <a:pos x="72" y="109"/>
                </a:cxn>
                <a:cxn ang="0">
                  <a:pos x="64" y="101"/>
                </a:cxn>
                <a:cxn ang="0">
                  <a:pos x="56" y="86"/>
                </a:cxn>
                <a:cxn ang="0">
                  <a:pos x="56" y="78"/>
                </a:cxn>
                <a:cxn ang="0">
                  <a:pos x="64" y="63"/>
                </a:cxn>
                <a:cxn ang="0">
                  <a:pos x="80" y="39"/>
                </a:cxn>
                <a:cxn ang="0">
                  <a:pos x="104" y="31"/>
                </a:cxn>
                <a:cxn ang="0">
                  <a:pos x="127" y="31"/>
                </a:cxn>
                <a:cxn ang="0">
                  <a:pos x="167" y="31"/>
                </a:cxn>
                <a:cxn ang="0">
                  <a:pos x="191" y="47"/>
                </a:cxn>
                <a:cxn ang="0">
                  <a:pos x="207" y="70"/>
                </a:cxn>
                <a:cxn ang="0">
                  <a:pos x="207" y="101"/>
                </a:cxn>
                <a:cxn ang="0">
                  <a:pos x="207" y="125"/>
                </a:cxn>
                <a:cxn ang="0">
                  <a:pos x="199" y="156"/>
                </a:cxn>
                <a:cxn ang="0">
                  <a:pos x="183" y="179"/>
                </a:cxn>
                <a:cxn ang="0">
                  <a:pos x="159" y="211"/>
                </a:cxn>
                <a:cxn ang="0">
                  <a:pos x="135" y="242"/>
                </a:cxn>
                <a:cxn ang="0">
                  <a:pos x="96" y="273"/>
                </a:cxn>
                <a:cxn ang="0">
                  <a:pos x="56" y="304"/>
                </a:cxn>
                <a:cxn ang="0">
                  <a:pos x="0" y="343"/>
                </a:cxn>
                <a:cxn ang="0">
                  <a:pos x="8" y="382"/>
                </a:cxn>
              </a:cxnLst>
              <a:rect l="0" t="0" r="r" b="b"/>
              <a:pathLst>
                <a:path w="295" h="382">
                  <a:moveTo>
                    <a:pt x="8" y="382"/>
                  </a:moveTo>
                  <a:lnTo>
                    <a:pt x="271" y="382"/>
                  </a:lnTo>
                  <a:lnTo>
                    <a:pt x="295" y="281"/>
                  </a:lnTo>
                  <a:lnTo>
                    <a:pt x="271" y="273"/>
                  </a:lnTo>
                  <a:lnTo>
                    <a:pt x="263" y="304"/>
                  </a:lnTo>
                  <a:lnTo>
                    <a:pt x="247" y="328"/>
                  </a:lnTo>
                  <a:lnTo>
                    <a:pt x="223" y="335"/>
                  </a:lnTo>
                  <a:lnTo>
                    <a:pt x="183" y="343"/>
                  </a:lnTo>
                  <a:lnTo>
                    <a:pt x="64" y="343"/>
                  </a:lnTo>
                  <a:lnTo>
                    <a:pt x="80" y="328"/>
                  </a:lnTo>
                  <a:lnTo>
                    <a:pt x="119" y="296"/>
                  </a:lnTo>
                  <a:lnTo>
                    <a:pt x="167" y="265"/>
                  </a:lnTo>
                  <a:lnTo>
                    <a:pt x="199" y="234"/>
                  </a:lnTo>
                  <a:lnTo>
                    <a:pt x="223" y="203"/>
                  </a:lnTo>
                  <a:lnTo>
                    <a:pt x="247" y="179"/>
                  </a:lnTo>
                  <a:lnTo>
                    <a:pt x="263" y="148"/>
                  </a:lnTo>
                  <a:lnTo>
                    <a:pt x="271" y="125"/>
                  </a:lnTo>
                  <a:lnTo>
                    <a:pt x="271" y="101"/>
                  </a:lnTo>
                  <a:lnTo>
                    <a:pt x="263" y="63"/>
                  </a:lnTo>
                  <a:lnTo>
                    <a:pt x="239" y="31"/>
                  </a:lnTo>
                  <a:lnTo>
                    <a:pt x="191" y="8"/>
                  </a:lnTo>
                  <a:lnTo>
                    <a:pt x="143" y="0"/>
                  </a:lnTo>
                  <a:lnTo>
                    <a:pt x="88" y="8"/>
                  </a:lnTo>
                  <a:lnTo>
                    <a:pt x="48" y="31"/>
                  </a:lnTo>
                  <a:lnTo>
                    <a:pt x="16" y="63"/>
                  </a:lnTo>
                  <a:lnTo>
                    <a:pt x="8" y="101"/>
                  </a:lnTo>
                  <a:lnTo>
                    <a:pt x="8" y="125"/>
                  </a:lnTo>
                  <a:lnTo>
                    <a:pt x="16" y="140"/>
                  </a:lnTo>
                  <a:lnTo>
                    <a:pt x="24" y="148"/>
                  </a:lnTo>
                  <a:lnTo>
                    <a:pt x="40" y="148"/>
                  </a:lnTo>
                  <a:lnTo>
                    <a:pt x="56" y="148"/>
                  </a:lnTo>
                  <a:lnTo>
                    <a:pt x="64" y="140"/>
                  </a:lnTo>
                  <a:lnTo>
                    <a:pt x="72" y="133"/>
                  </a:lnTo>
                  <a:lnTo>
                    <a:pt x="72" y="117"/>
                  </a:lnTo>
                  <a:lnTo>
                    <a:pt x="72" y="109"/>
                  </a:lnTo>
                  <a:lnTo>
                    <a:pt x="64" y="101"/>
                  </a:lnTo>
                  <a:lnTo>
                    <a:pt x="56" y="86"/>
                  </a:lnTo>
                  <a:lnTo>
                    <a:pt x="56" y="78"/>
                  </a:lnTo>
                  <a:lnTo>
                    <a:pt x="64" y="63"/>
                  </a:lnTo>
                  <a:lnTo>
                    <a:pt x="80" y="39"/>
                  </a:lnTo>
                  <a:lnTo>
                    <a:pt x="104" y="31"/>
                  </a:lnTo>
                  <a:lnTo>
                    <a:pt x="127" y="31"/>
                  </a:lnTo>
                  <a:lnTo>
                    <a:pt x="167" y="31"/>
                  </a:lnTo>
                  <a:lnTo>
                    <a:pt x="191" y="47"/>
                  </a:lnTo>
                  <a:lnTo>
                    <a:pt x="207" y="70"/>
                  </a:lnTo>
                  <a:lnTo>
                    <a:pt x="207" y="101"/>
                  </a:lnTo>
                  <a:lnTo>
                    <a:pt x="207" y="125"/>
                  </a:lnTo>
                  <a:lnTo>
                    <a:pt x="199" y="156"/>
                  </a:lnTo>
                  <a:lnTo>
                    <a:pt x="183" y="179"/>
                  </a:lnTo>
                  <a:lnTo>
                    <a:pt x="159" y="211"/>
                  </a:lnTo>
                  <a:lnTo>
                    <a:pt x="135" y="242"/>
                  </a:lnTo>
                  <a:lnTo>
                    <a:pt x="96" y="273"/>
                  </a:lnTo>
                  <a:lnTo>
                    <a:pt x="56" y="304"/>
                  </a:lnTo>
                  <a:lnTo>
                    <a:pt x="0" y="343"/>
                  </a:lnTo>
                  <a:lnTo>
                    <a:pt x="8" y="382"/>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76" name="Rectangle 12"/>
            <p:cNvSpPr>
              <a:spLocks noChangeArrowheads="1"/>
            </p:cNvSpPr>
            <p:nvPr/>
          </p:nvSpPr>
          <p:spPr bwMode="auto">
            <a:xfrm>
              <a:off x="139" y="3115"/>
              <a:ext cx="517" cy="186"/>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800" b="1">
                  <a:solidFill>
                    <a:srgbClr val="000000"/>
                  </a:solidFill>
                </a:rPr>
                <a:t>  Managed</a:t>
              </a:r>
              <a:endParaRPr lang="en-US" sz="2400" b="1"/>
            </a:p>
          </p:txBody>
        </p:sp>
      </p:grpSp>
      <p:grpSp>
        <p:nvGrpSpPr>
          <p:cNvPr id="3" name="Group 13"/>
          <p:cNvGrpSpPr>
            <a:grpSpLocks/>
          </p:cNvGrpSpPr>
          <p:nvPr/>
        </p:nvGrpSpPr>
        <p:grpSpPr bwMode="auto">
          <a:xfrm>
            <a:off x="1035051" y="3709989"/>
            <a:ext cx="756708" cy="581025"/>
            <a:chOff x="267" y="2351"/>
            <a:chExt cx="390" cy="390"/>
          </a:xfrm>
        </p:grpSpPr>
        <p:sp>
          <p:nvSpPr>
            <p:cNvPr id="88078" name="Freeform 14"/>
            <p:cNvSpPr>
              <a:spLocks/>
            </p:cNvSpPr>
            <p:nvPr/>
          </p:nvSpPr>
          <p:spPr bwMode="auto">
            <a:xfrm>
              <a:off x="362" y="2351"/>
              <a:ext cx="295" cy="390"/>
            </a:xfrm>
            <a:custGeom>
              <a:avLst/>
              <a:gdLst/>
              <a:ahLst/>
              <a:cxnLst>
                <a:cxn ang="0">
                  <a:pos x="223" y="156"/>
                </a:cxn>
                <a:cxn ang="0">
                  <a:pos x="271" y="117"/>
                </a:cxn>
                <a:cxn ang="0">
                  <a:pos x="263" y="55"/>
                </a:cxn>
                <a:cxn ang="0">
                  <a:pos x="199" y="0"/>
                </a:cxn>
                <a:cxn ang="0">
                  <a:pos x="96" y="8"/>
                </a:cxn>
                <a:cxn ang="0">
                  <a:pos x="32" y="55"/>
                </a:cxn>
                <a:cxn ang="0">
                  <a:pos x="24" y="102"/>
                </a:cxn>
                <a:cxn ang="0">
                  <a:pos x="40" y="117"/>
                </a:cxn>
                <a:cxn ang="0">
                  <a:pos x="64" y="125"/>
                </a:cxn>
                <a:cxn ang="0">
                  <a:pos x="80" y="110"/>
                </a:cxn>
                <a:cxn ang="0">
                  <a:pos x="80" y="86"/>
                </a:cxn>
                <a:cxn ang="0">
                  <a:pos x="72" y="71"/>
                </a:cxn>
                <a:cxn ang="0">
                  <a:pos x="80" y="47"/>
                </a:cxn>
                <a:cxn ang="0">
                  <a:pos x="119" y="24"/>
                </a:cxn>
                <a:cxn ang="0">
                  <a:pos x="175" y="24"/>
                </a:cxn>
                <a:cxn ang="0">
                  <a:pos x="207" y="63"/>
                </a:cxn>
                <a:cxn ang="0">
                  <a:pos x="207" y="117"/>
                </a:cxn>
                <a:cxn ang="0">
                  <a:pos x="159" y="156"/>
                </a:cxn>
                <a:cxn ang="0">
                  <a:pos x="119" y="164"/>
                </a:cxn>
                <a:cxn ang="0">
                  <a:pos x="104" y="164"/>
                </a:cxn>
                <a:cxn ang="0">
                  <a:pos x="112" y="188"/>
                </a:cxn>
                <a:cxn ang="0">
                  <a:pos x="127" y="188"/>
                </a:cxn>
                <a:cxn ang="0">
                  <a:pos x="207" y="203"/>
                </a:cxn>
                <a:cxn ang="0">
                  <a:pos x="231" y="273"/>
                </a:cxn>
                <a:cxn ang="0">
                  <a:pos x="207" y="336"/>
                </a:cxn>
                <a:cxn ang="0">
                  <a:pos x="143" y="359"/>
                </a:cxn>
                <a:cxn ang="0">
                  <a:pos x="88" y="351"/>
                </a:cxn>
                <a:cxn ang="0">
                  <a:pos x="64" y="320"/>
                </a:cxn>
                <a:cxn ang="0">
                  <a:pos x="64" y="305"/>
                </a:cxn>
                <a:cxn ang="0">
                  <a:pos x="64" y="281"/>
                </a:cxn>
                <a:cxn ang="0">
                  <a:pos x="48" y="266"/>
                </a:cxn>
                <a:cxn ang="0">
                  <a:pos x="24" y="266"/>
                </a:cxn>
                <a:cxn ang="0">
                  <a:pos x="0" y="289"/>
                </a:cxn>
                <a:cxn ang="0">
                  <a:pos x="8" y="336"/>
                </a:cxn>
                <a:cxn ang="0">
                  <a:pos x="80" y="382"/>
                </a:cxn>
                <a:cxn ang="0">
                  <a:pos x="199" y="382"/>
                </a:cxn>
                <a:cxn ang="0">
                  <a:pos x="287" y="320"/>
                </a:cxn>
                <a:cxn ang="0">
                  <a:pos x="287" y="234"/>
                </a:cxn>
                <a:cxn ang="0">
                  <a:pos x="239" y="188"/>
                </a:cxn>
              </a:cxnLst>
              <a:rect l="0" t="0" r="r" b="b"/>
              <a:pathLst>
                <a:path w="295" h="390">
                  <a:moveTo>
                    <a:pt x="191" y="172"/>
                  </a:moveTo>
                  <a:lnTo>
                    <a:pt x="223" y="156"/>
                  </a:lnTo>
                  <a:lnTo>
                    <a:pt x="255" y="141"/>
                  </a:lnTo>
                  <a:lnTo>
                    <a:pt x="271" y="117"/>
                  </a:lnTo>
                  <a:lnTo>
                    <a:pt x="279" y="94"/>
                  </a:lnTo>
                  <a:lnTo>
                    <a:pt x="263" y="55"/>
                  </a:lnTo>
                  <a:lnTo>
                    <a:pt x="239" y="24"/>
                  </a:lnTo>
                  <a:lnTo>
                    <a:pt x="199" y="0"/>
                  </a:lnTo>
                  <a:lnTo>
                    <a:pt x="151" y="0"/>
                  </a:lnTo>
                  <a:lnTo>
                    <a:pt x="96" y="8"/>
                  </a:lnTo>
                  <a:lnTo>
                    <a:pt x="56" y="24"/>
                  </a:lnTo>
                  <a:lnTo>
                    <a:pt x="32" y="55"/>
                  </a:lnTo>
                  <a:lnTo>
                    <a:pt x="24" y="86"/>
                  </a:lnTo>
                  <a:lnTo>
                    <a:pt x="24" y="102"/>
                  </a:lnTo>
                  <a:lnTo>
                    <a:pt x="32" y="117"/>
                  </a:lnTo>
                  <a:lnTo>
                    <a:pt x="40" y="117"/>
                  </a:lnTo>
                  <a:lnTo>
                    <a:pt x="56" y="125"/>
                  </a:lnTo>
                  <a:lnTo>
                    <a:pt x="64" y="125"/>
                  </a:lnTo>
                  <a:lnTo>
                    <a:pt x="72" y="117"/>
                  </a:lnTo>
                  <a:lnTo>
                    <a:pt x="80" y="110"/>
                  </a:lnTo>
                  <a:lnTo>
                    <a:pt x="80" y="94"/>
                  </a:lnTo>
                  <a:lnTo>
                    <a:pt x="80" y="86"/>
                  </a:lnTo>
                  <a:lnTo>
                    <a:pt x="80" y="78"/>
                  </a:lnTo>
                  <a:lnTo>
                    <a:pt x="72" y="71"/>
                  </a:lnTo>
                  <a:lnTo>
                    <a:pt x="72" y="63"/>
                  </a:lnTo>
                  <a:lnTo>
                    <a:pt x="80" y="47"/>
                  </a:lnTo>
                  <a:lnTo>
                    <a:pt x="96" y="32"/>
                  </a:lnTo>
                  <a:lnTo>
                    <a:pt x="119" y="24"/>
                  </a:lnTo>
                  <a:lnTo>
                    <a:pt x="143" y="24"/>
                  </a:lnTo>
                  <a:lnTo>
                    <a:pt x="175" y="24"/>
                  </a:lnTo>
                  <a:lnTo>
                    <a:pt x="191" y="39"/>
                  </a:lnTo>
                  <a:lnTo>
                    <a:pt x="207" y="63"/>
                  </a:lnTo>
                  <a:lnTo>
                    <a:pt x="215" y="94"/>
                  </a:lnTo>
                  <a:lnTo>
                    <a:pt x="207" y="117"/>
                  </a:lnTo>
                  <a:lnTo>
                    <a:pt x="191" y="141"/>
                  </a:lnTo>
                  <a:lnTo>
                    <a:pt x="159" y="156"/>
                  </a:lnTo>
                  <a:lnTo>
                    <a:pt x="127" y="164"/>
                  </a:lnTo>
                  <a:lnTo>
                    <a:pt x="119" y="164"/>
                  </a:lnTo>
                  <a:lnTo>
                    <a:pt x="112" y="164"/>
                  </a:lnTo>
                  <a:lnTo>
                    <a:pt x="104" y="164"/>
                  </a:lnTo>
                  <a:lnTo>
                    <a:pt x="104" y="188"/>
                  </a:lnTo>
                  <a:lnTo>
                    <a:pt x="112" y="188"/>
                  </a:lnTo>
                  <a:lnTo>
                    <a:pt x="119" y="188"/>
                  </a:lnTo>
                  <a:lnTo>
                    <a:pt x="127" y="188"/>
                  </a:lnTo>
                  <a:lnTo>
                    <a:pt x="175" y="188"/>
                  </a:lnTo>
                  <a:lnTo>
                    <a:pt x="207" y="203"/>
                  </a:lnTo>
                  <a:lnTo>
                    <a:pt x="223" y="234"/>
                  </a:lnTo>
                  <a:lnTo>
                    <a:pt x="231" y="273"/>
                  </a:lnTo>
                  <a:lnTo>
                    <a:pt x="223" y="312"/>
                  </a:lnTo>
                  <a:lnTo>
                    <a:pt x="207" y="336"/>
                  </a:lnTo>
                  <a:lnTo>
                    <a:pt x="175" y="359"/>
                  </a:lnTo>
                  <a:lnTo>
                    <a:pt x="143" y="359"/>
                  </a:lnTo>
                  <a:lnTo>
                    <a:pt x="112" y="359"/>
                  </a:lnTo>
                  <a:lnTo>
                    <a:pt x="88" y="351"/>
                  </a:lnTo>
                  <a:lnTo>
                    <a:pt x="64" y="336"/>
                  </a:lnTo>
                  <a:lnTo>
                    <a:pt x="64" y="320"/>
                  </a:lnTo>
                  <a:lnTo>
                    <a:pt x="64" y="312"/>
                  </a:lnTo>
                  <a:lnTo>
                    <a:pt x="64" y="305"/>
                  </a:lnTo>
                  <a:lnTo>
                    <a:pt x="64" y="297"/>
                  </a:lnTo>
                  <a:lnTo>
                    <a:pt x="64" y="281"/>
                  </a:lnTo>
                  <a:lnTo>
                    <a:pt x="56" y="273"/>
                  </a:lnTo>
                  <a:lnTo>
                    <a:pt x="48" y="266"/>
                  </a:lnTo>
                  <a:lnTo>
                    <a:pt x="40" y="266"/>
                  </a:lnTo>
                  <a:lnTo>
                    <a:pt x="24" y="266"/>
                  </a:lnTo>
                  <a:lnTo>
                    <a:pt x="8" y="273"/>
                  </a:lnTo>
                  <a:lnTo>
                    <a:pt x="0" y="289"/>
                  </a:lnTo>
                  <a:lnTo>
                    <a:pt x="0" y="305"/>
                  </a:lnTo>
                  <a:lnTo>
                    <a:pt x="8" y="336"/>
                  </a:lnTo>
                  <a:lnTo>
                    <a:pt x="40" y="359"/>
                  </a:lnTo>
                  <a:lnTo>
                    <a:pt x="80" y="382"/>
                  </a:lnTo>
                  <a:lnTo>
                    <a:pt x="135" y="390"/>
                  </a:lnTo>
                  <a:lnTo>
                    <a:pt x="199" y="382"/>
                  </a:lnTo>
                  <a:lnTo>
                    <a:pt x="247" y="359"/>
                  </a:lnTo>
                  <a:lnTo>
                    <a:pt x="287" y="320"/>
                  </a:lnTo>
                  <a:lnTo>
                    <a:pt x="295" y="273"/>
                  </a:lnTo>
                  <a:lnTo>
                    <a:pt x="287" y="234"/>
                  </a:lnTo>
                  <a:lnTo>
                    <a:pt x="271" y="203"/>
                  </a:lnTo>
                  <a:lnTo>
                    <a:pt x="239" y="188"/>
                  </a:lnTo>
                  <a:lnTo>
                    <a:pt x="191" y="172"/>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79" name="Freeform 15"/>
            <p:cNvSpPr>
              <a:spLocks/>
            </p:cNvSpPr>
            <p:nvPr/>
          </p:nvSpPr>
          <p:spPr bwMode="auto">
            <a:xfrm>
              <a:off x="362" y="2351"/>
              <a:ext cx="295" cy="390"/>
            </a:xfrm>
            <a:custGeom>
              <a:avLst/>
              <a:gdLst/>
              <a:ahLst/>
              <a:cxnLst>
                <a:cxn ang="0">
                  <a:pos x="223" y="156"/>
                </a:cxn>
                <a:cxn ang="0">
                  <a:pos x="271" y="117"/>
                </a:cxn>
                <a:cxn ang="0">
                  <a:pos x="263" y="55"/>
                </a:cxn>
                <a:cxn ang="0">
                  <a:pos x="199" y="0"/>
                </a:cxn>
                <a:cxn ang="0">
                  <a:pos x="96" y="8"/>
                </a:cxn>
                <a:cxn ang="0">
                  <a:pos x="32" y="55"/>
                </a:cxn>
                <a:cxn ang="0">
                  <a:pos x="24" y="102"/>
                </a:cxn>
                <a:cxn ang="0">
                  <a:pos x="40" y="117"/>
                </a:cxn>
                <a:cxn ang="0">
                  <a:pos x="64" y="125"/>
                </a:cxn>
                <a:cxn ang="0">
                  <a:pos x="80" y="110"/>
                </a:cxn>
                <a:cxn ang="0">
                  <a:pos x="80" y="86"/>
                </a:cxn>
                <a:cxn ang="0">
                  <a:pos x="72" y="71"/>
                </a:cxn>
                <a:cxn ang="0">
                  <a:pos x="80" y="47"/>
                </a:cxn>
                <a:cxn ang="0">
                  <a:pos x="119" y="24"/>
                </a:cxn>
                <a:cxn ang="0">
                  <a:pos x="175" y="24"/>
                </a:cxn>
                <a:cxn ang="0">
                  <a:pos x="207" y="63"/>
                </a:cxn>
                <a:cxn ang="0">
                  <a:pos x="207" y="117"/>
                </a:cxn>
                <a:cxn ang="0">
                  <a:pos x="159" y="156"/>
                </a:cxn>
                <a:cxn ang="0">
                  <a:pos x="119" y="164"/>
                </a:cxn>
                <a:cxn ang="0">
                  <a:pos x="104" y="164"/>
                </a:cxn>
                <a:cxn ang="0">
                  <a:pos x="112" y="188"/>
                </a:cxn>
                <a:cxn ang="0">
                  <a:pos x="127" y="188"/>
                </a:cxn>
                <a:cxn ang="0">
                  <a:pos x="207" y="203"/>
                </a:cxn>
                <a:cxn ang="0">
                  <a:pos x="231" y="273"/>
                </a:cxn>
                <a:cxn ang="0">
                  <a:pos x="207" y="336"/>
                </a:cxn>
                <a:cxn ang="0">
                  <a:pos x="143" y="359"/>
                </a:cxn>
                <a:cxn ang="0">
                  <a:pos x="88" y="351"/>
                </a:cxn>
                <a:cxn ang="0">
                  <a:pos x="64" y="320"/>
                </a:cxn>
                <a:cxn ang="0">
                  <a:pos x="64" y="305"/>
                </a:cxn>
                <a:cxn ang="0">
                  <a:pos x="64" y="281"/>
                </a:cxn>
                <a:cxn ang="0">
                  <a:pos x="48" y="266"/>
                </a:cxn>
                <a:cxn ang="0">
                  <a:pos x="24" y="266"/>
                </a:cxn>
                <a:cxn ang="0">
                  <a:pos x="0" y="289"/>
                </a:cxn>
                <a:cxn ang="0">
                  <a:pos x="8" y="336"/>
                </a:cxn>
                <a:cxn ang="0">
                  <a:pos x="80" y="382"/>
                </a:cxn>
                <a:cxn ang="0">
                  <a:pos x="199" y="382"/>
                </a:cxn>
                <a:cxn ang="0">
                  <a:pos x="287" y="320"/>
                </a:cxn>
                <a:cxn ang="0">
                  <a:pos x="287" y="234"/>
                </a:cxn>
                <a:cxn ang="0">
                  <a:pos x="239" y="188"/>
                </a:cxn>
              </a:cxnLst>
              <a:rect l="0" t="0" r="r" b="b"/>
              <a:pathLst>
                <a:path w="295" h="390">
                  <a:moveTo>
                    <a:pt x="191" y="172"/>
                  </a:moveTo>
                  <a:lnTo>
                    <a:pt x="223" y="156"/>
                  </a:lnTo>
                  <a:lnTo>
                    <a:pt x="255" y="141"/>
                  </a:lnTo>
                  <a:lnTo>
                    <a:pt x="271" y="117"/>
                  </a:lnTo>
                  <a:lnTo>
                    <a:pt x="279" y="94"/>
                  </a:lnTo>
                  <a:lnTo>
                    <a:pt x="263" y="55"/>
                  </a:lnTo>
                  <a:lnTo>
                    <a:pt x="239" y="24"/>
                  </a:lnTo>
                  <a:lnTo>
                    <a:pt x="199" y="0"/>
                  </a:lnTo>
                  <a:lnTo>
                    <a:pt x="151" y="0"/>
                  </a:lnTo>
                  <a:lnTo>
                    <a:pt x="96" y="8"/>
                  </a:lnTo>
                  <a:lnTo>
                    <a:pt x="56" y="24"/>
                  </a:lnTo>
                  <a:lnTo>
                    <a:pt x="32" y="55"/>
                  </a:lnTo>
                  <a:lnTo>
                    <a:pt x="24" y="86"/>
                  </a:lnTo>
                  <a:lnTo>
                    <a:pt x="24" y="102"/>
                  </a:lnTo>
                  <a:lnTo>
                    <a:pt x="32" y="117"/>
                  </a:lnTo>
                  <a:lnTo>
                    <a:pt x="40" y="117"/>
                  </a:lnTo>
                  <a:lnTo>
                    <a:pt x="56" y="125"/>
                  </a:lnTo>
                  <a:lnTo>
                    <a:pt x="64" y="125"/>
                  </a:lnTo>
                  <a:lnTo>
                    <a:pt x="72" y="117"/>
                  </a:lnTo>
                  <a:lnTo>
                    <a:pt x="80" y="110"/>
                  </a:lnTo>
                  <a:lnTo>
                    <a:pt x="80" y="94"/>
                  </a:lnTo>
                  <a:lnTo>
                    <a:pt x="80" y="86"/>
                  </a:lnTo>
                  <a:lnTo>
                    <a:pt x="80" y="78"/>
                  </a:lnTo>
                  <a:lnTo>
                    <a:pt x="72" y="71"/>
                  </a:lnTo>
                  <a:lnTo>
                    <a:pt x="72" y="63"/>
                  </a:lnTo>
                  <a:lnTo>
                    <a:pt x="80" y="47"/>
                  </a:lnTo>
                  <a:lnTo>
                    <a:pt x="96" y="32"/>
                  </a:lnTo>
                  <a:lnTo>
                    <a:pt x="119" y="24"/>
                  </a:lnTo>
                  <a:lnTo>
                    <a:pt x="143" y="24"/>
                  </a:lnTo>
                  <a:lnTo>
                    <a:pt x="175" y="24"/>
                  </a:lnTo>
                  <a:lnTo>
                    <a:pt x="191" y="39"/>
                  </a:lnTo>
                  <a:lnTo>
                    <a:pt x="207" y="63"/>
                  </a:lnTo>
                  <a:lnTo>
                    <a:pt x="215" y="94"/>
                  </a:lnTo>
                  <a:lnTo>
                    <a:pt x="207" y="117"/>
                  </a:lnTo>
                  <a:lnTo>
                    <a:pt x="191" y="141"/>
                  </a:lnTo>
                  <a:lnTo>
                    <a:pt x="159" y="156"/>
                  </a:lnTo>
                  <a:lnTo>
                    <a:pt x="127" y="164"/>
                  </a:lnTo>
                  <a:lnTo>
                    <a:pt x="119" y="164"/>
                  </a:lnTo>
                  <a:lnTo>
                    <a:pt x="112" y="164"/>
                  </a:lnTo>
                  <a:lnTo>
                    <a:pt x="104" y="164"/>
                  </a:lnTo>
                  <a:lnTo>
                    <a:pt x="104" y="188"/>
                  </a:lnTo>
                  <a:lnTo>
                    <a:pt x="112" y="188"/>
                  </a:lnTo>
                  <a:lnTo>
                    <a:pt x="119" y="188"/>
                  </a:lnTo>
                  <a:lnTo>
                    <a:pt x="127" y="188"/>
                  </a:lnTo>
                  <a:lnTo>
                    <a:pt x="175" y="188"/>
                  </a:lnTo>
                  <a:lnTo>
                    <a:pt x="207" y="203"/>
                  </a:lnTo>
                  <a:lnTo>
                    <a:pt x="223" y="234"/>
                  </a:lnTo>
                  <a:lnTo>
                    <a:pt x="231" y="273"/>
                  </a:lnTo>
                  <a:lnTo>
                    <a:pt x="223" y="312"/>
                  </a:lnTo>
                  <a:lnTo>
                    <a:pt x="207" y="336"/>
                  </a:lnTo>
                  <a:lnTo>
                    <a:pt x="175" y="359"/>
                  </a:lnTo>
                  <a:lnTo>
                    <a:pt x="143" y="359"/>
                  </a:lnTo>
                  <a:lnTo>
                    <a:pt x="112" y="359"/>
                  </a:lnTo>
                  <a:lnTo>
                    <a:pt x="88" y="351"/>
                  </a:lnTo>
                  <a:lnTo>
                    <a:pt x="64" y="336"/>
                  </a:lnTo>
                  <a:lnTo>
                    <a:pt x="64" y="320"/>
                  </a:lnTo>
                  <a:lnTo>
                    <a:pt x="64" y="312"/>
                  </a:lnTo>
                  <a:lnTo>
                    <a:pt x="64" y="305"/>
                  </a:lnTo>
                  <a:lnTo>
                    <a:pt x="64" y="297"/>
                  </a:lnTo>
                  <a:lnTo>
                    <a:pt x="64" y="281"/>
                  </a:lnTo>
                  <a:lnTo>
                    <a:pt x="56" y="273"/>
                  </a:lnTo>
                  <a:lnTo>
                    <a:pt x="48" y="266"/>
                  </a:lnTo>
                  <a:lnTo>
                    <a:pt x="40" y="266"/>
                  </a:lnTo>
                  <a:lnTo>
                    <a:pt x="24" y="266"/>
                  </a:lnTo>
                  <a:lnTo>
                    <a:pt x="8" y="273"/>
                  </a:lnTo>
                  <a:lnTo>
                    <a:pt x="0" y="289"/>
                  </a:lnTo>
                  <a:lnTo>
                    <a:pt x="0" y="305"/>
                  </a:lnTo>
                  <a:lnTo>
                    <a:pt x="8" y="336"/>
                  </a:lnTo>
                  <a:lnTo>
                    <a:pt x="40" y="359"/>
                  </a:lnTo>
                  <a:lnTo>
                    <a:pt x="80" y="382"/>
                  </a:lnTo>
                  <a:lnTo>
                    <a:pt x="135" y="390"/>
                  </a:lnTo>
                  <a:lnTo>
                    <a:pt x="199" y="382"/>
                  </a:lnTo>
                  <a:lnTo>
                    <a:pt x="247" y="359"/>
                  </a:lnTo>
                  <a:lnTo>
                    <a:pt x="287" y="320"/>
                  </a:lnTo>
                  <a:lnTo>
                    <a:pt x="295" y="273"/>
                  </a:lnTo>
                  <a:lnTo>
                    <a:pt x="287" y="234"/>
                  </a:lnTo>
                  <a:lnTo>
                    <a:pt x="271" y="203"/>
                  </a:lnTo>
                  <a:lnTo>
                    <a:pt x="239" y="188"/>
                  </a:lnTo>
                  <a:lnTo>
                    <a:pt x="191" y="172"/>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80" name="Rectangle 16"/>
            <p:cNvSpPr>
              <a:spLocks noChangeArrowheads="1"/>
            </p:cNvSpPr>
            <p:nvPr/>
          </p:nvSpPr>
          <p:spPr bwMode="auto">
            <a:xfrm>
              <a:off x="267" y="2452"/>
              <a:ext cx="387" cy="186"/>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800" b="1">
                  <a:solidFill>
                    <a:srgbClr val="000000"/>
                  </a:solidFill>
                </a:rPr>
                <a:t>Defined</a:t>
              </a:r>
              <a:endParaRPr lang="en-US" sz="2400" b="1"/>
            </a:p>
          </p:txBody>
        </p:sp>
      </p:grpSp>
      <p:grpSp>
        <p:nvGrpSpPr>
          <p:cNvPr id="4" name="Group 17"/>
          <p:cNvGrpSpPr>
            <a:grpSpLocks/>
          </p:cNvGrpSpPr>
          <p:nvPr/>
        </p:nvGrpSpPr>
        <p:grpSpPr bwMode="auto">
          <a:xfrm>
            <a:off x="1204384" y="2595563"/>
            <a:ext cx="615949" cy="557212"/>
            <a:chOff x="354" y="1603"/>
            <a:chExt cx="318" cy="374"/>
          </a:xfrm>
        </p:grpSpPr>
        <p:sp>
          <p:nvSpPr>
            <p:cNvPr id="88082" name="Freeform 18"/>
            <p:cNvSpPr>
              <a:spLocks/>
            </p:cNvSpPr>
            <p:nvPr/>
          </p:nvSpPr>
          <p:spPr bwMode="auto">
            <a:xfrm>
              <a:off x="354" y="1603"/>
              <a:ext cx="318" cy="374"/>
            </a:xfrm>
            <a:custGeom>
              <a:avLst/>
              <a:gdLst/>
              <a:ahLst/>
              <a:cxnLst>
                <a:cxn ang="0">
                  <a:pos x="127" y="374"/>
                </a:cxn>
                <a:cxn ang="0">
                  <a:pos x="287" y="374"/>
                </a:cxn>
                <a:cxn ang="0">
                  <a:pos x="287" y="359"/>
                </a:cxn>
                <a:cxn ang="0">
                  <a:pos x="263" y="351"/>
                </a:cxn>
                <a:cxn ang="0">
                  <a:pos x="247" y="351"/>
                </a:cxn>
                <a:cxn ang="0">
                  <a:pos x="239" y="335"/>
                </a:cxn>
                <a:cxn ang="0">
                  <a:pos x="231" y="320"/>
                </a:cxn>
                <a:cxn ang="0">
                  <a:pos x="231" y="273"/>
                </a:cxn>
                <a:cxn ang="0">
                  <a:pos x="303" y="273"/>
                </a:cxn>
                <a:cxn ang="0">
                  <a:pos x="318" y="242"/>
                </a:cxn>
                <a:cxn ang="0">
                  <a:pos x="231" y="242"/>
                </a:cxn>
                <a:cxn ang="0">
                  <a:pos x="231" y="0"/>
                </a:cxn>
                <a:cxn ang="0">
                  <a:pos x="183" y="0"/>
                </a:cxn>
                <a:cxn ang="0">
                  <a:pos x="143" y="62"/>
                </a:cxn>
                <a:cxn ang="0">
                  <a:pos x="96" y="125"/>
                </a:cxn>
                <a:cxn ang="0">
                  <a:pos x="48" y="187"/>
                </a:cxn>
                <a:cxn ang="0">
                  <a:pos x="0" y="250"/>
                </a:cxn>
                <a:cxn ang="0">
                  <a:pos x="8" y="273"/>
                </a:cxn>
                <a:cxn ang="0">
                  <a:pos x="175" y="273"/>
                </a:cxn>
                <a:cxn ang="0">
                  <a:pos x="175" y="320"/>
                </a:cxn>
                <a:cxn ang="0">
                  <a:pos x="175" y="335"/>
                </a:cxn>
                <a:cxn ang="0">
                  <a:pos x="167" y="343"/>
                </a:cxn>
                <a:cxn ang="0">
                  <a:pos x="151" y="351"/>
                </a:cxn>
                <a:cxn ang="0">
                  <a:pos x="127" y="359"/>
                </a:cxn>
                <a:cxn ang="0">
                  <a:pos x="127" y="374"/>
                </a:cxn>
              </a:cxnLst>
              <a:rect l="0" t="0" r="r" b="b"/>
              <a:pathLst>
                <a:path w="318" h="374">
                  <a:moveTo>
                    <a:pt x="127" y="374"/>
                  </a:moveTo>
                  <a:lnTo>
                    <a:pt x="287" y="374"/>
                  </a:lnTo>
                  <a:lnTo>
                    <a:pt x="287" y="359"/>
                  </a:lnTo>
                  <a:lnTo>
                    <a:pt x="263" y="351"/>
                  </a:lnTo>
                  <a:lnTo>
                    <a:pt x="247" y="351"/>
                  </a:lnTo>
                  <a:lnTo>
                    <a:pt x="239" y="335"/>
                  </a:lnTo>
                  <a:lnTo>
                    <a:pt x="231" y="320"/>
                  </a:lnTo>
                  <a:lnTo>
                    <a:pt x="231" y="273"/>
                  </a:lnTo>
                  <a:lnTo>
                    <a:pt x="303" y="273"/>
                  </a:lnTo>
                  <a:lnTo>
                    <a:pt x="318" y="242"/>
                  </a:lnTo>
                  <a:lnTo>
                    <a:pt x="231" y="242"/>
                  </a:lnTo>
                  <a:lnTo>
                    <a:pt x="231" y="0"/>
                  </a:lnTo>
                  <a:lnTo>
                    <a:pt x="183" y="0"/>
                  </a:lnTo>
                  <a:lnTo>
                    <a:pt x="143" y="62"/>
                  </a:lnTo>
                  <a:lnTo>
                    <a:pt x="96" y="125"/>
                  </a:lnTo>
                  <a:lnTo>
                    <a:pt x="48" y="187"/>
                  </a:lnTo>
                  <a:lnTo>
                    <a:pt x="0" y="250"/>
                  </a:lnTo>
                  <a:lnTo>
                    <a:pt x="8" y="273"/>
                  </a:lnTo>
                  <a:lnTo>
                    <a:pt x="175" y="273"/>
                  </a:lnTo>
                  <a:lnTo>
                    <a:pt x="175" y="320"/>
                  </a:lnTo>
                  <a:lnTo>
                    <a:pt x="175" y="335"/>
                  </a:lnTo>
                  <a:lnTo>
                    <a:pt x="167" y="343"/>
                  </a:lnTo>
                  <a:lnTo>
                    <a:pt x="151" y="351"/>
                  </a:lnTo>
                  <a:lnTo>
                    <a:pt x="127" y="359"/>
                  </a:lnTo>
                  <a:lnTo>
                    <a:pt x="127" y="374"/>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83" name="Freeform 19"/>
            <p:cNvSpPr>
              <a:spLocks/>
            </p:cNvSpPr>
            <p:nvPr/>
          </p:nvSpPr>
          <p:spPr bwMode="auto">
            <a:xfrm>
              <a:off x="354" y="1603"/>
              <a:ext cx="318" cy="374"/>
            </a:xfrm>
            <a:custGeom>
              <a:avLst/>
              <a:gdLst/>
              <a:ahLst/>
              <a:cxnLst>
                <a:cxn ang="0">
                  <a:pos x="127" y="374"/>
                </a:cxn>
                <a:cxn ang="0">
                  <a:pos x="287" y="374"/>
                </a:cxn>
                <a:cxn ang="0">
                  <a:pos x="287" y="359"/>
                </a:cxn>
                <a:cxn ang="0">
                  <a:pos x="263" y="351"/>
                </a:cxn>
                <a:cxn ang="0">
                  <a:pos x="247" y="351"/>
                </a:cxn>
                <a:cxn ang="0">
                  <a:pos x="239" y="335"/>
                </a:cxn>
                <a:cxn ang="0">
                  <a:pos x="231" y="320"/>
                </a:cxn>
                <a:cxn ang="0">
                  <a:pos x="231" y="273"/>
                </a:cxn>
                <a:cxn ang="0">
                  <a:pos x="303" y="273"/>
                </a:cxn>
                <a:cxn ang="0">
                  <a:pos x="318" y="242"/>
                </a:cxn>
                <a:cxn ang="0">
                  <a:pos x="231" y="242"/>
                </a:cxn>
                <a:cxn ang="0">
                  <a:pos x="231" y="0"/>
                </a:cxn>
                <a:cxn ang="0">
                  <a:pos x="183" y="0"/>
                </a:cxn>
                <a:cxn ang="0">
                  <a:pos x="143" y="62"/>
                </a:cxn>
                <a:cxn ang="0">
                  <a:pos x="96" y="125"/>
                </a:cxn>
                <a:cxn ang="0">
                  <a:pos x="48" y="187"/>
                </a:cxn>
                <a:cxn ang="0">
                  <a:pos x="0" y="250"/>
                </a:cxn>
                <a:cxn ang="0">
                  <a:pos x="8" y="273"/>
                </a:cxn>
                <a:cxn ang="0">
                  <a:pos x="175" y="273"/>
                </a:cxn>
                <a:cxn ang="0">
                  <a:pos x="175" y="320"/>
                </a:cxn>
                <a:cxn ang="0">
                  <a:pos x="175" y="335"/>
                </a:cxn>
                <a:cxn ang="0">
                  <a:pos x="167" y="343"/>
                </a:cxn>
                <a:cxn ang="0">
                  <a:pos x="151" y="351"/>
                </a:cxn>
                <a:cxn ang="0">
                  <a:pos x="127" y="359"/>
                </a:cxn>
                <a:cxn ang="0">
                  <a:pos x="127" y="374"/>
                </a:cxn>
              </a:cxnLst>
              <a:rect l="0" t="0" r="r" b="b"/>
              <a:pathLst>
                <a:path w="318" h="374">
                  <a:moveTo>
                    <a:pt x="127" y="374"/>
                  </a:moveTo>
                  <a:lnTo>
                    <a:pt x="287" y="374"/>
                  </a:lnTo>
                  <a:lnTo>
                    <a:pt x="287" y="359"/>
                  </a:lnTo>
                  <a:lnTo>
                    <a:pt x="263" y="351"/>
                  </a:lnTo>
                  <a:lnTo>
                    <a:pt x="247" y="351"/>
                  </a:lnTo>
                  <a:lnTo>
                    <a:pt x="239" y="335"/>
                  </a:lnTo>
                  <a:lnTo>
                    <a:pt x="231" y="320"/>
                  </a:lnTo>
                  <a:lnTo>
                    <a:pt x="231" y="273"/>
                  </a:lnTo>
                  <a:lnTo>
                    <a:pt x="303" y="273"/>
                  </a:lnTo>
                  <a:lnTo>
                    <a:pt x="318" y="242"/>
                  </a:lnTo>
                  <a:lnTo>
                    <a:pt x="231" y="242"/>
                  </a:lnTo>
                  <a:lnTo>
                    <a:pt x="231" y="0"/>
                  </a:lnTo>
                  <a:lnTo>
                    <a:pt x="183" y="0"/>
                  </a:lnTo>
                  <a:lnTo>
                    <a:pt x="143" y="62"/>
                  </a:lnTo>
                  <a:lnTo>
                    <a:pt x="96" y="125"/>
                  </a:lnTo>
                  <a:lnTo>
                    <a:pt x="48" y="187"/>
                  </a:lnTo>
                  <a:lnTo>
                    <a:pt x="0" y="250"/>
                  </a:lnTo>
                  <a:lnTo>
                    <a:pt x="8" y="273"/>
                  </a:lnTo>
                  <a:lnTo>
                    <a:pt x="175" y="273"/>
                  </a:lnTo>
                  <a:lnTo>
                    <a:pt x="175" y="320"/>
                  </a:lnTo>
                  <a:lnTo>
                    <a:pt x="175" y="335"/>
                  </a:lnTo>
                  <a:lnTo>
                    <a:pt x="167" y="343"/>
                  </a:lnTo>
                  <a:lnTo>
                    <a:pt x="151" y="351"/>
                  </a:lnTo>
                  <a:lnTo>
                    <a:pt x="127" y="359"/>
                  </a:lnTo>
                  <a:lnTo>
                    <a:pt x="127" y="374"/>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84" name="Freeform 20"/>
            <p:cNvSpPr>
              <a:spLocks/>
            </p:cNvSpPr>
            <p:nvPr/>
          </p:nvSpPr>
          <p:spPr bwMode="auto">
            <a:xfrm>
              <a:off x="394" y="1650"/>
              <a:ext cx="135" cy="195"/>
            </a:xfrm>
            <a:custGeom>
              <a:avLst/>
              <a:gdLst/>
              <a:ahLst/>
              <a:cxnLst>
                <a:cxn ang="0">
                  <a:pos x="135" y="195"/>
                </a:cxn>
                <a:cxn ang="0">
                  <a:pos x="0" y="195"/>
                </a:cxn>
                <a:cxn ang="0">
                  <a:pos x="32" y="148"/>
                </a:cxn>
                <a:cxn ang="0">
                  <a:pos x="64" y="101"/>
                </a:cxn>
                <a:cxn ang="0">
                  <a:pos x="95" y="62"/>
                </a:cxn>
                <a:cxn ang="0">
                  <a:pos x="119" y="31"/>
                </a:cxn>
                <a:cxn ang="0">
                  <a:pos x="135" y="0"/>
                </a:cxn>
                <a:cxn ang="0">
                  <a:pos x="135" y="195"/>
                </a:cxn>
              </a:cxnLst>
              <a:rect l="0" t="0" r="r" b="b"/>
              <a:pathLst>
                <a:path w="135" h="195">
                  <a:moveTo>
                    <a:pt x="135" y="195"/>
                  </a:moveTo>
                  <a:lnTo>
                    <a:pt x="0" y="195"/>
                  </a:lnTo>
                  <a:lnTo>
                    <a:pt x="32" y="148"/>
                  </a:lnTo>
                  <a:lnTo>
                    <a:pt x="64" y="101"/>
                  </a:lnTo>
                  <a:lnTo>
                    <a:pt x="95" y="62"/>
                  </a:lnTo>
                  <a:lnTo>
                    <a:pt x="119" y="31"/>
                  </a:lnTo>
                  <a:lnTo>
                    <a:pt x="135" y="0"/>
                  </a:lnTo>
                  <a:lnTo>
                    <a:pt x="135" y="195"/>
                  </a:lnTo>
                  <a:close/>
                </a:path>
              </a:pathLst>
            </a:custGeom>
            <a:solidFill>
              <a:srgbClr val="FFFFFF"/>
            </a:solidFill>
            <a:ln w="9525">
              <a:noFill/>
              <a:round/>
              <a:headEnd/>
              <a:tailEnd/>
            </a:ln>
          </p:spPr>
          <p:txBody>
            <a:bodyPr/>
            <a:lstStyle/>
            <a:p>
              <a:endParaRPr lang="en-US"/>
            </a:p>
          </p:txBody>
        </p:sp>
        <p:sp>
          <p:nvSpPr>
            <p:cNvPr id="88085" name="Freeform 21"/>
            <p:cNvSpPr>
              <a:spLocks/>
            </p:cNvSpPr>
            <p:nvPr/>
          </p:nvSpPr>
          <p:spPr bwMode="auto">
            <a:xfrm>
              <a:off x="394" y="1650"/>
              <a:ext cx="135" cy="195"/>
            </a:xfrm>
            <a:custGeom>
              <a:avLst/>
              <a:gdLst/>
              <a:ahLst/>
              <a:cxnLst>
                <a:cxn ang="0">
                  <a:pos x="135" y="195"/>
                </a:cxn>
                <a:cxn ang="0">
                  <a:pos x="0" y="195"/>
                </a:cxn>
                <a:cxn ang="0">
                  <a:pos x="32" y="148"/>
                </a:cxn>
                <a:cxn ang="0">
                  <a:pos x="64" y="101"/>
                </a:cxn>
                <a:cxn ang="0">
                  <a:pos x="95" y="62"/>
                </a:cxn>
                <a:cxn ang="0">
                  <a:pos x="119" y="31"/>
                </a:cxn>
                <a:cxn ang="0">
                  <a:pos x="135" y="0"/>
                </a:cxn>
                <a:cxn ang="0">
                  <a:pos x="135" y="195"/>
                </a:cxn>
              </a:cxnLst>
              <a:rect l="0" t="0" r="r" b="b"/>
              <a:pathLst>
                <a:path w="135" h="195">
                  <a:moveTo>
                    <a:pt x="135" y="195"/>
                  </a:moveTo>
                  <a:lnTo>
                    <a:pt x="0" y="195"/>
                  </a:lnTo>
                  <a:lnTo>
                    <a:pt x="32" y="148"/>
                  </a:lnTo>
                  <a:lnTo>
                    <a:pt x="64" y="101"/>
                  </a:lnTo>
                  <a:lnTo>
                    <a:pt x="95" y="62"/>
                  </a:lnTo>
                  <a:lnTo>
                    <a:pt x="119" y="31"/>
                  </a:lnTo>
                  <a:lnTo>
                    <a:pt x="135" y="0"/>
                  </a:lnTo>
                  <a:lnTo>
                    <a:pt x="135" y="195"/>
                  </a:lnTo>
                  <a:close/>
                </a:path>
              </a:pathLst>
            </a:custGeom>
            <a:solidFill>
              <a:srgbClr val="FFFFFF"/>
            </a:solidFill>
            <a:ln w="9525">
              <a:noFill/>
              <a:round/>
              <a:headEnd/>
              <a:tailEnd/>
            </a:ln>
          </p:spPr>
          <p:txBody>
            <a:bodyPr/>
            <a:lstStyle/>
            <a:p>
              <a:endParaRPr lang="en-US"/>
            </a:p>
          </p:txBody>
        </p:sp>
      </p:grpSp>
      <p:sp>
        <p:nvSpPr>
          <p:cNvPr id="88086" name="Rectangle 22"/>
          <p:cNvSpPr>
            <a:spLocks noChangeArrowheads="1"/>
          </p:cNvSpPr>
          <p:nvPr/>
        </p:nvSpPr>
        <p:spPr bwMode="auto">
          <a:xfrm>
            <a:off x="954908" y="2733676"/>
            <a:ext cx="1366784" cy="553998"/>
          </a:xfrm>
          <a:prstGeom prst="rect">
            <a:avLst/>
          </a:prstGeom>
          <a:noFill/>
          <a:ln w="9525">
            <a:noFill/>
            <a:miter lim="800000"/>
            <a:headEnd/>
            <a:tailEnd/>
          </a:ln>
        </p:spPr>
        <p:txBody>
          <a:bodyPr wrap="none" lIns="0" tIns="0" rIns="0" bIns="0">
            <a:spAutoFit/>
          </a:bodyPr>
          <a:lstStyle/>
          <a:p>
            <a:pPr algn="ctr">
              <a:lnSpc>
                <a:spcPct val="100000"/>
              </a:lnSpc>
              <a:spcBef>
                <a:spcPct val="0"/>
              </a:spcBef>
              <a:spcAft>
                <a:spcPct val="0"/>
              </a:spcAft>
              <a:buClrTx/>
              <a:buFontTx/>
              <a:buNone/>
            </a:pPr>
            <a:r>
              <a:rPr lang="en-US" sz="1800" b="1">
                <a:solidFill>
                  <a:srgbClr val="000000"/>
                </a:solidFill>
              </a:rPr>
              <a:t>Quantitatively</a:t>
            </a:r>
          </a:p>
          <a:p>
            <a:pPr algn="ctr">
              <a:lnSpc>
                <a:spcPct val="100000"/>
              </a:lnSpc>
              <a:spcBef>
                <a:spcPct val="0"/>
              </a:spcBef>
              <a:spcAft>
                <a:spcPct val="0"/>
              </a:spcAft>
              <a:buClrTx/>
              <a:buFontTx/>
              <a:buNone/>
            </a:pPr>
            <a:r>
              <a:rPr lang="en-US" sz="1800" b="1">
                <a:solidFill>
                  <a:srgbClr val="000000"/>
                </a:solidFill>
              </a:rPr>
              <a:t>Managed</a:t>
            </a:r>
            <a:endParaRPr lang="en-US" sz="2400" b="1"/>
          </a:p>
        </p:txBody>
      </p:sp>
      <p:grpSp>
        <p:nvGrpSpPr>
          <p:cNvPr id="5" name="Group 23"/>
          <p:cNvGrpSpPr>
            <a:grpSpLocks/>
          </p:cNvGrpSpPr>
          <p:nvPr/>
        </p:nvGrpSpPr>
        <p:grpSpPr bwMode="auto">
          <a:xfrm>
            <a:off x="833967" y="1631950"/>
            <a:ext cx="1036921" cy="603250"/>
            <a:chOff x="155" y="956"/>
            <a:chExt cx="534" cy="405"/>
          </a:xfrm>
        </p:grpSpPr>
        <p:sp>
          <p:nvSpPr>
            <p:cNvPr id="88088" name="Freeform 24"/>
            <p:cNvSpPr>
              <a:spLocks/>
            </p:cNvSpPr>
            <p:nvPr/>
          </p:nvSpPr>
          <p:spPr bwMode="auto">
            <a:xfrm>
              <a:off x="362" y="956"/>
              <a:ext cx="295" cy="405"/>
            </a:xfrm>
            <a:custGeom>
              <a:avLst/>
              <a:gdLst/>
              <a:ahLst/>
              <a:cxnLst>
                <a:cxn ang="0">
                  <a:pos x="56" y="179"/>
                </a:cxn>
                <a:cxn ang="0">
                  <a:pos x="64" y="156"/>
                </a:cxn>
                <a:cxn ang="0">
                  <a:pos x="64" y="133"/>
                </a:cxn>
                <a:cxn ang="0">
                  <a:pos x="64" y="117"/>
                </a:cxn>
                <a:cxn ang="0">
                  <a:pos x="64" y="101"/>
                </a:cxn>
                <a:cxn ang="0">
                  <a:pos x="64" y="62"/>
                </a:cxn>
                <a:cxn ang="0">
                  <a:pos x="247" y="62"/>
                </a:cxn>
                <a:cxn ang="0">
                  <a:pos x="255" y="0"/>
                </a:cxn>
                <a:cxn ang="0">
                  <a:pos x="239" y="0"/>
                </a:cxn>
                <a:cxn ang="0">
                  <a:pos x="231" y="8"/>
                </a:cxn>
                <a:cxn ang="0">
                  <a:pos x="223" y="16"/>
                </a:cxn>
                <a:cxn ang="0">
                  <a:pos x="207" y="16"/>
                </a:cxn>
                <a:cxn ang="0">
                  <a:pos x="191" y="23"/>
                </a:cxn>
                <a:cxn ang="0">
                  <a:pos x="32" y="23"/>
                </a:cxn>
                <a:cxn ang="0">
                  <a:pos x="32" y="86"/>
                </a:cxn>
                <a:cxn ang="0">
                  <a:pos x="32" y="117"/>
                </a:cxn>
                <a:cxn ang="0">
                  <a:pos x="24" y="156"/>
                </a:cxn>
                <a:cxn ang="0">
                  <a:pos x="24" y="187"/>
                </a:cxn>
                <a:cxn ang="0">
                  <a:pos x="24" y="218"/>
                </a:cxn>
                <a:cxn ang="0">
                  <a:pos x="48" y="226"/>
                </a:cxn>
                <a:cxn ang="0">
                  <a:pos x="64" y="203"/>
                </a:cxn>
                <a:cxn ang="0">
                  <a:pos x="88" y="187"/>
                </a:cxn>
                <a:cxn ang="0">
                  <a:pos x="112" y="179"/>
                </a:cxn>
                <a:cxn ang="0">
                  <a:pos x="135" y="172"/>
                </a:cxn>
                <a:cxn ang="0">
                  <a:pos x="175" y="179"/>
                </a:cxn>
                <a:cxn ang="0">
                  <a:pos x="199" y="203"/>
                </a:cxn>
                <a:cxn ang="0">
                  <a:pos x="223" y="234"/>
                </a:cxn>
                <a:cxn ang="0">
                  <a:pos x="231" y="273"/>
                </a:cxn>
                <a:cxn ang="0">
                  <a:pos x="223" y="320"/>
                </a:cxn>
                <a:cxn ang="0">
                  <a:pos x="199" y="351"/>
                </a:cxn>
                <a:cxn ang="0">
                  <a:pos x="167" y="374"/>
                </a:cxn>
                <a:cxn ang="0">
                  <a:pos x="127" y="382"/>
                </a:cxn>
                <a:cxn ang="0">
                  <a:pos x="104" y="374"/>
                </a:cxn>
                <a:cxn ang="0">
                  <a:pos x="80" y="366"/>
                </a:cxn>
                <a:cxn ang="0">
                  <a:pos x="72" y="359"/>
                </a:cxn>
                <a:cxn ang="0">
                  <a:pos x="64" y="343"/>
                </a:cxn>
                <a:cxn ang="0">
                  <a:pos x="64" y="335"/>
                </a:cxn>
                <a:cxn ang="0">
                  <a:pos x="72" y="327"/>
                </a:cxn>
                <a:cxn ang="0">
                  <a:pos x="72" y="320"/>
                </a:cxn>
                <a:cxn ang="0">
                  <a:pos x="64" y="304"/>
                </a:cxn>
                <a:cxn ang="0">
                  <a:pos x="64" y="296"/>
                </a:cxn>
                <a:cxn ang="0">
                  <a:pos x="48" y="288"/>
                </a:cxn>
                <a:cxn ang="0">
                  <a:pos x="40" y="288"/>
                </a:cxn>
                <a:cxn ang="0">
                  <a:pos x="24" y="288"/>
                </a:cxn>
                <a:cxn ang="0">
                  <a:pos x="8" y="296"/>
                </a:cxn>
                <a:cxn ang="0">
                  <a:pos x="8" y="312"/>
                </a:cxn>
                <a:cxn ang="0">
                  <a:pos x="0" y="327"/>
                </a:cxn>
                <a:cxn ang="0">
                  <a:pos x="8" y="351"/>
                </a:cxn>
                <a:cxn ang="0">
                  <a:pos x="40" y="382"/>
                </a:cxn>
                <a:cxn ang="0">
                  <a:pos x="80" y="398"/>
                </a:cxn>
                <a:cxn ang="0">
                  <a:pos x="135" y="405"/>
                </a:cxn>
                <a:cxn ang="0">
                  <a:pos x="199" y="398"/>
                </a:cxn>
                <a:cxn ang="0">
                  <a:pos x="247" y="366"/>
                </a:cxn>
                <a:cxn ang="0">
                  <a:pos x="287" y="320"/>
                </a:cxn>
                <a:cxn ang="0">
                  <a:pos x="295" y="265"/>
                </a:cxn>
                <a:cxn ang="0">
                  <a:pos x="287" y="218"/>
                </a:cxn>
                <a:cxn ang="0">
                  <a:pos x="255" y="179"/>
                </a:cxn>
                <a:cxn ang="0">
                  <a:pos x="207" y="156"/>
                </a:cxn>
                <a:cxn ang="0">
                  <a:pos x="159" y="140"/>
                </a:cxn>
                <a:cxn ang="0">
                  <a:pos x="127" y="148"/>
                </a:cxn>
                <a:cxn ang="0">
                  <a:pos x="104" y="148"/>
                </a:cxn>
                <a:cxn ang="0">
                  <a:pos x="80" y="164"/>
                </a:cxn>
                <a:cxn ang="0">
                  <a:pos x="56" y="179"/>
                </a:cxn>
              </a:cxnLst>
              <a:rect l="0" t="0" r="r" b="b"/>
              <a:pathLst>
                <a:path w="295" h="405">
                  <a:moveTo>
                    <a:pt x="56" y="179"/>
                  </a:moveTo>
                  <a:lnTo>
                    <a:pt x="64" y="156"/>
                  </a:lnTo>
                  <a:lnTo>
                    <a:pt x="64" y="133"/>
                  </a:lnTo>
                  <a:lnTo>
                    <a:pt x="64" y="117"/>
                  </a:lnTo>
                  <a:lnTo>
                    <a:pt x="64" y="101"/>
                  </a:lnTo>
                  <a:lnTo>
                    <a:pt x="64" y="62"/>
                  </a:lnTo>
                  <a:lnTo>
                    <a:pt x="247" y="62"/>
                  </a:lnTo>
                  <a:lnTo>
                    <a:pt x="255" y="0"/>
                  </a:lnTo>
                  <a:lnTo>
                    <a:pt x="239" y="0"/>
                  </a:lnTo>
                  <a:lnTo>
                    <a:pt x="231" y="8"/>
                  </a:lnTo>
                  <a:lnTo>
                    <a:pt x="223" y="16"/>
                  </a:lnTo>
                  <a:lnTo>
                    <a:pt x="207" y="16"/>
                  </a:lnTo>
                  <a:lnTo>
                    <a:pt x="191" y="23"/>
                  </a:lnTo>
                  <a:lnTo>
                    <a:pt x="32" y="23"/>
                  </a:lnTo>
                  <a:lnTo>
                    <a:pt x="32" y="86"/>
                  </a:lnTo>
                  <a:lnTo>
                    <a:pt x="32" y="117"/>
                  </a:lnTo>
                  <a:lnTo>
                    <a:pt x="24" y="156"/>
                  </a:lnTo>
                  <a:lnTo>
                    <a:pt x="24" y="187"/>
                  </a:lnTo>
                  <a:lnTo>
                    <a:pt x="24" y="218"/>
                  </a:lnTo>
                  <a:lnTo>
                    <a:pt x="48" y="226"/>
                  </a:lnTo>
                  <a:lnTo>
                    <a:pt x="64" y="203"/>
                  </a:lnTo>
                  <a:lnTo>
                    <a:pt x="88" y="187"/>
                  </a:lnTo>
                  <a:lnTo>
                    <a:pt x="112" y="179"/>
                  </a:lnTo>
                  <a:lnTo>
                    <a:pt x="135" y="172"/>
                  </a:lnTo>
                  <a:lnTo>
                    <a:pt x="175" y="179"/>
                  </a:lnTo>
                  <a:lnTo>
                    <a:pt x="199" y="203"/>
                  </a:lnTo>
                  <a:lnTo>
                    <a:pt x="223" y="234"/>
                  </a:lnTo>
                  <a:lnTo>
                    <a:pt x="231" y="273"/>
                  </a:lnTo>
                  <a:lnTo>
                    <a:pt x="223" y="320"/>
                  </a:lnTo>
                  <a:lnTo>
                    <a:pt x="199" y="351"/>
                  </a:lnTo>
                  <a:lnTo>
                    <a:pt x="167" y="374"/>
                  </a:lnTo>
                  <a:lnTo>
                    <a:pt x="127" y="382"/>
                  </a:lnTo>
                  <a:lnTo>
                    <a:pt x="104" y="374"/>
                  </a:lnTo>
                  <a:lnTo>
                    <a:pt x="80" y="366"/>
                  </a:lnTo>
                  <a:lnTo>
                    <a:pt x="72" y="359"/>
                  </a:lnTo>
                  <a:lnTo>
                    <a:pt x="64" y="343"/>
                  </a:lnTo>
                  <a:lnTo>
                    <a:pt x="64" y="335"/>
                  </a:lnTo>
                  <a:lnTo>
                    <a:pt x="72" y="327"/>
                  </a:lnTo>
                  <a:lnTo>
                    <a:pt x="72" y="320"/>
                  </a:lnTo>
                  <a:lnTo>
                    <a:pt x="64" y="304"/>
                  </a:lnTo>
                  <a:lnTo>
                    <a:pt x="64" y="296"/>
                  </a:lnTo>
                  <a:lnTo>
                    <a:pt x="48" y="288"/>
                  </a:lnTo>
                  <a:lnTo>
                    <a:pt x="40" y="288"/>
                  </a:lnTo>
                  <a:lnTo>
                    <a:pt x="24" y="288"/>
                  </a:lnTo>
                  <a:lnTo>
                    <a:pt x="8" y="296"/>
                  </a:lnTo>
                  <a:lnTo>
                    <a:pt x="8" y="312"/>
                  </a:lnTo>
                  <a:lnTo>
                    <a:pt x="0" y="327"/>
                  </a:lnTo>
                  <a:lnTo>
                    <a:pt x="8" y="351"/>
                  </a:lnTo>
                  <a:lnTo>
                    <a:pt x="40" y="382"/>
                  </a:lnTo>
                  <a:lnTo>
                    <a:pt x="80" y="398"/>
                  </a:lnTo>
                  <a:lnTo>
                    <a:pt x="135" y="405"/>
                  </a:lnTo>
                  <a:lnTo>
                    <a:pt x="199" y="398"/>
                  </a:lnTo>
                  <a:lnTo>
                    <a:pt x="247" y="366"/>
                  </a:lnTo>
                  <a:lnTo>
                    <a:pt x="287" y="320"/>
                  </a:lnTo>
                  <a:lnTo>
                    <a:pt x="295" y="265"/>
                  </a:lnTo>
                  <a:lnTo>
                    <a:pt x="287" y="218"/>
                  </a:lnTo>
                  <a:lnTo>
                    <a:pt x="255" y="179"/>
                  </a:lnTo>
                  <a:lnTo>
                    <a:pt x="207" y="156"/>
                  </a:lnTo>
                  <a:lnTo>
                    <a:pt x="159" y="140"/>
                  </a:lnTo>
                  <a:lnTo>
                    <a:pt x="127" y="148"/>
                  </a:lnTo>
                  <a:lnTo>
                    <a:pt x="104" y="148"/>
                  </a:lnTo>
                  <a:lnTo>
                    <a:pt x="80" y="164"/>
                  </a:lnTo>
                  <a:lnTo>
                    <a:pt x="56" y="179"/>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89" name="Freeform 25"/>
            <p:cNvSpPr>
              <a:spLocks/>
            </p:cNvSpPr>
            <p:nvPr/>
          </p:nvSpPr>
          <p:spPr bwMode="auto">
            <a:xfrm>
              <a:off x="362" y="956"/>
              <a:ext cx="295" cy="405"/>
            </a:xfrm>
            <a:custGeom>
              <a:avLst/>
              <a:gdLst/>
              <a:ahLst/>
              <a:cxnLst>
                <a:cxn ang="0">
                  <a:pos x="56" y="179"/>
                </a:cxn>
                <a:cxn ang="0">
                  <a:pos x="64" y="156"/>
                </a:cxn>
                <a:cxn ang="0">
                  <a:pos x="64" y="133"/>
                </a:cxn>
                <a:cxn ang="0">
                  <a:pos x="64" y="117"/>
                </a:cxn>
                <a:cxn ang="0">
                  <a:pos x="64" y="101"/>
                </a:cxn>
                <a:cxn ang="0">
                  <a:pos x="64" y="62"/>
                </a:cxn>
                <a:cxn ang="0">
                  <a:pos x="247" y="62"/>
                </a:cxn>
                <a:cxn ang="0">
                  <a:pos x="255" y="0"/>
                </a:cxn>
                <a:cxn ang="0">
                  <a:pos x="239" y="0"/>
                </a:cxn>
                <a:cxn ang="0">
                  <a:pos x="231" y="8"/>
                </a:cxn>
                <a:cxn ang="0">
                  <a:pos x="223" y="16"/>
                </a:cxn>
                <a:cxn ang="0">
                  <a:pos x="207" y="16"/>
                </a:cxn>
                <a:cxn ang="0">
                  <a:pos x="191" y="23"/>
                </a:cxn>
                <a:cxn ang="0">
                  <a:pos x="32" y="23"/>
                </a:cxn>
                <a:cxn ang="0">
                  <a:pos x="32" y="86"/>
                </a:cxn>
                <a:cxn ang="0">
                  <a:pos x="32" y="117"/>
                </a:cxn>
                <a:cxn ang="0">
                  <a:pos x="24" y="156"/>
                </a:cxn>
                <a:cxn ang="0">
                  <a:pos x="24" y="187"/>
                </a:cxn>
                <a:cxn ang="0">
                  <a:pos x="24" y="218"/>
                </a:cxn>
                <a:cxn ang="0">
                  <a:pos x="48" y="226"/>
                </a:cxn>
                <a:cxn ang="0">
                  <a:pos x="64" y="203"/>
                </a:cxn>
                <a:cxn ang="0">
                  <a:pos x="88" y="187"/>
                </a:cxn>
                <a:cxn ang="0">
                  <a:pos x="112" y="179"/>
                </a:cxn>
                <a:cxn ang="0">
                  <a:pos x="135" y="172"/>
                </a:cxn>
                <a:cxn ang="0">
                  <a:pos x="175" y="179"/>
                </a:cxn>
                <a:cxn ang="0">
                  <a:pos x="199" y="203"/>
                </a:cxn>
                <a:cxn ang="0">
                  <a:pos x="223" y="234"/>
                </a:cxn>
                <a:cxn ang="0">
                  <a:pos x="231" y="273"/>
                </a:cxn>
                <a:cxn ang="0">
                  <a:pos x="223" y="320"/>
                </a:cxn>
                <a:cxn ang="0">
                  <a:pos x="199" y="351"/>
                </a:cxn>
                <a:cxn ang="0">
                  <a:pos x="167" y="374"/>
                </a:cxn>
                <a:cxn ang="0">
                  <a:pos x="127" y="382"/>
                </a:cxn>
                <a:cxn ang="0">
                  <a:pos x="104" y="374"/>
                </a:cxn>
                <a:cxn ang="0">
                  <a:pos x="80" y="366"/>
                </a:cxn>
                <a:cxn ang="0">
                  <a:pos x="72" y="359"/>
                </a:cxn>
                <a:cxn ang="0">
                  <a:pos x="64" y="343"/>
                </a:cxn>
                <a:cxn ang="0">
                  <a:pos x="64" y="335"/>
                </a:cxn>
                <a:cxn ang="0">
                  <a:pos x="72" y="327"/>
                </a:cxn>
                <a:cxn ang="0">
                  <a:pos x="72" y="320"/>
                </a:cxn>
                <a:cxn ang="0">
                  <a:pos x="64" y="304"/>
                </a:cxn>
                <a:cxn ang="0">
                  <a:pos x="64" y="296"/>
                </a:cxn>
                <a:cxn ang="0">
                  <a:pos x="48" y="288"/>
                </a:cxn>
                <a:cxn ang="0">
                  <a:pos x="40" y="288"/>
                </a:cxn>
                <a:cxn ang="0">
                  <a:pos x="24" y="288"/>
                </a:cxn>
                <a:cxn ang="0">
                  <a:pos x="8" y="296"/>
                </a:cxn>
                <a:cxn ang="0">
                  <a:pos x="8" y="312"/>
                </a:cxn>
                <a:cxn ang="0">
                  <a:pos x="0" y="327"/>
                </a:cxn>
                <a:cxn ang="0">
                  <a:pos x="8" y="351"/>
                </a:cxn>
                <a:cxn ang="0">
                  <a:pos x="40" y="382"/>
                </a:cxn>
                <a:cxn ang="0">
                  <a:pos x="80" y="398"/>
                </a:cxn>
                <a:cxn ang="0">
                  <a:pos x="135" y="405"/>
                </a:cxn>
                <a:cxn ang="0">
                  <a:pos x="199" y="398"/>
                </a:cxn>
                <a:cxn ang="0">
                  <a:pos x="247" y="366"/>
                </a:cxn>
                <a:cxn ang="0">
                  <a:pos x="287" y="320"/>
                </a:cxn>
                <a:cxn ang="0">
                  <a:pos x="295" y="265"/>
                </a:cxn>
                <a:cxn ang="0">
                  <a:pos x="287" y="218"/>
                </a:cxn>
                <a:cxn ang="0">
                  <a:pos x="255" y="179"/>
                </a:cxn>
                <a:cxn ang="0">
                  <a:pos x="207" y="156"/>
                </a:cxn>
                <a:cxn ang="0">
                  <a:pos x="159" y="140"/>
                </a:cxn>
                <a:cxn ang="0">
                  <a:pos x="127" y="148"/>
                </a:cxn>
                <a:cxn ang="0">
                  <a:pos x="104" y="148"/>
                </a:cxn>
                <a:cxn ang="0">
                  <a:pos x="80" y="164"/>
                </a:cxn>
                <a:cxn ang="0">
                  <a:pos x="56" y="179"/>
                </a:cxn>
              </a:cxnLst>
              <a:rect l="0" t="0" r="r" b="b"/>
              <a:pathLst>
                <a:path w="295" h="405">
                  <a:moveTo>
                    <a:pt x="56" y="179"/>
                  </a:moveTo>
                  <a:lnTo>
                    <a:pt x="64" y="156"/>
                  </a:lnTo>
                  <a:lnTo>
                    <a:pt x="64" y="133"/>
                  </a:lnTo>
                  <a:lnTo>
                    <a:pt x="64" y="117"/>
                  </a:lnTo>
                  <a:lnTo>
                    <a:pt x="64" y="101"/>
                  </a:lnTo>
                  <a:lnTo>
                    <a:pt x="64" y="62"/>
                  </a:lnTo>
                  <a:lnTo>
                    <a:pt x="247" y="62"/>
                  </a:lnTo>
                  <a:lnTo>
                    <a:pt x="255" y="0"/>
                  </a:lnTo>
                  <a:lnTo>
                    <a:pt x="239" y="0"/>
                  </a:lnTo>
                  <a:lnTo>
                    <a:pt x="231" y="8"/>
                  </a:lnTo>
                  <a:lnTo>
                    <a:pt x="223" y="16"/>
                  </a:lnTo>
                  <a:lnTo>
                    <a:pt x="207" y="16"/>
                  </a:lnTo>
                  <a:lnTo>
                    <a:pt x="191" y="23"/>
                  </a:lnTo>
                  <a:lnTo>
                    <a:pt x="32" y="23"/>
                  </a:lnTo>
                  <a:lnTo>
                    <a:pt x="32" y="86"/>
                  </a:lnTo>
                  <a:lnTo>
                    <a:pt x="32" y="117"/>
                  </a:lnTo>
                  <a:lnTo>
                    <a:pt x="24" y="156"/>
                  </a:lnTo>
                  <a:lnTo>
                    <a:pt x="24" y="187"/>
                  </a:lnTo>
                  <a:lnTo>
                    <a:pt x="24" y="218"/>
                  </a:lnTo>
                  <a:lnTo>
                    <a:pt x="48" y="226"/>
                  </a:lnTo>
                  <a:lnTo>
                    <a:pt x="64" y="203"/>
                  </a:lnTo>
                  <a:lnTo>
                    <a:pt x="88" y="187"/>
                  </a:lnTo>
                  <a:lnTo>
                    <a:pt x="112" y="179"/>
                  </a:lnTo>
                  <a:lnTo>
                    <a:pt x="135" y="172"/>
                  </a:lnTo>
                  <a:lnTo>
                    <a:pt x="175" y="179"/>
                  </a:lnTo>
                  <a:lnTo>
                    <a:pt x="199" y="203"/>
                  </a:lnTo>
                  <a:lnTo>
                    <a:pt x="223" y="234"/>
                  </a:lnTo>
                  <a:lnTo>
                    <a:pt x="231" y="273"/>
                  </a:lnTo>
                  <a:lnTo>
                    <a:pt x="223" y="320"/>
                  </a:lnTo>
                  <a:lnTo>
                    <a:pt x="199" y="351"/>
                  </a:lnTo>
                  <a:lnTo>
                    <a:pt x="167" y="374"/>
                  </a:lnTo>
                  <a:lnTo>
                    <a:pt x="127" y="382"/>
                  </a:lnTo>
                  <a:lnTo>
                    <a:pt x="104" y="374"/>
                  </a:lnTo>
                  <a:lnTo>
                    <a:pt x="80" y="366"/>
                  </a:lnTo>
                  <a:lnTo>
                    <a:pt x="72" y="359"/>
                  </a:lnTo>
                  <a:lnTo>
                    <a:pt x="64" y="343"/>
                  </a:lnTo>
                  <a:lnTo>
                    <a:pt x="64" y="335"/>
                  </a:lnTo>
                  <a:lnTo>
                    <a:pt x="72" y="327"/>
                  </a:lnTo>
                  <a:lnTo>
                    <a:pt x="72" y="320"/>
                  </a:lnTo>
                  <a:lnTo>
                    <a:pt x="64" y="304"/>
                  </a:lnTo>
                  <a:lnTo>
                    <a:pt x="64" y="296"/>
                  </a:lnTo>
                  <a:lnTo>
                    <a:pt x="48" y="288"/>
                  </a:lnTo>
                  <a:lnTo>
                    <a:pt x="40" y="288"/>
                  </a:lnTo>
                  <a:lnTo>
                    <a:pt x="24" y="288"/>
                  </a:lnTo>
                  <a:lnTo>
                    <a:pt x="8" y="296"/>
                  </a:lnTo>
                  <a:lnTo>
                    <a:pt x="8" y="312"/>
                  </a:lnTo>
                  <a:lnTo>
                    <a:pt x="0" y="327"/>
                  </a:lnTo>
                  <a:lnTo>
                    <a:pt x="8" y="351"/>
                  </a:lnTo>
                  <a:lnTo>
                    <a:pt x="40" y="382"/>
                  </a:lnTo>
                  <a:lnTo>
                    <a:pt x="80" y="398"/>
                  </a:lnTo>
                  <a:lnTo>
                    <a:pt x="135" y="405"/>
                  </a:lnTo>
                  <a:lnTo>
                    <a:pt x="199" y="398"/>
                  </a:lnTo>
                  <a:lnTo>
                    <a:pt x="247" y="366"/>
                  </a:lnTo>
                  <a:lnTo>
                    <a:pt x="287" y="320"/>
                  </a:lnTo>
                  <a:lnTo>
                    <a:pt x="295" y="265"/>
                  </a:lnTo>
                  <a:lnTo>
                    <a:pt x="287" y="218"/>
                  </a:lnTo>
                  <a:lnTo>
                    <a:pt x="255" y="179"/>
                  </a:lnTo>
                  <a:lnTo>
                    <a:pt x="207" y="156"/>
                  </a:lnTo>
                  <a:lnTo>
                    <a:pt x="159" y="140"/>
                  </a:lnTo>
                  <a:lnTo>
                    <a:pt x="127" y="148"/>
                  </a:lnTo>
                  <a:lnTo>
                    <a:pt x="104" y="148"/>
                  </a:lnTo>
                  <a:lnTo>
                    <a:pt x="80" y="164"/>
                  </a:lnTo>
                  <a:lnTo>
                    <a:pt x="56" y="179"/>
                  </a:lnTo>
                  <a:close/>
                </a:path>
              </a:pathLst>
            </a:custGeom>
            <a:blipFill dpi="0" rotWithShape="0">
              <a:blip r:embed="rId3" cstate="print"/>
              <a:srcRect/>
              <a:tile tx="0" ty="0" sx="100000" sy="100000" flip="none" algn="tl"/>
            </a:blipFill>
            <a:ln w="9525">
              <a:noFill/>
              <a:round/>
              <a:headEnd/>
              <a:tailEnd/>
            </a:ln>
          </p:spPr>
          <p:txBody>
            <a:bodyPr/>
            <a:lstStyle/>
            <a:p>
              <a:endParaRPr lang="en-US"/>
            </a:p>
          </p:txBody>
        </p:sp>
        <p:sp>
          <p:nvSpPr>
            <p:cNvPr id="88090" name="Rectangle 26"/>
            <p:cNvSpPr>
              <a:spLocks noChangeArrowheads="1"/>
            </p:cNvSpPr>
            <p:nvPr/>
          </p:nvSpPr>
          <p:spPr bwMode="auto">
            <a:xfrm>
              <a:off x="155" y="1065"/>
              <a:ext cx="534" cy="186"/>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800" b="1">
                  <a:solidFill>
                    <a:srgbClr val="000000"/>
                  </a:solidFill>
                </a:rPr>
                <a:t>Optimizing</a:t>
              </a:r>
              <a:endParaRPr lang="en-US" sz="2400" b="1"/>
            </a:p>
          </p:txBody>
        </p:sp>
      </p:grpSp>
      <p:sp>
        <p:nvSpPr>
          <p:cNvPr id="88091" name="Line 27"/>
          <p:cNvSpPr>
            <a:spLocks noChangeShapeType="1"/>
          </p:cNvSpPr>
          <p:nvPr/>
        </p:nvSpPr>
        <p:spPr bwMode="auto">
          <a:xfrm>
            <a:off x="586318" y="2374900"/>
            <a:ext cx="11008783" cy="1588"/>
          </a:xfrm>
          <a:prstGeom prst="line">
            <a:avLst/>
          </a:prstGeom>
          <a:noFill/>
          <a:ln w="12700">
            <a:solidFill>
              <a:srgbClr val="000000"/>
            </a:solidFill>
            <a:round/>
            <a:headEnd/>
            <a:tailEnd/>
          </a:ln>
        </p:spPr>
        <p:txBody>
          <a:bodyPr/>
          <a:lstStyle/>
          <a:p>
            <a:endParaRPr lang="en-US"/>
          </a:p>
        </p:txBody>
      </p:sp>
      <p:sp>
        <p:nvSpPr>
          <p:cNvPr id="88092" name="Line 28"/>
          <p:cNvSpPr>
            <a:spLocks noChangeShapeType="1"/>
          </p:cNvSpPr>
          <p:nvPr/>
        </p:nvSpPr>
        <p:spPr bwMode="auto">
          <a:xfrm>
            <a:off x="586318" y="3467100"/>
            <a:ext cx="11008783" cy="1588"/>
          </a:xfrm>
          <a:prstGeom prst="line">
            <a:avLst/>
          </a:prstGeom>
          <a:noFill/>
          <a:ln w="12700">
            <a:solidFill>
              <a:srgbClr val="000000"/>
            </a:solidFill>
            <a:round/>
            <a:headEnd/>
            <a:tailEnd/>
          </a:ln>
        </p:spPr>
        <p:txBody>
          <a:bodyPr/>
          <a:lstStyle/>
          <a:p>
            <a:endParaRPr lang="en-US"/>
          </a:p>
        </p:txBody>
      </p:sp>
      <p:sp>
        <p:nvSpPr>
          <p:cNvPr id="88093" name="Line 29"/>
          <p:cNvSpPr>
            <a:spLocks noChangeShapeType="1"/>
          </p:cNvSpPr>
          <p:nvPr/>
        </p:nvSpPr>
        <p:spPr bwMode="auto">
          <a:xfrm>
            <a:off x="586318" y="4548189"/>
            <a:ext cx="11008783" cy="1587"/>
          </a:xfrm>
          <a:prstGeom prst="line">
            <a:avLst/>
          </a:prstGeom>
          <a:noFill/>
          <a:ln w="12700">
            <a:solidFill>
              <a:srgbClr val="000000"/>
            </a:solidFill>
            <a:round/>
            <a:headEnd/>
            <a:tailEnd/>
          </a:ln>
        </p:spPr>
        <p:txBody>
          <a:bodyPr/>
          <a:lstStyle/>
          <a:p>
            <a:endParaRPr lang="en-US"/>
          </a:p>
        </p:txBody>
      </p:sp>
      <p:sp>
        <p:nvSpPr>
          <p:cNvPr id="88094" name="Line 30"/>
          <p:cNvSpPr>
            <a:spLocks noChangeShapeType="1"/>
          </p:cNvSpPr>
          <p:nvPr/>
        </p:nvSpPr>
        <p:spPr bwMode="auto">
          <a:xfrm>
            <a:off x="586318" y="5534025"/>
            <a:ext cx="11008783" cy="1588"/>
          </a:xfrm>
          <a:prstGeom prst="line">
            <a:avLst/>
          </a:prstGeom>
          <a:noFill/>
          <a:ln w="12700">
            <a:solidFill>
              <a:srgbClr val="000000"/>
            </a:solidFill>
            <a:round/>
            <a:headEnd/>
            <a:tailEnd/>
          </a:ln>
        </p:spPr>
        <p:txBody>
          <a:bodyPr/>
          <a:lstStyle/>
          <a:p>
            <a:endParaRPr lang="en-US"/>
          </a:p>
        </p:txBody>
      </p:sp>
      <p:sp>
        <p:nvSpPr>
          <p:cNvPr id="88095" name="Line 31"/>
          <p:cNvSpPr>
            <a:spLocks noChangeShapeType="1"/>
          </p:cNvSpPr>
          <p:nvPr/>
        </p:nvSpPr>
        <p:spPr bwMode="auto">
          <a:xfrm>
            <a:off x="2645834" y="1062039"/>
            <a:ext cx="2117" cy="5227637"/>
          </a:xfrm>
          <a:prstGeom prst="line">
            <a:avLst/>
          </a:prstGeom>
          <a:noFill/>
          <a:ln w="12700">
            <a:solidFill>
              <a:srgbClr val="000000"/>
            </a:solidFill>
            <a:round/>
            <a:headEnd/>
            <a:tailEnd/>
          </a:ln>
        </p:spPr>
        <p:txBody>
          <a:bodyPr/>
          <a:lstStyle/>
          <a:p>
            <a:endParaRPr lang="en-US"/>
          </a:p>
        </p:txBody>
      </p:sp>
      <p:sp>
        <p:nvSpPr>
          <p:cNvPr id="88096" name="Rectangle 32"/>
          <p:cNvSpPr>
            <a:spLocks noChangeArrowheads="1"/>
          </p:cNvSpPr>
          <p:nvPr/>
        </p:nvSpPr>
        <p:spPr bwMode="auto">
          <a:xfrm>
            <a:off x="2738967" y="5630864"/>
            <a:ext cx="2105961" cy="738664"/>
          </a:xfrm>
          <a:prstGeom prst="rect">
            <a:avLst/>
          </a:prstGeom>
          <a:noFill/>
          <a:ln w="9525">
            <a:noFill/>
            <a:miter lim="800000"/>
            <a:headEnd/>
            <a:tailEnd/>
          </a:ln>
        </p:spPr>
        <p:txBody>
          <a:bodyPr wrap="none" lIns="0" tIns="0" rIns="0" bIns="0">
            <a:spAutoFit/>
          </a:bodyPr>
          <a:lstStyle/>
          <a:p>
            <a:pPr>
              <a:spcBef>
                <a:spcPct val="0"/>
              </a:spcBef>
              <a:spcAft>
                <a:spcPct val="0"/>
              </a:spcAft>
              <a:buClrTx/>
              <a:buFontTx/>
              <a:buNone/>
            </a:pPr>
            <a:r>
              <a:rPr lang="en-US" sz="1600" b="1">
                <a:solidFill>
                  <a:srgbClr val="000000"/>
                </a:solidFill>
              </a:rPr>
              <a:t>Process is unpredictable,</a:t>
            </a:r>
          </a:p>
          <a:p>
            <a:pPr>
              <a:spcBef>
                <a:spcPct val="0"/>
              </a:spcBef>
              <a:spcAft>
                <a:spcPct val="0"/>
              </a:spcAft>
              <a:buClrTx/>
              <a:buFontTx/>
              <a:buNone/>
            </a:pPr>
            <a:r>
              <a:rPr lang="en-US" sz="1600" b="1">
                <a:solidFill>
                  <a:srgbClr val="000000"/>
                </a:solidFill>
              </a:rPr>
              <a:t>poorly controlled, and </a:t>
            </a:r>
          </a:p>
          <a:p>
            <a:pPr>
              <a:spcBef>
                <a:spcPct val="0"/>
              </a:spcBef>
              <a:spcAft>
                <a:spcPct val="0"/>
              </a:spcAft>
              <a:buClrTx/>
              <a:buFontTx/>
              <a:buNone/>
            </a:pPr>
            <a:r>
              <a:rPr lang="en-US" sz="1600" b="1">
                <a:solidFill>
                  <a:srgbClr val="000000"/>
                </a:solidFill>
              </a:rPr>
              <a:t>reactive</a:t>
            </a:r>
          </a:p>
        </p:txBody>
      </p:sp>
      <p:sp>
        <p:nvSpPr>
          <p:cNvPr id="88097" name="Rectangle 33"/>
          <p:cNvSpPr>
            <a:spLocks noChangeArrowheads="1"/>
          </p:cNvSpPr>
          <p:nvPr/>
        </p:nvSpPr>
        <p:spPr bwMode="auto">
          <a:xfrm>
            <a:off x="2722034" y="4683125"/>
            <a:ext cx="2054601" cy="738664"/>
          </a:xfrm>
          <a:prstGeom prst="rect">
            <a:avLst/>
          </a:prstGeom>
          <a:noFill/>
          <a:ln w="9525">
            <a:noFill/>
            <a:miter lim="800000"/>
            <a:headEnd/>
            <a:tailEnd/>
          </a:ln>
        </p:spPr>
        <p:txBody>
          <a:bodyPr wrap="none" lIns="0" tIns="0" rIns="0" bIns="0">
            <a:spAutoFit/>
          </a:bodyPr>
          <a:lstStyle/>
          <a:p>
            <a:pPr>
              <a:spcBef>
                <a:spcPct val="0"/>
              </a:spcBef>
              <a:spcAft>
                <a:spcPct val="0"/>
              </a:spcAft>
              <a:buClrTx/>
              <a:buFontTx/>
              <a:buNone/>
            </a:pPr>
            <a:r>
              <a:rPr lang="en-US" sz="1600" b="1">
                <a:solidFill>
                  <a:srgbClr val="000000"/>
                </a:solidFill>
              </a:rPr>
              <a:t>Process is characterized </a:t>
            </a:r>
          </a:p>
          <a:p>
            <a:pPr>
              <a:spcBef>
                <a:spcPct val="0"/>
              </a:spcBef>
              <a:spcAft>
                <a:spcPct val="0"/>
              </a:spcAft>
              <a:buClrTx/>
              <a:buFontTx/>
              <a:buNone/>
            </a:pPr>
            <a:r>
              <a:rPr lang="en-US" sz="1600" b="1">
                <a:solidFill>
                  <a:srgbClr val="000000"/>
                </a:solidFill>
              </a:rPr>
              <a:t>for projects and is often</a:t>
            </a:r>
          </a:p>
          <a:p>
            <a:pPr>
              <a:spcBef>
                <a:spcPct val="0"/>
              </a:spcBef>
              <a:spcAft>
                <a:spcPct val="0"/>
              </a:spcAft>
              <a:buClrTx/>
              <a:buFontTx/>
              <a:buNone/>
            </a:pPr>
            <a:r>
              <a:rPr lang="en-US" sz="1600" b="1">
                <a:solidFill>
                  <a:srgbClr val="000000"/>
                </a:solidFill>
              </a:rPr>
              <a:t>reactive</a:t>
            </a:r>
          </a:p>
        </p:txBody>
      </p:sp>
      <p:sp>
        <p:nvSpPr>
          <p:cNvPr id="88098" name="Rectangle 34"/>
          <p:cNvSpPr>
            <a:spLocks noChangeArrowheads="1"/>
          </p:cNvSpPr>
          <p:nvPr/>
        </p:nvSpPr>
        <p:spPr bwMode="auto">
          <a:xfrm>
            <a:off x="2719918" y="3683001"/>
            <a:ext cx="2049472" cy="1046440"/>
          </a:xfrm>
          <a:prstGeom prst="rect">
            <a:avLst/>
          </a:prstGeom>
          <a:noFill/>
          <a:ln w="9525">
            <a:noFill/>
            <a:miter lim="800000"/>
            <a:headEnd/>
            <a:tailEnd/>
          </a:ln>
        </p:spPr>
        <p:txBody>
          <a:bodyPr wrap="none" lIns="0" tIns="0" rIns="0" bIns="0">
            <a:spAutoFit/>
          </a:bodyPr>
          <a:lstStyle/>
          <a:p>
            <a:pPr>
              <a:spcBef>
                <a:spcPct val="0"/>
              </a:spcBef>
              <a:spcAft>
                <a:spcPct val="0"/>
              </a:spcAft>
              <a:buClrTx/>
              <a:buFontTx/>
              <a:buNone/>
            </a:pPr>
            <a:r>
              <a:rPr lang="en-US" sz="1600" b="1">
                <a:solidFill>
                  <a:srgbClr val="000000"/>
                </a:solidFill>
              </a:rPr>
              <a:t>Process is characterized</a:t>
            </a:r>
          </a:p>
          <a:p>
            <a:pPr>
              <a:spcBef>
                <a:spcPct val="0"/>
              </a:spcBef>
              <a:spcAft>
                <a:spcPct val="0"/>
              </a:spcAft>
              <a:buClrTx/>
              <a:buFontTx/>
              <a:buNone/>
            </a:pPr>
            <a:r>
              <a:rPr lang="en-US" sz="1600" b="1">
                <a:solidFill>
                  <a:srgbClr val="000000"/>
                </a:solidFill>
              </a:rPr>
              <a:t>for the organization and</a:t>
            </a:r>
          </a:p>
          <a:p>
            <a:pPr>
              <a:spcBef>
                <a:spcPct val="0"/>
              </a:spcBef>
              <a:spcAft>
                <a:spcPct val="0"/>
              </a:spcAft>
              <a:buClrTx/>
              <a:buFontTx/>
              <a:buNone/>
            </a:pPr>
            <a:r>
              <a:rPr lang="en-US" sz="1600" b="1">
                <a:solidFill>
                  <a:srgbClr val="000000"/>
                </a:solidFill>
              </a:rPr>
              <a:t>is proactive</a:t>
            </a:r>
          </a:p>
          <a:p>
            <a:pPr>
              <a:spcBef>
                <a:spcPct val="0"/>
              </a:spcBef>
              <a:spcAft>
                <a:spcPct val="0"/>
              </a:spcAft>
              <a:buClrTx/>
              <a:buFontTx/>
              <a:buNone/>
            </a:pPr>
            <a:endParaRPr lang="en-US" sz="2000" b="1"/>
          </a:p>
        </p:txBody>
      </p:sp>
      <p:sp>
        <p:nvSpPr>
          <p:cNvPr id="88099" name="Rectangle 35"/>
          <p:cNvSpPr>
            <a:spLocks noChangeArrowheads="1"/>
          </p:cNvSpPr>
          <p:nvPr/>
        </p:nvSpPr>
        <p:spPr bwMode="auto">
          <a:xfrm>
            <a:off x="2722033" y="2711451"/>
            <a:ext cx="1715213" cy="492443"/>
          </a:xfrm>
          <a:prstGeom prst="rect">
            <a:avLst/>
          </a:prstGeom>
          <a:noFill/>
          <a:ln w="9525">
            <a:noFill/>
            <a:miter lim="800000"/>
            <a:headEnd/>
            <a:tailEnd/>
          </a:ln>
        </p:spPr>
        <p:txBody>
          <a:bodyPr wrap="none" lIns="0" tIns="0" rIns="0" bIns="0">
            <a:spAutoFit/>
          </a:bodyPr>
          <a:lstStyle/>
          <a:p>
            <a:pPr>
              <a:spcBef>
                <a:spcPct val="0"/>
              </a:spcBef>
              <a:spcAft>
                <a:spcPct val="0"/>
              </a:spcAft>
              <a:buClrTx/>
              <a:buFontTx/>
              <a:buNone/>
            </a:pPr>
            <a:r>
              <a:rPr lang="en-US" sz="1600" b="1">
                <a:solidFill>
                  <a:srgbClr val="000000"/>
                </a:solidFill>
              </a:rPr>
              <a:t>Process is measured</a:t>
            </a:r>
          </a:p>
          <a:p>
            <a:pPr>
              <a:spcBef>
                <a:spcPct val="0"/>
              </a:spcBef>
              <a:spcAft>
                <a:spcPct val="0"/>
              </a:spcAft>
              <a:buClrTx/>
              <a:buFontTx/>
              <a:buNone/>
            </a:pPr>
            <a:r>
              <a:rPr lang="en-US" sz="1600" b="1">
                <a:solidFill>
                  <a:srgbClr val="000000"/>
                </a:solidFill>
              </a:rPr>
              <a:t>and controlled</a:t>
            </a:r>
          </a:p>
        </p:txBody>
      </p:sp>
      <p:sp>
        <p:nvSpPr>
          <p:cNvPr id="88100" name="Rectangle 36"/>
          <p:cNvSpPr>
            <a:spLocks noChangeArrowheads="1"/>
          </p:cNvSpPr>
          <p:nvPr/>
        </p:nvSpPr>
        <p:spPr bwMode="auto">
          <a:xfrm>
            <a:off x="2738967" y="1687513"/>
            <a:ext cx="2239139" cy="492443"/>
          </a:xfrm>
          <a:prstGeom prst="rect">
            <a:avLst/>
          </a:prstGeom>
          <a:noFill/>
          <a:ln w="9525">
            <a:noFill/>
            <a:miter lim="800000"/>
            <a:headEnd/>
            <a:tailEnd/>
          </a:ln>
        </p:spPr>
        <p:txBody>
          <a:bodyPr wrap="none" lIns="0" tIns="0" rIns="0" bIns="0">
            <a:spAutoFit/>
          </a:bodyPr>
          <a:lstStyle/>
          <a:p>
            <a:pPr>
              <a:spcBef>
                <a:spcPct val="0"/>
              </a:spcBef>
              <a:spcAft>
                <a:spcPct val="0"/>
              </a:spcAft>
              <a:buClrTx/>
              <a:buFontTx/>
              <a:buNone/>
            </a:pPr>
            <a:r>
              <a:rPr lang="en-US" sz="1600" b="1">
                <a:solidFill>
                  <a:srgbClr val="000000"/>
                </a:solidFill>
              </a:rPr>
              <a:t>Focus is on continuous</a:t>
            </a:r>
          </a:p>
          <a:p>
            <a:pPr>
              <a:spcBef>
                <a:spcPct val="0"/>
              </a:spcBef>
              <a:spcAft>
                <a:spcPct val="0"/>
              </a:spcAft>
              <a:buClrTx/>
              <a:buFontTx/>
              <a:buNone/>
            </a:pPr>
            <a:r>
              <a:rPr lang="en-US" sz="1600" b="1">
                <a:solidFill>
                  <a:srgbClr val="000000"/>
                </a:solidFill>
              </a:rPr>
              <a:t>quantitative improvement</a:t>
            </a:r>
          </a:p>
        </p:txBody>
      </p:sp>
      <p:sp>
        <p:nvSpPr>
          <p:cNvPr id="88101" name="Line 37"/>
          <p:cNvSpPr>
            <a:spLocks noChangeShapeType="1"/>
          </p:cNvSpPr>
          <p:nvPr/>
        </p:nvSpPr>
        <p:spPr bwMode="auto">
          <a:xfrm>
            <a:off x="6098118" y="1062039"/>
            <a:ext cx="2116" cy="5227637"/>
          </a:xfrm>
          <a:prstGeom prst="line">
            <a:avLst/>
          </a:prstGeom>
          <a:noFill/>
          <a:ln w="12700">
            <a:solidFill>
              <a:srgbClr val="000000"/>
            </a:solidFill>
            <a:round/>
            <a:headEnd/>
            <a:tailEnd/>
          </a:ln>
        </p:spPr>
        <p:txBody>
          <a:bodyPr/>
          <a:lstStyle/>
          <a:p>
            <a:endParaRPr lang="en-US"/>
          </a:p>
        </p:txBody>
      </p:sp>
      <p:sp>
        <p:nvSpPr>
          <p:cNvPr id="88102" name="Rectangle 38"/>
          <p:cNvSpPr>
            <a:spLocks noChangeArrowheads="1"/>
          </p:cNvSpPr>
          <p:nvPr/>
        </p:nvSpPr>
        <p:spPr bwMode="auto">
          <a:xfrm>
            <a:off x="723901" y="1100139"/>
            <a:ext cx="1234249"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Maturity Level</a:t>
            </a:r>
            <a:endParaRPr lang="en-US" sz="1600" b="1"/>
          </a:p>
        </p:txBody>
      </p:sp>
      <p:sp>
        <p:nvSpPr>
          <p:cNvPr id="88103" name="Rectangle 39"/>
          <p:cNvSpPr>
            <a:spLocks noChangeArrowheads="1"/>
          </p:cNvSpPr>
          <p:nvPr/>
        </p:nvSpPr>
        <p:spPr bwMode="auto">
          <a:xfrm>
            <a:off x="2849034" y="1100139"/>
            <a:ext cx="1929439"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Process Characteristics</a:t>
            </a:r>
            <a:endParaRPr lang="en-US" sz="1600" b="1"/>
          </a:p>
        </p:txBody>
      </p:sp>
      <p:sp>
        <p:nvSpPr>
          <p:cNvPr id="88104" name="Rectangle 40"/>
          <p:cNvSpPr>
            <a:spLocks noChangeArrowheads="1"/>
          </p:cNvSpPr>
          <p:nvPr/>
        </p:nvSpPr>
        <p:spPr bwMode="auto">
          <a:xfrm>
            <a:off x="7421034" y="1101726"/>
            <a:ext cx="837793"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Behaviors</a:t>
            </a:r>
            <a:endParaRPr lang="en-US" sz="1600" b="1"/>
          </a:p>
        </p:txBody>
      </p:sp>
      <p:sp>
        <p:nvSpPr>
          <p:cNvPr id="88105" name="Rectangle 41"/>
          <p:cNvSpPr>
            <a:spLocks noChangeArrowheads="1"/>
          </p:cNvSpPr>
          <p:nvPr/>
        </p:nvSpPr>
        <p:spPr bwMode="auto">
          <a:xfrm>
            <a:off x="6269567" y="1552576"/>
            <a:ext cx="2299540"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Focus on "fire prevention";</a:t>
            </a:r>
            <a:endParaRPr lang="en-US" sz="1600" b="1"/>
          </a:p>
        </p:txBody>
      </p:sp>
      <p:sp>
        <p:nvSpPr>
          <p:cNvPr id="88106" name="Rectangle 42"/>
          <p:cNvSpPr>
            <a:spLocks noChangeArrowheads="1"/>
          </p:cNvSpPr>
          <p:nvPr/>
        </p:nvSpPr>
        <p:spPr bwMode="auto">
          <a:xfrm>
            <a:off x="6269567" y="1760538"/>
            <a:ext cx="2527487"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improvement anticipated and</a:t>
            </a:r>
            <a:endParaRPr lang="en-US" sz="1600" b="1"/>
          </a:p>
        </p:txBody>
      </p:sp>
      <p:sp>
        <p:nvSpPr>
          <p:cNvPr id="88107" name="Rectangle 43"/>
          <p:cNvSpPr>
            <a:spLocks noChangeArrowheads="1"/>
          </p:cNvSpPr>
          <p:nvPr/>
        </p:nvSpPr>
        <p:spPr bwMode="auto">
          <a:xfrm>
            <a:off x="6269567" y="1970088"/>
            <a:ext cx="2608984"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desired, and impacts assessed.</a:t>
            </a:r>
            <a:endParaRPr lang="en-US" sz="1600" b="1"/>
          </a:p>
        </p:txBody>
      </p:sp>
      <p:sp>
        <p:nvSpPr>
          <p:cNvPr id="88108" name="Rectangle 44"/>
          <p:cNvSpPr>
            <a:spLocks noChangeArrowheads="1"/>
          </p:cNvSpPr>
          <p:nvPr/>
        </p:nvSpPr>
        <p:spPr bwMode="auto">
          <a:xfrm>
            <a:off x="6252633" y="2698751"/>
            <a:ext cx="3193823"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Greater sense of teamwork and inter-</a:t>
            </a:r>
            <a:endParaRPr lang="en-US" sz="1600" b="1"/>
          </a:p>
        </p:txBody>
      </p:sp>
      <p:sp>
        <p:nvSpPr>
          <p:cNvPr id="88109" name="Rectangle 45"/>
          <p:cNvSpPr>
            <a:spLocks noChangeArrowheads="1"/>
          </p:cNvSpPr>
          <p:nvPr/>
        </p:nvSpPr>
        <p:spPr bwMode="auto">
          <a:xfrm>
            <a:off x="6252633" y="2906714"/>
            <a:ext cx="1181414"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dependencies</a:t>
            </a:r>
            <a:endParaRPr lang="en-US" sz="1600" b="1"/>
          </a:p>
        </p:txBody>
      </p:sp>
      <p:sp>
        <p:nvSpPr>
          <p:cNvPr id="88110" name="Rectangle 46"/>
          <p:cNvSpPr>
            <a:spLocks noChangeArrowheads="1"/>
          </p:cNvSpPr>
          <p:nvPr/>
        </p:nvSpPr>
        <p:spPr bwMode="auto">
          <a:xfrm>
            <a:off x="6269567" y="3582989"/>
            <a:ext cx="4457700" cy="492443"/>
          </a:xfrm>
          <a:prstGeom prst="rect">
            <a:avLst/>
          </a:prstGeom>
          <a:noFill/>
          <a:ln w="9525">
            <a:noFill/>
            <a:miter lim="800000"/>
            <a:headEnd/>
            <a:tailEnd/>
          </a:ln>
        </p:spPr>
        <p:txBody>
          <a:bodyPr lIns="0" tIns="0" rIns="0" bIns="0">
            <a:spAutoFit/>
          </a:bodyPr>
          <a:lstStyle/>
          <a:p>
            <a:pPr>
              <a:lnSpc>
                <a:spcPct val="100000"/>
              </a:lnSpc>
              <a:spcBef>
                <a:spcPct val="0"/>
              </a:spcBef>
              <a:spcAft>
                <a:spcPct val="0"/>
              </a:spcAft>
              <a:buClrTx/>
              <a:buFontTx/>
              <a:buNone/>
            </a:pPr>
            <a:r>
              <a:rPr lang="en-US" sz="1600" b="1">
                <a:solidFill>
                  <a:srgbClr val="000000"/>
                </a:solidFill>
              </a:rPr>
              <a:t>Reliance on defined process.  People understand, support and follow the process.</a:t>
            </a:r>
            <a:endParaRPr lang="en-US" sz="1600" b="1"/>
          </a:p>
        </p:txBody>
      </p:sp>
      <p:grpSp>
        <p:nvGrpSpPr>
          <p:cNvPr id="6" name="Group 47"/>
          <p:cNvGrpSpPr>
            <a:grpSpLocks/>
          </p:cNvGrpSpPr>
          <p:nvPr/>
        </p:nvGrpSpPr>
        <p:grpSpPr bwMode="auto">
          <a:xfrm>
            <a:off x="6269566" y="4667254"/>
            <a:ext cx="3075517" cy="665163"/>
            <a:chOff x="2962" y="2913"/>
            <a:chExt cx="1453" cy="419"/>
          </a:xfrm>
        </p:grpSpPr>
        <p:sp>
          <p:nvSpPr>
            <p:cNvPr id="88112" name="Rectangle 48"/>
            <p:cNvSpPr>
              <a:spLocks noChangeArrowheads="1"/>
            </p:cNvSpPr>
            <p:nvPr/>
          </p:nvSpPr>
          <p:spPr bwMode="auto">
            <a:xfrm>
              <a:off x="2962" y="2913"/>
              <a:ext cx="1453" cy="1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Over reliance on experience of good</a:t>
              </a:r>
              <a:endParaRPr lang="en-US" sz="1600" b="1"/>
            </a:p>
          </p:txBody>
        </p:sp>
        <p:sp>
          <p:nvSpPr>
            <p:cNvPr id="88113" name="Rectangle 49"/>
            <p:cNvSpPr>
              <a:spLocks noChangeArrowheads="1"/>
            </p:cNvSpPr>
            <p:nvPr/>
          </p:nvSpPr>
          <p:spPr bwMode="auto">
            <a:xfrm>
              <a:off x="2962" y="3045"/>
              <a:ext cx="1422" cy="1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people – when they go, the process</a:t>
              </a:r>
              <a:endParaRPr lang="en-US" sz="1600" b="1"/>
            </a:p>
          </p:txBody>
        </p:sp>
        <p:sp>
          <p:nvSpPr>
            <p:cNvPr id="88114" name="Rectangle 50"/>
            <p:cNvSpPr>
              <a:spLocks noChangeArrowheads="1"/>
            </p:cNvSpPr>
            <p:nvPr/>
          </p:nvSpPr>
          <p:spPr bwMode="auto">
            <a:xfrm>
              <a:off x="2962" y="3177"/>
              <a:ext cx="635" cy="1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goes. “Heroics.”</a:t>
              </a:r>
              <a:endParaRPr lang="en-US" sz="1600" b="1"/>
            </a:p>
          </p:txBody>
        </p:sp>
      </p:grpSp>
      <p:sp>
        <p:nvSpPr>
          <p:cNvPr id="88115" name="Rectangle 51"/>
          <p:cNvSpPr>
            <a:spLocks noChangeArrowheads="1"/>
          </p:cNvSpPr>
          <p:nvPr/>
        </p:nvSpPr>
        <p:spPr bwMode="auto">
          <a:xfrm>
            <a:off x="6282267" y="5614989"/>
            <a:ext cx="2017860"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Focus on "fire fighting";</a:t>
            </a:r>
            <a:endParaRPr lang="en-US" sz="1600" b="1"/>
          </a:p>
        </p:txBody>
      </p:sp>
      <p:sp>
        <p:nvSpPr>
          <p:cNvPr id="88116" name="Rectangle 52"/>
          <p:cNvSpPr>
            <a:spLocks noChangeArrowheads="1"/>
          </p:cNvSpPr>
          <p:nvPr/>
        </p:nvSpPr>
        <p:spPr bwMode="auto">
          <a:xfrm>
            <a:off x="6282267" y="5824539"/>
            <a:ext cx="3047244"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b="1">
                <a:solidFill>
                  <a:srgbClr val="000000"/>
                </a:solidFill>
              </a:rPr>
              <a:t>effectiveness low – frustration high.</a:t>
            </a:r>
            <a:endParaRPr lang="en-US" sz="1600" b="1"/>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609600" y="173040"/>
            <a:ext cx="10972800" cy="1143000"/>
          </a:xfrm>
        </p:spPr>
        <p:txBody>
          <a:bodyPr/>
          <a:lstStyle/>
          <a:p>
            <a:r>
              <a:rPr lang="en-US" altLang="zh-CN" dirty="0">
                <a:latin typeface="Times New Roman" pitchFamily="18" charset="0"/>
                <a:ea typeface="宋体" pitchFamily="2" charset="-122"/>
                <a:cs typeface="Times New Roman" pitchFamily="18" charset="0"/>
              </a:rPr>
              <a:t>CMMI Components</a:t>
            </a:r>
            <a:endParaRPr lang="en-US" dirty="0">
              <a:latin typeface="Times New Roman" pitchFamily="18" charset="0"/>
              <a:ea typeface="宋体" pitchFamily="2" charset="-122"/>
              <a:cs typeface="Times New Roman" pitchFamily="18" charset="0"/>
            </a:endParaRPr>
          </a:p>
        </p:txBody>
      </p:sp>
      <p:sp>
        <p:nvSpPr>
          <p:cNvPr id="89091" name="Rectangle 3"/>
          <p:cNvSpPr>
            <a:spLocks noGrp="1" noChangeArrowheads="1"/>
          </p:cNvSpPr>
          <p:nvPr>
            <p:ph type="body" idx="1"/>
          </p:nvPr>
        </p:nvSpPr>
        <p:spPr/>
        <p:txBody>
          <a:bodyPr>
            <a:noAutofit/>
          </a:bodyPr>
          <a:lstStyle/>
          <a:p>
            <a:pPr marL="342900" indent="-342900"/>
            <a:r>
              <a:rPr lang="en-US" altLang="zh-CN" sz="2800" dirty="0">
                <a:latin typeface="Times New Roman" pitchFamily="18" charset="0"/>
                <a:ea typeface="宋体" pitchFamily="2" charset="-122"/>
                <a:cs typeface="Times New Roman" pitchFamily="18" charset="0"/>
              </a:rPr>
              <a:t>Within each of the 5 Maturity Levels, there are basic functions that need to be performed – these are called </a:t>
            </a:r>
            <a:r>
              <a:rPr lang="en-US" altLang="zh-CN" sz="2800" dirty="0">
                <a:solidFill>
                  <a:schemeClr val="accent1"/>
                </a:solidFill>
                <a:latin typeface="Times New Roman" pitchFamily="18" charset="0"/>
                <a:ea typeface="宋体" pitchFamily="2" charset="-122"/>
                <a:cs typeface="Times New Roman" pitchFamily="18" charset="0"/>
              </a:rPr>
              <a:t>Process Areas (PAs).</a:t>
            </a:r>
          </a:p>
          <a:p>
            <a:pPr marL="342900" indent="-342900"/>
            <a:r>
              <a:rPr lang="en-US" altLang="zh-CN" sz="2800" dirty="0">
                <a:latin typeface="Times New Roman" pitchFamily="18" charset="0"/>
                <a:ea typeface="宋体" pitchFamily="2" charset="-122"/>
                <a:cs typeface="Times New Roman" pitchFamily="18" charset="0"/>
              </a:rPr>
              <a:t>For Maturity Level 2 there are 7 Process Areas that must be completely satisfied.</a:t>
            </a:r>
          </a:p>
          <a:p>
            <a:pPr marL="342900" indent="-342900"/>
            <a:r>
              <a:rPr lang="en-US" altLang="zh-CN" sz="2800" dirty="0">
                <a:latin typeface="Times New Roman" pitchFamily="18" charset="0"/>
                <a:ea typeface="宋体" pitchFamily="2" charset="-122"/>
                <a:cs typeface="Times New Roman" pitchFamily="18" charset="0"/>
              </a:rPr>
              <a:t>For Maturity Level 3 there are 11 Process Areas that must be completely satisfied.</a:t>
            </a:r>
          </a:p>
          <a:p>
            <a:pPr marL="342900" indent="-342900"/>
            <a:r>
              <a:rPr lang="en-US" sz="2800" dirty="0">
                <a:latin typeface="Times New Roman" pitchFamily="18" charset="0"/>
                <a:ea typeface="宋体" pitchFamily="2" charset="-122"/>
                <a:cs typeface="Times New Roman" pitchFamily="18" charset="0"/>
              </a:rPr>
              <a:t>Given the interactions and overlap, it becomes more efficient to work the Maturity Level 2 and 3 issues concurrently.</a:t>
            </a:r>
          </a:p>
          <a:p>
            <a:pPr marL="342900" indent="-342900"/>
            <a:r>
              <a:rPr lang="en-US" sz="2800" dirty="0">
                <a:latin typeface="Times New Roman" pitchFamily="18" charset="0"/>
                <a:ea typeface="宋体" pitchFamily="2" charset="-122"/>
                <a:cs typeface="Times New Roman" pitchFamily="18" charset="0"/>
              </a:rPr>
              <a:t>Within each PA there are </a:t>
            </a:r>
            <a:r>
              <a:rPr lang="en-US" sz="2800" dirty="0">
                <a:solidFill>
                  <a:schemeClr val="accent1"/>
                </a:solidFill>
                <a:latin typeface="Times New Roman" pitchFamily="18" charset="0"/>
                <a:ea typeface="宋体" pitchFamily="2" charset="-122"/>
                <a:cs typeface="Times New Roman" pitchFamily="18" charset="0"/>
              </a:rPr>
              <a:t>Goals</a:t>
            </a:r>
            <a:r>
              <a:rPr lang="en-US" sz="2800" dirty="0">
                <a:latin typeface="Times New Roman" pitchFamily="18" charset="0"/>
                <a:ea typeface="宋体" pitchFamily="2" charset="-122"/>
                <a:cs typeface="Times New Roman" pitchFamily="18" charset="0"/>
              </a:rPr>
              <a:t> to be achieved and within each Goal there are </a:t>
            </a:r>
            <a:r>
              <a:rPr lang="en-US" sz="2800" dirty="0">
                <a:solidFill>
                  <a:schemeClr val="accent1"/>
                </a:solidFill>
                <a:latin typeface="Times New Roman" pitchFamily="18" charset="0"/>
                <a:ea typeface="宋体" pitchFamily="2" charset="-122"/>
                <a:cs typeface="Times New Roman" pitchFamily="18" charset="0"/>
              </a:rPr>
              <a:t>Practices</a:t>
            </a:r>
            <a:r>
              <a:rPr lang="en-US" sz="2800" dirty="0">
                <a:latin typeface="Times New Roman" pitchFamily="18" charset="0"/>
                <a:ea typeface="宋体" pitchFamily="2" charset="-122"/>
                <a:cs typeface="Times New Roman" pitchFamily="18" charset="0"/>
              </a:rPr>
              <a:t>, work products, etc. to be followed that will support each of the Goals.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62" name="Object 2"/>
          <p:cNvGraphicFramePr>
            <a:graphicFrameLocks noChangeAspect="1"/>
          </p:cNvGraphicFramePr>
          <p:nvPr/>
        </p:nvGraphicFramePr>
        <p:xfrm>
          <a:off x="332318" y="1700214"/>
          <a:ext cx="11482916" cy="3741737"/>
        </p:xfrm>
        <a:graphic>
          <a:graphicData uri="http://schemas.openxmlformats.org/presentationml/2006/ole">
            <mc:AlternateContent xmlns:mc="http://schemas.openxmlformats.org/markup-compatibility/2006">
              <mc:Choice xmlns:v="urn:schemas-microsoft-com:vml" Requires="v">
                <p:oleObj spid="_x0000_s2051" name="Worksheet" r:id="rId5" imgW="8391449" imgH="2991002" progId="Excel.Sheet.8">
                  <p:embed/>
                </p:oleObj>
              </mc:Choice>
              <mc:Fallback>
                <p:oleObj name="Worksheet" r:id="rId5" imgW="8391449" imgH="2991002" progId="Excel.Sheet.8">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318" y="1700214"/>
                        <a:ext cx="11482916" cy="3741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163" name="Text Box 3"/>
          <p:cNvSpPr txBox="1">
            <a:spLocks noChangeArrowheads="1"/>
          </p:cNvSpPr>
          <p:nvPr/>
        </p:nvSpPr>
        <p:spPr bwMode="auto">
          <a:xfrm>
            <a:off x="1384300" y="457200"/>
            <a:ext cx="9855200" cy="769441"/>
          </a:xfrm>
          <a:prstGeom prst="rect">
            <a:avLst/>
          </a:prstGeom>
          <a:noFill/>
          <a:ln w="12700">
            <a:noFill/>
            <a:miter lim="800000"/>
            <a:headEnd/>
            <a:tailEnd/>
          </a:ln>
          <a:effectLst/>
        </p:spPr>
        <p:txBody>
          <a:bodyPr>
            <a:spAutoFit/>
          </a:bodyPr>
          <a:lstStyle/>
          <a:p>
            <a:pPr algn="ctr">
              <a:lnSpc>
                <a:spcPct val="100000"/>
              </a:lnSpc>
              <a:spcBef>
                <a:spcPct val="50000"/>
              </a:spcBef>
              <a:spcAft>
                <a:spcPct val="0"/>
              </a:spcAft>
              <a:buClrTx/>
              <a:buFontTx/>
              <a:buNone/>
            </a:pPr>
            <a:r>
              <a:rPr lang="en-US" sz="4400" b="1" dirty="0">
                <a:solidFill>
                  <a:schemeClr val="accent1"/>
                </a:solidFill>
                <a:latin typeface="Times New Roman" pitchFamily="18" charset="0"/>
                <a:cs typeface="Times New Roman" pitchFamily="18" charset="0"/>
              </a:rPr>
              <a:t>CMMI Process Areas</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p:cNvSpPr>
          <p:nvPr/>
        </p:nvSpPr>
        <p:spPr bwMode="auto">
          <a:xfrm>
            <a:off x="812800" y="176214"/>
            <a:ext cx="11379200" cy="6238875"/>
          </a:xfrm>
          <a:prstGeom prst="rect">
            <a:avLst/>
          </a:prstGeom>
          <a:solidFill>
            <a:srgbClr val="FFFFFF"/>
          </a:solidFill>
          <a:ln w="9525">
            <a:noFill/>
            <a:miter lim="800000"/>
            <a:headEnd/>
            <a:tailEnd/>
          </a:ln>
        </p:spPr>
        <p:txBody>
          <a:bodyPr/>
          <a:lstStyle/>
          <a:p>
            <a:endParaRPr lang="en-US"/>
          </a:p>
        </p:txBody>
      </p:sp>
      <p:sp>
        <p:nvSpPr>
          <p:cNvPr id="90268" name="Rectangle 156"/>
          <p:cNvSpPr>
            <a:spLocks noChangeArrowheads="1"/>
          </p:cNvSpPr>
          <p:nvPr/>
        </p:nvSpPr>
        <p:spPr bwMode="auto">
          <a:xfrm>
            <a:off x="1625600" y="474664"/>
            <a:ext cx="9865784" cy="642937"/>
          </a:xfrm>
          <a:prstGeom prst="rect">
            <a:avLst/>
          </a:prstGeom>
          <a:noFill/>
          <a:ln w="9525">
            <a:noFill/>
            <a:miter lim="800000"/>
            <a:headEnd/>
            <a:tailEnd/>
          </a:ln>
        </p:spPr>
        <p:txBody>
          <a:bodyPr/>
          <a:lstStyle/>
          <a:p>
            <a:endParaRPr lang="en-US"/>
          </a:p>
        </p:txBody>
      </p:sp>
      <p:sp>
        <p:nvSpPr>
          <p:cNvPr id="90269" name="Rectangle 157"/>
          <p:cNvSpPr>
            <a:spLocks noChangeArrowheads="1"/>
          </p:cNvSpPr>
          <p:nvPr/>
        </p:nvSpPr>
        <p:spPr bwMode="auto">
          <a:xfrm>
            <a:off x="1883834" y="244479"/>
            <a:ext cx="7933197" cy="677108"/>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4400" b="1" dirty="0">
                <a:solidFill>
                  <a:schemeClr val="accent1"/>
                </a:solidFill>
                <a:latin typeface="Times New Roman" pitchFamily="18" charset="0"/>
                <a:cs typeface="Times New Roman" pitchFamily="18" charset="0"/>
              </a:rPr>
              <a:t>CMMI Terminology &amp; Structure</a:t>
            </a:r>
            <a:endParaRPr lang="en-US" sz="4000" b="1" dirty="0">
              <a:solidFill>
                <a:schemeClr val="accent1"/>
              </a:solidFill>
              <a:latin typeface="Times New Roman" pitchFamily="18" charset="0"/>
              <a:cs typeface="Times New Roman" pitchFamily="18" charset="0"/>
            </a:endParaRPr>
          </a:p>
        </p:txBody>
      </p:sp>
      <p:grpSp>
        <p:nvGrpSpPr>
          <p:cNvPr id="2" name="Group 158"/>
          <p:cNvGrpSpPr>
            <a:grpSpLocks/>
          </p:cNvGrpSpPr>
          <p:nvPr/>
        </p:nvGrpSpPr>
        <p:grpSpPr bwMode="auto">
          <a:xfrm>
            <a:off x="5689600" y="1514476"/>
            <a:ext cx="137584" cy="371475"/>
            <a:chOff x="2688" y="954"/>
            <a:chExt cx="65" cy="234"/>
          </a:xfrm>
        </p:grpSpPr>
        <p:sp>
          <p:nvSpPr>
            <p:cNvPr id="90271" name="Line 159"/>
            <p:cNvSpPr>
              <a:spLocks noChangeShapeType="1"/>
            </p:cNvSpPr>
            <p:nvPr/>
          </p:nvSpPr>
          <p:spPr bwMode="auto">
            <a:xfrm>
              <a:off x="2720" y="954"/>
              <a:ext cx="1" cy="175"/>
            </a:xfrm>
            <a:prstGeom prst="line">
              <a:avLst/>
            </a:prstGeom>
            <a:noFill/>
            <a:ln w="11113">
              <a:solidFill>
                <a:srgbClr val="000000"/>
              </a:solidFill>
              <a:round/>
              <a:headEnd/>
              <a:tailEnd/>
            </a:ln>
          </p:spPr>
          <p:txBody>
            <a:bodyPr/>
            <a:lstStyle/>
            <a:p>
              <a:endParaRPr lang="en-US"/>
            </a:p>
          </p:txBody>
        </p:sp>
        <p:sp>
          <p:nvSpPr>
            <p:cNvPr id="90272" name="Freeform 160"/>
            <p:cNvSpPr>
              <a:spLocks/>
            </p:cNvSpPr>
            <p:nvPr/>
          </p:nvSpPr>
          <p:spPr bwMode="auto">
            <a:xfrm>
              <a:off x="2688" y="1125"/>
              <a:ext cx="65" cy="63"/>
            </a:xfrm>
            <a:custGeom>
              <a:avLst/>
              <a:gdLst/>
              <a:ahLst/>
              <a:cxnLst>
                <a:cxn ang="0">
                  <a:pos x="0" y="0"/>
                </a:cxn>
                <a:cxn ang="0">
                  <a:pos x="34" y="63"/>
                </a:cxn>
                <a:cxn ang="0">
                  <a:pos x="65" y="0"/>
                </a:cxn>
                <a:cxn ang="0">
                  <a:pos x="0" y="0"/>
                </a:cxn>
              </a:cxnLst>
              <a:rect l="0" t="0" r="r" b="b"/>
              <a:pathLst>
                <a:path w="65" h="63">
                  <a:moveTo>
                    <a:pt x="0" y="0"/>
                  </a:moveTo>
                  <a:lnTo>
                    <a:pt x="34" y="63"/>
                  </a:lnTo>
                  <a:lnTo>
                    <a:pt x="65" y="0"/>
                  </a:lnTo>
                  <a:lnTo>
                    <a:pt x="0" y="0"/>
                  </a:lnTo>
                  <a:close/>
                </a:path>
              </a:pathLst>
            </a:custGeom>
            <a:solidFill>
              <a:srgbClr val="000000"/>
            </a:solidFill>
            <a:ln w="9525">
              <a:noFill/>
              <a:round/>
              <a:headEnd/>
              <a:tailEnd/>
            </a:ln>
          </p:spPr>
          <p:txBody>
            <a:bodyPr/>
            <a:lstStyle/>
            <a:p>
              <a:endParaRPr lang="en-US"/>
            </a:p>
          </p:txBody>
        </p:sp>
      </p:grpSp>
      <p:sp>
        <p:nvSpPr>
          <p:cNvPr id="90273" name="Freeform 161"/>
          <p:cNvSpPr>
            <a:spLocks/>
          </p:cNvSpPr>
          <p:nvPr/>
        </p:nvSpPr>
        <p:spPr bwMode="auto">
          <a:xfrm>
            <a:off x="4726517" y="1255713"/>
            <a:ext cx="2209800" cy="258762"/>
          </a:xfrm>
          <a:custGeom>
            <a:avLst/>
            <a:gdLst/>
            <a:ahLst/>
            <a:cxnLst>
              <a:cxn ang="0">
                <a:pos x="21" y="0"/>
              </a:cxn>
              <a:cxn ang="0">
                <a:pos x="13" y="2"/>
              </a:cxn>
              <a:cxn ang="0">
                <a:pos x="6" y="5"/>
              </a:cxn>
              <a:cxn ang="0">
                <a:pos x="2" y="13"/>
              </a:cxn>
              <a:cxn ang="0">
                <a:pos x="0" y="20"/>
              </a:cxn>
              <a:cxn ang="0">
                <a:pos x="0" y="143"/>
              </a:cxn>
              <a:cxn ang="0">
                <a:pos x="2" y="150"/>
              </a:cxn>
              <a:cxn ang="0">
                <a:pos x="6" y="158"/>
              </a:cxn>
              <a:cxn ang="0">
                <a:pos x="13" y="161"/>
              </a:cxn>
              <a:cxn ang="0">
                <a:pos x="21" y="163"/>
              </a:cxn>
              <a:cxn ang="0">
                <a:pos x="1024" y="163"/>
              </a:cxn>
              <a:cxn ang="0">
                <a:pos x="1031" y="161"/>
              </a:cxn>
              <a:cxn ang="0">
                <a:pos x="1038" y="158"/>
              </a:cxn>
              <a:cxn ang="0">
                <a:pos x="1042" y="150"/>
              </a:cxn>
              <a:cxn ang="0">
                <a:pos x="1044" y="143"/>
              </a:cxn>
              <a:cxn ang="0">
                <a:pos x="1044" y="20"/>
              </a:cxn>
              <a:cxn ang="0">
                <a:pos x="1042" y="13"/>
              </a:cxn>
              <a:cxn ang="0">
                <a:pos x="1038" y="5"/>
              </a:cxn>
              <a:cxn ang="0">
                <a:pos x="1031" y="2"/>
              </a:cxn>
              <a:cxn ang="0">
                <a:pos x="1024" y="0"/>
              </a:cxn>
              <a:cxn ang="0">
                <a:pos x="21" y="0"/>
              </a:cxn>
            </a:cxnLst>
            <a:rect l="0" t="0" r="r" b="b"/>
            <a:pathLst>
              <a:path w="1044" h="163">
                <a:moveTo>
                  <a:pt x="21" y="0"/>
                </a:moveTo>
                <a:lnTo>
                  <a:pt x="13" y="2"/>
                </a:lnTo>
                <a:lnTo>
                  <a:pt x="6" y="5"/>
                </a:lnTo>
                <a:lnTo>
                  <a:pt x="2" y="13"/>
                </a:lnTo>
                <a:lnTo>
                  <a:pt x="0" y="20"/>
                </a:lnTo>
                <a:lnTo>
                  <a:pt x="0" y="143"/>
                </a:lnTo>
                <a:lnTo>
                  <a:pt x="2" y="150"/>
                </a:lnTo>
                <a:lnTo>
                  <a:pt x="6" y="158"/>
                </a:lnTo>
                <a:lnTo>
                  <a:pt x="13" y="161"/>
                </a:lnTo>
                <a:lnTo>
                  <a:pt x="21" y="163"/>
                </a:lnTo>
                <a:lnTo>
                  <a:pt x="1024" y="163"/>
                </a:lnTo>
                <a:lnTo>
                  <a:pt x="1031" y="161"/>
                </a:lnTo>
                <a:lnTo>
                  <a:pt x="1038" y="158"/>
                </a:lnTo>
                <a:lnTo>
                  <a:pt x="1042" y="150"/>
                </a:lnTo>
                <a:lnTo>
                  <a:pt x="1044" y="143"/>
                </a:lnTo>
                <a:lnTo>
                  <a:pt x="1044" y="20"/>
                </a:lnTo>
                <a:lnTo>
                  <a:pt x="1042" y="13"/>
                </a:lnTo>
                <a:lnTo>
                  <a:pt x="1038" y="5"/>
                </a:lnTo>
                <a:lnTo>
                  <a:pt x="1031" y="2"/>
                </a:lnTo>
                <a:lnTo>
                  <a:pt x="1024" y="0"/>
                </a:lnTo>
                <a:lnTo>
                  <a:pt x="21" y="0"/>
                </a:lnTo>
                <a:close/>
              </a:path>
            </a:pathLst>
          </a:custGeom>
          <a:solidFill>
            <a:srgbClr val="FF0000"/>
          </a:solidFill>
          <a:ln w="11113">
            <a:solidFill>
              <a:srgbClr val="6600FF"/>
            </a:solidFill>
            <a:prstDash val="solid"/>
            <a:round/>
            <a:headEnd/>
            <a:tailEnd/>
          </a:ln>
        </p:spPr>
        <p:txBody>
          <a:bodyPr/>
          <a:lstStyle/>
          <a:p>
            <a:endParaRPr lang="en-US"/>
          </a:p>
        </p:txBody>
      </p:sp>
      <p:sp>
        <p:nvSpPr>
          <p:cNvPr id="90274" name="Rectangle 162"/>
          <p:cNvSpPr>
            <a:spLocks noChangeArrowheads="1"/>
          </p:cNvSpPr>
          <p:nvPr/>
        </p:nvSpPr>
        <p:spPr bwMode="auto">
          <a:xfrm>
            <a:off x="4885267" y="1304925"/>
            <a:ext cx="1057982"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Maturity Levels (1</a:t>
            </a:r>
            <a:endParaRPr lang="en-US" sz="2400"/>
          </a:p>
        </p:txBody>
      </p:sp>
      <p:sp>
        <p:nvSpPr>
          <p:cNvPr id="90275" name="Rectangle 163"/>
          <p:cNvSpPr>
            <a:spLocks noChangeArrowheads="1"/>
          </p:cNvSpPr>
          <p:nvPr/>
        </p:nvSpPr>
        <p:spPr bwMode="auto">
          <a:xfrm>
            <a:off x="6483351" y="1304925"/>
            <a:ext cx="43282"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a:t>
            </a:r>
            <a:endParaRPr lang="en-US" sz="2400"/>
          </a:p>
        </p:txBody>
      </p:sp>
      <p:sp>
        <p:nvSpPr>
          <p:cNvPr id="90276" name="Rectangle 164"/>
          <p:cNvSpPr>
            <a:spLocks noChangeArrowheads="1"/>
          </p:cNvSpPr>
          <p:nvPr/>
        </p:nvSpPr>
        <p:spPr bwMode="auto">
          <a:xfrm>
            <a:off x="6601884" y="1304925"/>
            <a:ext cx="115416"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5)</a:t>
            </a:r>
            <a:endParaRPr lang="en-US" sz="2400"/>
          </a:p>
        </p:txBody>
      </p:sp>
      <p:sp>
        <p:nvSpPr>
          <p:cNvPr id="90277" name="Oval 165"/>
          <p:cNvSpPr>
            <a:spLocks noChangeArrowheads="1"/>
          </p:cNvSpPr>
          <p:nvPr/>
        </p:nvSpPr>
        <p:spPr bwMode="auto">
          <a:xfrm>
            <a:off x="6201833" y="4038600"/>
            <a:ext cx="1092200" cy="755650"/>
          </a:xfrm>
          <a:prstGeom prst="ellipse">
            <a:avLst/>
          </a:prstGeom>
          <a:solidFill>
            <a:srgbClr val="0000FF"/>
          </a:solidFill>
          <a:ln w="11113">
            <a:solidFill>
              <a:srgbClr val="6600FF"/>
            </a:solidFill>
            <a:round/>
            <a:headEnd/>
            <a:tailEnd/>
          </a:ln>
        </p:spPr>
        <p:txBody>
          <a:bodyPr/>
          <a:lstStyle/>
          <a:p>
            <a:endParaRPr lang="en-US"/>
          </a:p>
        </p:txBody>
      </p:sp>
      <p:sp>
        <p:nvSpPr>
          <p:cNvPr id="90278" name="Rectangle 166"/>
          <p:cNvSpPr>
            <a:spLocks noChangeArrowheads="1"/>
          </p:cNvSpPr>
          <p:nvPr/>
        </p:nvSpPr>
        <p:spPr bwMode="auto">
          <a:xfrm>
            <a:off x="6390218" y="4248150"/>
            <a:ext cx="450444"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Generic</a:t>
            </a:r>
            <a:endParaRPr lang="en-US" sz="2400"/>
          </a:p>
        </p:txBody>
      </p:sp>
      <p:sp>
        <p:nvSpPr>
          <p:cNvPr id="90279" name="Rectangle 167"/>
          <p:cNvSpPr>
            <a:spLocks noChangeArrowheads="1"/>
          </p:cNvSpPr>
          <p:nvPr/>
        </p:nvSpPr>
        <p:spPr bwMode="auto">
          <a:xfrm>
            <a:off x="6326717" y="4418013"/>
            <a:ext cx="524182"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Practices</a:t>
            </a:r>
            <a:endParaRPr lang="en-US" sz="2400"/>
          </a:p>
        </p:txBody>
      </p:sp>
      <p:sp>
        <p:nvSpPr>
          <p:cNvPr id="90280" name="Oval 168"/>
          <p:cNvSpPr>
            <a:spLocks noChangeArrowheads="1"/>
          </p:cNvSpPr>
          <p:nvPr/>
        </p:nvSpPr>
        <p:spPr bwMode="auto">
          <a:xfrm>
            <a:off x="6028267" y="2401889"/>
            <a:ext cx="1500717" cy="407987"/>
          </a:xfrm>
          <a:prstGeom prst="ellipse">
            <a:avLst/>
          </a:prstGeom>
          <a:solidFill>
            <a:srgbClr val="FF0000"/>
          </a:solidFill>
          <a:ln w="11113">
            <a:solidFill>
              <a:srgbClr val="6600FF"/>
            </a:solidFill>
            <a:round/>
            <a:headEnd/>
            <a:tailEnd/>
          </a:ln>
        </p:spPr>
        <p:txBody>
          <a:bodyPr/>
          <a:lstStyle/>
          <a:p>
            <a:endParaRPr lang="en-US"/>
          </a:p>
        </p:txBody>
      </p:sp>
      <p:sp>
        <p:nvSpPr>
          <p:cNvPr id="90281" name="Rectangle 169"/>
          <p:cNvSpPr>
            <a:spLocks noChangeArrowheads="1"/>
          </p:cNvSpPr>
          <p:nvPr/>
        </p:nvSpPr>
        <p:spPr bwMode="auto">
          <a:xfrm>
            <a:off x="6421966" y="2439988"/>
            <a:ext cx="450444"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Generic</a:t>
            </a:r>
            <a:endParaRPr lang="en-US" sz="2400"/>
          </a:p>
        </p:txBody>
      </p:sp>
      <p:sp>
        <p:nvSpPr>
          <p:cNvPr id="90282" name="Rectangle 170"/>
          <p:cNvSpPr>
            <a:spLocks noChangeArrowheads="1"/>
          </p:cNvSpPr>
          <p:nvPr/>
        </p:nvSpPr>
        <p:spPr bwMode="auto">
          <a:xfrm>
            <a:off x="6510868" y="2611438"/>
            <a:ext cx="325410"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Goals</a:t>
            </a:r>
            <a:endParaRPr lang="en-US" sz="2400"/>
          </a:p>
        </p:txBody>
      </p:sp>
      <p:grpSp>
        <p:nvGrpSpPr>
          <p:cNvPr id="3" name="Group 171"/>
          <p:cNvGrpSpPr>
            <a:grpSpLocks/>
          </p:cNvGrpSpPr>
          <p:nvPr/>
        </p:nvGrpSpPr>
        <p:grpSpPr bwMode="auto">
          <a:xfrm>
            <a:off x="3928534" y="1535113"/>
            <a:ext cx="1054100" cy="285750"/>
            <a:chOff x="1856" y="967"/>
            <a:chExt cx="498" cy="180"/>
          </a:xfrm>
        </p:grpSpPr>
        <p:sp>
          <p:nvSpPr>
            <p:cNvPr id="90284" name="Line 172"/>
            <p:cNvSpPr>
              <a:spLocks noChangeShapeType="1"/>
            </p:cNvSpPr>
            <p:nvPr/>
          </p:nvSpPr>
          <p:spPr bwMode="auto">
            <a:xfrm flipH="1">
              <a:off x="1912" y="967"/>
              <a:ext cx="442" cy="149"/>
            </a:xfrm>
            <a:prstGeom prst="line">
              <a:avLst/>
            </a:prstGeom>
            <a:noFill/>
            <a:ln w="11113">
              <a:solidFill>
                <a:srgbClr val="000000"/>
              </a:solidFill>
              <a:round/>
              <a:headEnd/>
              <a:tailEnd/>
            </a:ln>
          </p:spPr>
          <p:txBody>
            <a:bodyPr/>
            <a:lstStyle/>
            <a:p>
              <a:endParaRPr lang="en-US"/>
            </a:p>
          </p:txBody>
        </p:sp>
        <p:sp>
          <p:nvSpPr>
            <p:cNvPr id="90285" name="Freeform 173"/>
            <p:cNvSpPr>
              <a:spLocks/>
            </p:cNvSpPr>
            <p:nvPr/>
          </p:nvSpPr>
          <p:spPr bwMode="auto">
            <a:xfrm>
              <a:off x="1856" y="1086"/>
              <a:ext cx="71" cy="61"/>
            </a:xfrm>
            <a:custGeom>
              <a:avLst/>
              <a:gdLst/>
              <a:ahLst/>
              <a:cxnLst>
                <a:cxn ang="0">
                  <a:pos x="51" y="0"/>
                </a:cxn>
                <a:cxn ang="0">
                  <a:pos x="0" y="50"/>
                </a:cxn>
                <a:cxn ang="0">
                  <a:pos x="71" y="61"/>
                </a:cxn>
                <a:cxn ang="0">
                  <a:pos x="51" y="0"/>
                </a:cxn>
              </a:cxnLst>
              <a:rect l="0" t="0" r="r" b="b"/>
              <a:pathLst>
                <a:path w="71" h="61">
                  <a:moveTo>
                    <a:pt x="51" y="0"/>
                  </a:moveTo>
                  <a:lnTo>
                    <a:pt x="0" y="50"/>
                  </a:lnTo>
                  <a:lnTo>
                    <a:pt x="71" y="61"/>
                  </a:lnTo>
                  <a:lnTo>
                    <a:pt x="51" y="0"/>
                  </a:lnTo>
                  <a:close/>
                </a:path>
              </a:pathLst>
            </a:custGeom>
            <a:solidFill>
              <a:srgbClr val="000000"/>
            </a:solidFill>
            <a:ln w="9525">
              <a:noFill/>
              <a:round/>
              <a:headEnd/>
              <a:tailEnd/>
            </a:ln>
          </p:spPr>
          <p:txBody>
            <a:bodyPr/>
            <a:lstStyle/>
            <a:p>
              <a:endParaRPr lang="en-US"/>
            </a:p>
          </p:txBody>
        </p:sp>
      </p:grpSp>
      <p:sp>
        <p:nvSpPr>
          <p:cNvPr id="90286" name="Freeform 174"/>
          <p:cNvSpPr>
            <a:spLocks/>
          </p:cNvSpPr>
          <p:nvPr/>
        </p:nvSpPr>
        <p:spPr bwMode="auto">
          <a:xfrm>
            <a:off x="4726518" y="1882776"/>
            <a:ext cx="2076449" cy="257175"/>
          </a:xfrm>
          <a:custGeom>
            <a:avLst/>
            <a:gdLst/>
            <a:ahLst/>
            <a:cxnLst>
              <a:cxn ang="0">
                <a:pos x="21" y="0"/>
              </a:cxn>
              <a:cxn ang="0">
                <a:pos x="13" y="2"/>
              </a:cxn>
              <a:cxn ang="0">
                <a:pos x="6" y="6"/>
              </a:cxn>
              <a:cxn ang="0">
                <a:pos x="2" y="12"/>
              </a:cxn>
              <a:cxn ang="0">
                <a:pos x="0" y="21"/>
              </a:cxn>
              <a:cxn ang="0">
                <a:pos x="0" y="143"/>
              </a:cxn>
              <a:cxn ang="0">
                <a:pos x="2" y="151"/>
              </a:cxn>
              <a:cxn ang="0">
                <a:pos x="6" y="156"/>
              </a:cxn>
              <a:cxn ang="0">
                <a:pos x="13" y="160"/>
              </a:cxn>
              <a:cxn ang="0">
                <a:pos x="21" y="162"/>
              </a:cxn>
              <a:cxn ang="0">
                <a:pos x="960" y="162"/>
              </a:cxn>
              <a:cxn ang="0">
                <a:pos x="968" y="160"/>
              </a:cxn>
              <a:cxn ang="0">
                <a:pos x="975" y="156"/>
              </a:cxn>
              <a:cxn ang="0">
                <a:pos x="979" y="151"/>
              </a:cxn>
              <a:cxn ang="0">
                <a:pos x="981" y="143"/>
              </a:cxn>
              <a:cxn ang="0">
                <a:pos x="981" y="21"/>
              </a:cxn>
              <a:cxn ang="0">
                <a:pos x="979" y="12"/>
              </a:cxn>
              <a:cxn ang="0">
                <a:pos x="975" y="6"/>
              </a:cxn>
              <a:cxn ang="0">
                <a:pos x="968" y="2"/>
              </a:cxn>
              <a:cxn ang="0">
                <a:pos x="960" y="0"/>
              </a:cxn>
              <a:cxn ang="0">
                <a:pos x="21" y="0"/>
              </a:cxn>
            </a:cxnLst>
            <a:rect l="0" t="0" r="r" b="b"/>
            <a:pathLst>
              <a:path w="981" h="162">
                <a:moveTo>
                  <a:pt x="21" y="0"/>
                </a:moveTo>
                <a:lnTo>
                  <a:pt x="13" y="2"/>
                </a:lnTo>
                <a:lnTo>
                  <a:pt x="6" y="6"/>
                </a:lnTo>
                <a:lnTo>
                  <a:pt x="2" y="12"/>
                </a:lnTo>
                <a:lnTo>
                  <a:pt x="0" y="21"/>
                </a:lnTo>
                <a:lnTo>
                  <a:pt x="0" y="143"/>
                </a:lnTo>
                <a:lnTo>
                  <a:pt x="2" y="151"/>
                </a:lnTo>
                <a:lnTo>
                  <a:pt x="6" y="156"/>
                </a:lnTo>
                <a:lnTo>
                  <a:pt x="13" y="160"/>
                </a:lnTo>
                <a:lnTo>
                  <a:pt x="21" y="162"/>
                </a:lnTo>
                <a:lnTo>
                  <a:pt x="960" y="162"/>
                </a:lnTo>
                <a:lnTo>
                  <a:pt x="968" y="160"/>
                </a:lnTo>
                <a:lnTo>
                  <a:pt x="975" y="156"/>
                </a:lnTo>
                <a:lnTo>
                  <a:pt x="979" y="151"/>
                </a:lnTo>
                <a:lnTo>
                  <a:pt x="981" y="143"/>
                </a:lnTo>
                <a:lnTo>
                  <a:pt x="981" y="21"/>
                </a:lnTo>
                <a:lnTo>
                  <a:pt x="979" y="12"/>
                </a:lnTo>
                <a:lnTo>
                  <a:pt x="975" y="6"/>
                </a:lnTo>
                <a:lnTo>
                  <a:pt x="968" y="2"/>
                </a:lnTo>
                <a:lnTo>
                  <a:pt x="960" y="0"/>
                </a:lnTo>
                <a:lnTo>
                  <a:pt x="21" y="0"/>
                </a:lnTo>
                <a:close/>
              </a:path>
            </a:pathLst>
          </a:custGeom>
          <a:solidFill>
            <a:srgbClr val="FF0000"/>
          </a:solidFill>
          <a:ln w="11113">
            <a:solidFill>
              <a:srgbClr val="6600FF"/>
            </a:solidFill>
            <a:prstDash val="solid"/>
            <a:round/>
            <a:headEnd/>
            <a:tailEnd/>
          </a:ln>
        </p:spPr>
        <p:txBody>
          <a:bodyPr/>
          <a:lstStyle/>
          <a:p>
            <a:endParaRPr lang="en-US"/>
          </a:p>
        </p:txBody>
      </p:sp>
      <p:sp>
        <p:nvSpPr>
          <p:cNvPr id="90287" name="Rectangle 175"/>
          <p:cNvSpPr>
            <a:spLocks noChangeArrowheads="1"/>
          </p:cNvSpPr>
          <p:nvPr/>
        </p:nvSpPr>
        <p:spPr bwMode="auto">
          <a:xfrm>
            <a:off x="5077884" y="1930400"/>
            <a:ext cx="852798"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Process Area 2</a:t>
            </a:r>
            <a:endParaRPr lang="en-US" sz="2400"/>
          </a:p>
        </p:txBody>
      </p:sp>
      <p:sp>
        <p:nvSpPr>
          <p:cNvPr id="90288" name="Line 176"/>
          <p:cNvSpPr>
            <a:spLocks noChangeShapeType="1"/>
          </p:cNvSpPr>
          <p:nvPr/>
        </p:nvSpPr>
        <p:spPr bwMode="auto">
          <a:xfrm>
            <a:off x="4726518" y="3071814"/>
            <a:ext cx="4398433" cy="1587"/>
          </a:xfrm>
          <a:prstGeom prst="line">
            <a:avLst/>
          </a:prstGeom>
          <a:noFill/>
          <a:ln w="11113">
            <a:solidFill>
              <a:srgbClr val="000000"/>
            </a:solidFill>
            <a:round/>
            <a:headEnd/>
            <a:tailEnd/>
          </a:ln>
        </p:spPr>
        <p:txBody>
          <a:bodyPr/>
          <a:lstStyle/>
          <a:p>
            <a:endParaRPr lang="en-US"/>
          </a:p>
        </p:txBody>
      </p:sp>
      <p:sp>
        <p:nvSpPr>
          <p:cNvPr id="90289" name="Line 177"/>
          <p:cNvSpPr>
            <a:spLocks noChangeShapeType="1"/>
          </p:cNvSpPr>
          <p:nvPr/>
        </p:nvSpPr>
        <p:spPr bwMode="auto">
          <a:xfrm>
            <a:off x="4715934" y="3074988"/>
            <a:ext cx="2117" cy="152400"/>
          </a:xfrm>
          <a:prstGeom prst="line">
            <a:avLst/>
          </a:prstGeom>
          <a:noFill/>
          <a:ln w="11113">
            <a:solidFill>
              <a:srgbClr val="000000"/>
            </a:solidFill>
            <a:round/>
            <a:headEnd/>
            <a:tailEnd/>
          </a:ln>
        </p:spPr>
        <p:txBody>
          <a:bodyPr/>
          <a:lstStyle/>
          <a:p>
            <a:endParaRPr lang="en-US"/>
          </a:p>
        </p:txBody>
      </p:sp>
      <p:sp>
        <p:nvSpPr>
          <p:cNvPr id="90290" name="Line 178"/>
          <p:cNvSpPr>
            <a:spLocks noChangeShapeType="1"/>
          </p:cNvSpPr>
          <p:nvPr/>
        </p:nvSpPr>
        <p:spPr bwMode="auto">
          <a:xfrm>
            <a:off x="9118600" y="3078163"/>
            <a:ext cx="2117" cy="152400"/>
          </a:xfrm>
          <a:prstGeom prst="line">
            <a:avLst/>
          </a:prstGeom>
          <a:noFill/>
          <a:ln w="11113">
            <a:solidFill>
              <a:srgbClr val="000000"/>
            </a:solidFill>
            <a:round/>
            <a:headEnd/>
            <a:tailEnd/>
          </a:ln>
        </p:spPr>
        <p:txBody>
          <a:bodyPr/>
          <a:lstStyle/>
          <a:p>
            <a:endParaRPr lang="en-US"/>
          </a:p>
        </p:txBody>
      </p:sp>
      <p:sp>
        <p:nvSpPr>
          <p:cNvPr id="90291" name="Rectangle 179"/>
          <p:cNvSpPr>
            <a:spLocks noChangeArrowheads="1"/>
          </p:cNvSpPr>
          <p:nvPr/>
        </p:nvSpPr>
        <p:spPr bwMode="auto">
          <a:xfrm>
            <a:off x="5894918" y="2876550"/>
            <a:ext cx="1197444"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000000"/>
                </a:solidFill>
              </a:rPr>
              <a:t>Common     Features</a:t>
            </a:r>
            <a:endParaRPr lang="en-US" sz="2400"/>
          </a:p>
        </p:txBody>
      </p:sp>
      <p:sp>
        <p:nvSpPr>
          <p:cNvPr id="90292" name="Line 180"/>
          <p:cNvSpPr>
            <a:spLocks noChangeShapeType="1"/>
          </p:cNvSpPr>
          <p:nvPr/>
        </p:nvSpPr>
        <p:spPr bwMode="auto">
          <a:xfrm>
            <a:off x="7509934" y="3078164"/>
            <a:ext cx="2117" cy="149225"/>
          </a:xfrm>
          <a:prstGeom prst="line">
            <a:avLst/>
          </a:prstGeom>
          <a:noFill/>
          <a:ln w="11113">
            <a:solidFill>
              <a:srgbClr val="000000"/>
            </a:solidFill>
            <a:round/>
            <a:headEnd/>
            <a:tailEnd/>
          </a:ln>
        </p:spPr>
        <p:txBody>
          <a:bodyPr/>
          <a:lstStyle/>
          <a:p>
            <a:endParaRPr lang="en-US"/>
          </a:p>
        </p:txBody>
      </p:sp>
      <p:sp>
        <p:nvSpPr>
          <p:cNvPr id="90293" name="Freeform 181"/>
          <p:cNvSpPr>
            <a:spLocks/>
          </p:cNvSpPr>
          <p:nvPr/>
        </p:nvSpPr>
        <p:spPr bwMode="auto">
          <a:xfrm>
            <a:off x="2326218" y="1882776"/>
            <a:ext cx="2074333" cy="257175"/>
          </a:xfrm>
          <a:custGeom>
            <a:avLst/>
            <a:gdLst/>
            <a:ahLst/>
            <a:cxnLst>
              <a:cxn ang="0">
                <a:pos x="20" y="0"/>
              </a:cxn>
              <a:cxn ang="0">
                <a:pos x="13" y="2"/>
              </a:cxn>
              <a:cxn ang="0">
                <a:pos x="5" y="6"/>
              </a:cxn>
              <a:cxn ang="0">
                <a:pos x="2" y="12"/>
              </a:cxn>
              <a:cxn ang="0">
                <a:pos x="0" y="21"/>
              </a:cxn>
              <a:cxn ang="0">
                <a:pos x="0" y="143"/>
              </a:cxn>
              <a:cxn ang="0">
                <a:pos x="2" y="151"/>
              </a:cxn>
              <a:cxn ang="0">
                <a:pos x="5" y="156"/>
              </a:cxn>
              <a:cxn ang="0">
                <a:pos x="13" y="160"/>
              </a:cxn>
              <a:cxn ang="0">
                <a:pos x="20" y="162"/>
              </a:cxn>
              <a:cxn ang="0">
                <a:pos x="960" y="162"/>
              </a:cxn>
              <a:cxn ang="0">
                <a:pos x="967" y="160"/>
              </a:cxn>
              <a:cxn ang="0">
                <a:pos x="975" y="156"/>
              </a:cxn>
              <a:cxn ang="0">
                <a:pos x="978" y="151"/>
              </a:cxn>
              <a:cxn ang="0">
                <a:pos x="980" y="143"/>
              </a:cxn>
              <a:cxn ang="0">
                <a:pos x="980" y="21"/>
              </a:cxn>
              <a:cxn ang="0">
                <a:pos x="978" y="12"/>
              </a:cxn>
              <a:cxn ang="0">
                <a:pos x="975" y="6"/>
              </a:cxn>
              <a:cxn ang="0">
                <a:pos x="967" y="2"/>
              </a:cxn>
              <a:cxn ang="0">
                <a:pos x="960" y="0"/>
              </a:cxn>
              <a:cxn ang="0">
                <a:pos x="20" y="0"/>
              </a:cxn>
            </a:cxnLst>
            <a:rect l="0" t="0" r="r" b="b"/>
            <a:pathLst>
              <a:path w="980" h="162">
                <a:moveTo>
                  <a:pt x="20" y="0"/>
                </a:moveTo>
                <a:lnTo>
                  <a:pt x="13" y="2"/>
                </a:lnTo>
                <a:lnTo>
                  <a:pt x="5" y="6"/>
                </a:lnTo>
                <a:lnTo>
                  <a:pt x="2" y="12"/>
                </a:lnTo>
                <a:lnTo>
                  <a:pt x="0" y="21"/>
                </a:lnTo>
                <a:lnTo>
                  <a:pt x="0" y="143"/>
                </a:lnTo>
                <a:lnTo>
                  <a:pt x="2" y="151"/>
                </a:lnTo>
                <a:lnTo>
                  <a:pt x="5" y="156"/>
                </a:lnTo>
                <a:lnTo>
                  <a:pt x="13" y="160"/>
                </a:lnTo>
                <a:lnTo>
                  <a:pt x="20" y="162"/>
                </a:lnTo>
                <a:lnTo>
                  <a:pt x="960" y="162"/>
                </a:lnTo>
                <a:lnTo>
                  <a:pt x="967" y="160"/>
                </a:lnTo>
                <a:lnTo>
                  <a:pt x="975" y="156"/>
                </a:lnTo>
                <a:lnTo>
                  <a:pt x="978" y="151"/>
                </a:lnTo>
                <a:lnTo>
                  <a:pt x="980" y="143"/>
                </a:lnTo>
                <a:lnTo>
                  <a:pt x="980" y="21"/>
                </a:lnTo>
                <a:lnTo>
                  <a:pt x="978" y="12"/>
                </a:lnTo>
                <a:lnTo>
                  <a:pt x="975" y="6"/>
                </a:lnTo>
                <a:lnTo>
                  <a:pt x="967" y="2"/>
                </a:lnTo>
                <a:lnTo>
                  <a:pt x="960" y="0"/>
                </a:lnTo>
                <a:lnTo>
                  <a:pt x="20" y="0"/>
                </a:lnTo>
                <a:close/>
              </a:path>
            </a:pathLst>
          </a:custGeom>
          <a:solidFill>
            <a:srgbClr val="FF0000"/>
          </a:solidFill>
          <a:ln w="11113">
            <a:solidFill>
              <a:srgbClr val="6600FF"/>
            </a:solidFill>
            <a:prstDash val="solid"/>
            <a:round/>
            <a:headEnd/>
            <a:tailEnd/>
          </a:ln>
        </p:spPr>
        <p:txBody>
          <a:bodyPr/>
          <a:lstStyle/>
          <a:p>
            <a:endParaRPr lang="en-US"/>
          </a:p>
        </p:txBody>
      </p:sp>
      <p:sp>
        <p:nvSpPr>
          <p:cNvPr id="90294" name="Rectangle 182"/>
          <p:cNvSpPr>
            <a:spLocks noChangeArrowheads="1"/>
          </p:cNvSpPr>
          <p:nvPr/>
        </p:nvSpPr>
        <p:spPr bwMode="auto">
          <a:xfrm>
            <a:off x="2675468" y="1930400"/>
            <a:ext cx="852798"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Process Area 1</a:t>
            </a:r>
            <a:endParaRPr lang="en-US" sz="2400"/>
          </a:p>
        </p:txBody>
      </p:sp>
      <p:sp>
        <p:nvSpPr>
          <p:cNvPr id="90295" name="Freeform 183"/>
          <p:cNvSpPr>
            <a:spLocks/>
          </p:cNvSpPr>
          <p:nvPr/>
        </p:nvSpPr>
        <p:spPr bwMode="auto">
          <a:xfrm>
            <a:off x="7101418" y="1882776"/>
            <a:ext cx="2076449" cy="257175"/>
          </a:xfrm>
          <a:custGeom>
            <a:avLst/>
            <a:gdLst/>
            <a:ahLst/>
            <a:cxnLst>
              <a:cxn ang="0">
                <a:pos x="20" y="0"/>
              </a:cxn>
              <a:cxn ang="0">
                <a:pos x="13" y="2"/>
              </a:cxn>
              <a:cxn ang="0">
                <a:pos x="6" y="6"/>
              </a:cxn>
              <a:cxn ang="0">
                <a:pos x="2" y="12"/>
              </a:cxn>
              <a:cxn ang="0">
                <a:pos x="0" y="21"/>
              </a:cxn>
              <a:cxn ang="0">
                <a:pos x="0" y="143"/>
              </a:cxn>
              <a:cxn ang="0">
                <a:pos x="2" y="151"/>
              </a:cxn>
              <a:cxn ang="0">
                <a:pos x="6" y="156"/>
              </a:cxn>
              <a:cxn ang="0">
                <a:pos x="13" y="160"/>
              </a:cxn>
              <a:cxn ang="0">
                <a:pos x="20" y="162"/>
              </a:cxn>
              <a:cxn ang="0">
                <a:pos x="960" y="162"/>
              </a:cxn>
              <a:cxn ang="0">
                <a:pos x="968" y="160"/>
              </a:cxn>
              <a:cxn ang="0">
                <a:pos x="975" y="156"/>
              </a:cxn>
              <a:cxn ang="0">
                <a:pos x="979" y="151"/>
              </a:cxn>
              <a:cxn ang="0">
                <a:pos x="981" y="143"/>
              </a:cxn>
              <a:cxn ang="0">
                <a:pos x="981" y="21"/>
              </a:cxn>
              <a:cxn ang="0">
                <a:pos x="979" y="12"/>
              </a:cxn>
              <a:cxn ang="0">
                <a:pos x="975" y="6"/>
              </a:cxn>
              <a:cxn ang="0">
                <a:pos x="968" y="2"/>
              </a:cxn>
              <a:cxn ang="0">
                <a:pos x="960" y="0"/>
              </a:cxn>
              <a:cxn ang="0">
                <a:pos x="20" y="0"/>
              </a:cxn>
            </a:cxnLst>
            <a:rect l="0" t="0" r="r" b="b"/>
            <a:pathLst>
              <a:path w="981" h="162">
                <a:moveTo>
                  <a:pt x="20" y="0"/>
                </a:moveTo>
                <a:lnTo>
                  <a:pt x="13" y="2"/>
                </a:lnTo>
                <a:lnTo>
                  <a:pt x="6" y="6"/>
                </a:lnTo>
                <a:lnTo>
                  <a:pt x="2" y="12"/>
                </a:lnTo>
                <a:lnTo>
                  <a:pt x="0" y="21"/>
                </a:lnTo>
                <a:lnTo>
                  <a:pt x="0" y="143"/>
                </a:lnTo>
                <a:lnTo>
                  <a:pt x="2" y="151"/>
                </a:lnTo>
                <a:lnTo>
                  <a:pt x="6" y="156"/>
                </a:lnTo>
                <a:lnTo>
                  <a:pt x="13" y="160"/>
                </a:lnTo>
                <a:lnTo>
                  <a:pt x="20" y="162"/>
                </a:lnTo>
                <a:lnTo>
                  <a:pt x="960" y="162"/>
                </a:lnTo>
                <a:lnTo>
                  <a:pt x="968" y="160"/>
                </a:lnTo>
                <a:lnTo>
                  <a:pt x="975" y="156"/>
                </a:lnTo>
                <a:lnTo>
                  <a:pt x="979" y="151"/>
                </a:lnTo>
                <a:lnTo>
                  <a:pt x="981" y="143"/>
                </a:lnTo>
                <a:lnTo>
                  <a:pt x="981" y="21"/>
                </a:lnTo>
                <a:lnTo>
                  <a:pt x="979" y="12"/>
                </a:lnTo>
                <a:lnTo>
                  <a:pt x="975" y="6"/>
                </a:lnTo>
                <a:lnTo>
                  <a:pt x="968" y="2"/>
                </a:lnTo>
                <a:lnTo>
                  <a:pt x="960" y="0"/>
                </a:lnTo>
                <a:lnTo>
                  <a:pt x="20" y="0"/>
                </a:lnTo>
                <a:close/>
              </a:path>
            </a:pathLst>
          </a:custGeom>
          <a:solidFill>
            <a:srgbClr val="FF0000"/>
          </a:solidFill>
          <a:ln w="11113">
            <a:solidFill>
              <a:srgbClr val="6600FF"/>
            </a:solidFill>
            <a:prstDash val="solid"/>
            <a:round/>
            <a:headEnd/>
            <a:tailEnd/>
          </a:ln>
        </p:spPr>
        <p:txBody>
          <a:bodyPr/>
          <a:lstStyle/>
          <a:p>
            <a:endParaRPr lang="en-US"/>
          </a:p>
        </p:txBody>
      </p:sp>
      <p:sp>
        <p:nvSpPr>
          <p:cNvPr id="90296" name="Rectangle 184"/>
          <p:cNvSpPr>
            <a:spLocks noChangeArrowheads="1"/>
          </p:cNvSpPr>
          <p:nvPr/>
        </p:nvSpPr>
        <p:spPr bwMode="auto">
          <a:xfrm>
            <a:off x="7446434" y="1930400"/>
            <a:ext cx="856004"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Process Area n</a:t>
            </a:r>
            <a:endParaRPr lang="en-US" sz="2400"/>
          </a:p>
        </p:txBody>
      </p:sp>
      <p:grpSp>
        <p:nvGrpSpPr>
          <p:cNvPr id="4" name="Group 185"/>
          <p:cNvGrpSpPr>
            <a:grpSpLocks/>
          </p:cNvGrpSpPr>
          <p:nvPr/>
        </p:nvGrpSpPr>
        <p:grpSpPr bwMode="auto">
          <a:xfrm>
            <a:off x="6551084" y="1547813"/>
            <a:ext cx="1032933" cy="273050"/>
            <a:chOff x="3095" y="975"/>
            <a:chExt cx="488" cy="172"/>
          </a:xfrm>
        </p:grpSpPr>
        <p:sp>
          <p:nvSpPr>
            <p:cNvPr id="90298" name="Line 186"/>
            <p:cNvSpPr>
              <a:spLocks noChangeShapeType="1"/>
            </p:cNvSpPr>
            <p:nvPr/>
          </p:nvSpPr>
          <p:spPr bwMode="auto">
            <a:xfrm>
              <a:off x="3095" y="975"/>
              <a:ext cx="431" cy="141"/>
            </a:xfrm>
            <a:prstGeom prst="line">
              <a:avLst/>
            </a:prstGeom>
            <a:noFill/>
            <a:ln w="11113">
              <a:solidFill>
                <a:srgbClr val="000000"/>
              </a:solidFill>
              <a:round/>
              <a:headEnd/>
              <a:tailEnd/>
            </a:ln>
          </p:spPr>
          <p:txBody>
            <a:bodyPr/>
            <a:lstStyle/>
            <a:p>
              <a:endParaRPr lang="en-US"/>
            </a:p>
          </p:txBody>
        </p:sp>
        <p:sp>
          <p:nvSpPr>
            <p:cNvPr id="90299" name="Freeform 187"/>
            <p:cNvSpPr>
              <a:spLocks/>
            </p:cNvSpPr>
            <p:nvPr/>
          </p:nvSpPr>
          <p:spPr bwMode="auto">
            <a:xfrm>
              <a:off x="3513" y="1086"/>
              <a:ext cx="70" cy="61"/>
            </a:xfrm>
            <a:custGeom>
              <a:avLst/>
              <a:gdLst/>
              <a:ahLst/>
              <a:cxnLst>
                <a:cxn ang="0">
                  <a:pos x="0" y="61"/>
                </a:cxn>
                <a:cxn ang="0">
                  <a:pos x="70" y="50"/>
                </a:cxn>
                <a:cxn ang="0">
                  <a:pos x="20" y="0"/>
                </a:cxn>
                <a:cxn ang="0">
                  <a:pos x="0" y="61"/>
                </a:cxn>
              </a:cxnLst>
              <a:rect l="0" t="0" r="r" b="b"/>
              <a:pathLst>
                <a:path w="70" h="61">
                  <a:moveTo>
                    <a:pt x="0" y="61"/>
                  </a:moveTo>
                  <a:lnTo>
                    <a:pt x="70" y="50"/>
                  </a:lnTo>
                  <a:lnTo>
                    <a:pt x="20" y="0"/>
                  </a:lnTo>
                  <a:lnTo>
                    <a:pt x="0" y="61"/>
                  </a:lnTo>
                  <a:close/>
                </a:path>
              </a:pathLst>
            </a:custGeom>
            <a:solidFill>
              <a:srgbClr val="000000"/>
            </a:solidFill>
            <a:ln w="9525">
              <a:noFill/>
              <a:round/>
              <a:headEnd/>
              <a:tailEnd/>
            </a:ln>
          </p:spPr>
          <p:txBody>
            <a:bodyPr/>
            <a:lstStyle/>
            <a:p>
              <a:endParaRPr lang="en-US"/>
            </a:p>
          </p:txBody>
        </p:sp>
      </p:grpSp>
      <p:grpSp>
        <p:nvGrpSpPr>
          <p:cNvPr id="5" name="Group 188"/>
          <p:cNvGrpSpPr>
            <a:grpSpLocks/>
          </p:cNvGrpSpPr>
          <p:nvPr/>
        </p:nvGrpSpPr>
        <p:grpSpPr bwMode="auto">
          <a:xfrm>
            <a:off x="5765801" y="2149476"/>
            <a:ext cx="419100" cy="303213"/>
            <a:chOff x="2724" y="1354"/>
            <a:chExt cx="198" cy="191"/>
          </a:xfrm>
        </p:grpSpPr>
        <p:sp>
          <p:nvSpPr>
            <p:cNvPr id="90301" name="Line 189"/>
            <p:cNvSpPr>
              <a:spLocks noChangeShapeType="1"/>
            </p:cNvSpPr>
            <p:nvPr/>
          </p:nvSpPr>
          <p:spPr bwMode="auto">
            <a:xfrm>
              <a:off x="2724" y="1354"/>
              <a:ext cx="156" cy="150"/>
            </a:xfrm>
            <a:prstGeom prst="line">
              <a:avLst/>
            </a:prstGeom>
            <a:noFill/>
            <a:ln w="11113">
              <a:solidFill>
                <a:srgbClr val="000000"/>
              </a:solidFill>
              <a:round/>
              <a:headEnd/>
              <a:tailEnd/>
            </a:ln>
          </p:spPr>
          <p:txBody>
            <a:bodyPr/>
            <a:lstStyle/>
            <a:p>
              <a:endParaRPr lang="en-US"/>
            </a:p>
          </p:txBody>
        </p:sp>
        <p:sp>
          <p:nvSpPr>
            <p:cNvPr id="90302" name="Freeform 190"/>
            <p:cNvSpPr>
              <a:spLocks/>
            </p:cNvSpPr>
            <p:nvPr/>
          </p:nvSpPr>
          <p:spPr bwMode="auto">
            <a:xfrm>
              <a:off x="2855" y="1478"/>
              <a:ext cx="67" cy="67"/>
            </a:xfrm>
            <a:custGeom>
              <a:avLst/>
              <a:gdLst/>
              <a:ahLst/>
              <a:cxnLst>
                <a:cxn ang="0">
                  <a:pos x="0" y="46"/>
                </a:cxn>
                <a:cxn ang="0">
                  <a:pos x="67" y="67"/>
                </a:cxn>
                <a:cxn ang="0">
                  <a:pos x="43" y="0"/>
                </a:cxn>
                <a:cxn ang="0">
                  <a:pos x="0" y="46"/>
                </a:cxn>
              </a:cxnLst>
              <a:rect l="0" t="0" r="r" b="b"/>
              <a:pathLst>
                <a:path w="67" h="67">
                  <a:moveTo>
                    <a:pt x="0" y="46"/>
                  </a:moveTo>
                  <a:lnTo>
                    <a:pt x="67" y="67"/>
                  </a:lnTo>
                  <a:lnTo>
                    <a:pt x="43" y="0"/>
                  </a:lnTo>
                  <a:lnTo>
                    <a:pt x="0" y="46"/>
                  </a:lnTo>
                  <a:close/>
                </a:path>
              </a:pathLst>
            </a:custGeom>
            <a:solidFill>
              <a:srgbClr val="000000"/>
            </a:solidFill>
            <a:ln w="9525">
              <a:noFill/>
              <a:round/>
              <a:headEnd/>
              <a:tailEnd/>
            </a:ln>
          </p:spPr>
          <p:txBody>
            <a:bodyPr/>
            <a:lstStyle/>
            <a:p>
              <a:endParaRPr lang="en-US"/>
            </a:p>
          </p:txBody>
        </p:sp>
      </p:grpSp>
      <p:sp>
        <p:nvSpPr>
          <p:cNvPr id="90303" name="Freeform 191"/>
          <p:cNvSpPr>
            <a:spLocks/>
          </p:cNvSpPr>
          <p:nvPr/>
        </p:nvSpPr>
        <p:spPr bwMode="auto">
          <a:xfrm>
            <a:off x="8437033" y="3233739"/>
            <a:ext cx="1509184" cy="415925"/>
          </a:xfrm>
          <a:custGeom>
            <a:avLst/>
            <a:gdLst/>
            <a:ahLst/>
            <a:cxnLst>
              <a:cxn ang="0">
                <a:pos x="34" y="0"/>
              </a:cxn>
              <a:cxn ang="0">
                <a:pos x="21" y="2"/>
              </a:cxn>
              <a:cxn ang="0">
                <a:pos x="10" y="9"/>
              </a:cxn>
              <a:cxn ang="0">
                <a:pos x="2" y="20"/>
              </a:cxn>
              <a:cxn ang="0">
                <a:pos x="0" y="33"/>
              </a:cxn>
              <a:cxn ang="0">
                <a:pos x="0" y="230"/>
              </a:cxn>
              <a:cxn ang="0">
                <a:pos x="2" y="242"/>
              </a:cxn>
              <a:cxn ang="0">
                <a:pos x="10" y="253"/>
              </a:cxn>
              <a:cxn ang="0">
                <a:pos x="21" y="260"/>
              </a:cxn>
              <a:cxn ang="0">
                <a:pos x="34" y="262"/>
              </a:cxn>
              <a:cxn ang="0">
                <a:pos x="682" y="262"/>
              </a:cxn>
              <a:cxn ang="0">
                <a:pos x="693" y="260"/>
              </a:cxn>
              <a:cxn ang="0">
                <a:pos x="704" y="253"/>
              </a:cxn>
              <a:cxn ang="0">
                <a:pos x="712" y="242"/>
              </a:cxn>
              <a:cxn ang="0">
                <a:pos x="713" y="230"/>
              </a:cxn>
              <a:cxn ang="0">
                <a:pos x="713" y="33"/>
              </a:cxn>
              <a:cxn ang="0">
                <a:pos x="712" y="20"/>
              </a:cxn>
              <a:cxn ang="0">
                <a:pos x="704" y="9"/>
              </a:cxn>
              <a:cxn ang="0">
                <a:pos x="693" y="2"/>
              </a:cxn>
              <a:cxn ang="0">
                <a:pos x="682" y="0"/>
              </a:cxn>
              <a:cxn ang="0">
                <a:pos x="34" y="0"/>
              </a:cxn>
            </a:cxnLst>
            <a:rect l="0" t="0" r="r" b="b"/>
            <a:pathLst>
              <a:path w="713" h="262">
                <a:moveTo>
                  <a:pt x="34" y="0"/>
                </a:moveTo>
                <a:lnTo>
                  <a:pt x="21" y="2"/>
                </a:lnTo>
                <a:lnTo>
                  <a:pt x="10" y="9"/>
                </a:lnTo>
                <a:lnTo>
                  <a:pt x="2" y="20"/>
                </a:lnTo>
                <a:lnTo>
                  <a:pt x="0" y="33"/>
                </a:lnTo>
                <a:lnTo>
                  <a:pt x="0" y="230"/>
                </a:lnTo>
                <a:lnTo>
                  <a:pt x="2" y="242"/>
                </a:lnTo>
                <a:lnTo>
                  <a:pt x="10" y="253"/>
                </a:lnTo>
                <a:lnTo>
                  <a:pt x="21" y="260"/>
                </a:lnTo>
                <a:lnTo>
                  <a:pt x="34" y="262"/>
                </a:lnTo>
                <a:lnTo>
                  <a:pt x="682" y="262"/>
                </a:lnTo>
                <a:lnTo>
                  <a:pt x="693" y="260"/>
                </a:lnTo>
                <a:lnTo>
                  <a:pt x="704" y="253"/>
                </a:lnTo>
                <a:lnTo>
                  <a:pt x="712" y="242"/>
                </a:lnTo>
                <a:lnTo>
                  <a:pt x="713" y="230"/>
                </a:lnTo>
                <a:lnTo>
                  <a:pt x="713" y="33"/>
                </a:lnTo>
                <a:lnTo>
                  <a:pt x="712" y="20"/>
                </a:lnTo>
                <a:lnTo>
                  <a:pt x="704" y="9"/>
                </a:lnTo>
                <a:lnTo>
                  <a:pt x="693" y="2"/>
                </a:lnTo>
                <a:lnTo>
                  <a:pt x="682" y="0"/>
                </a:lnTo>
                <a:lnTo>
                  <a:pt x="34" y="0"/>
                </a:lnTo>
                <a:close/>
              </a:path>
            </a:pathLst>
          </a:custGeom>
          <a:solidFill>
            <a:srgbClr val="FFAFAF"/>
          </a:solidFill>
          <a:ln w="11113">
            <a:solidFill>
              <a:srgbClr val="6600FF"/>
            </a:solidFill>
            <a:prstDash val="solid"/>
            <a:round/>
            <a:headEnd/>
            <a:tailEnd/>
          </a:ln>
        </p:spPr>
        <p:txBody>
          <a:bodyPr/>
          <a:lstStyle/>
          <a:p>
            <a:endParaRPr lang="en-US"/>
          </a:p>
        </p:txBody>
      </p:sp>
      <p:sp>
        <p:nvSpPr>
          <p:cNvPr id="90304" name="Rectangle 192"/>
          <p:cNvSpPr>
            <a:spLocks noChangeArrowheads="1"/>
          </p:cNvSpPr>
          <p:nvPr/>
        </p:nvSpPr>
        <p:spPr bwMode="auto">
          <a:xfrm>
            <a:off x="8826500" y="3278189"/>
            <a:ext cx="511358"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Verifying</a:t>
            </a:r>
            <a:endParaRPr lang="en-US" sz="2400"/>
          </a:p>
        </p:txBody>
      </p:sp>
      <p:sp>
        <p:nvSpPr>
          <p:cNvPr id="90305" name="Rectangle 193"/>
          <p:cNvSpPr>
            <a:spLocks noChangeArrowheads="1"/>
          </p:cNvSpPr>
          <p:nvPr/>
        </p:nvSpPr>
        <p:spPr bwMode="auto">
          <a:xfrm>
            <a:off x="8547101" y="3448051"/>
            <a:ext cx="920124"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Implementation</a:t>
            </a:r>
            <a:endParaRPr lang="en-US" sz="2400"/>
          </a:p>
        </p:txBody>
      </p:sp>
      <p:grpSp>
        <p:nvGrpSpPr>
          <p:cNvPr id="6" name="Group 194"/>
          <p:cNvGrpSpPr>
            <a:grpSpLocks/>
          </p:cNvGrpSpPr>
          <p:nvPr/>
        </p:nvGrpSpPr>
        <p:grpSpPr bwMode="auto">
          <a:xfrm>
            <a:off x="6036734" y="3649663"/>
            <a:ext cx="408517" cy="436562"/>
            <a:chOff x="2852" y="2299"/>
            <a:chExt cx="193" cy="275"/>
          </a:xfrm>
        </p:grpSpPr>
        <p:sp>
          <p:nvSpPr>
            <p:cNvPr id="90307" name="Line 195"/>
            <p:cNvSpPr>
              <a:spLocks noChangeShapeType="1"/>
            </p:cNvSpPr>
            <p:nvPr/>
          </p:nvSpPr>
          <p:spPr bwMode="auto">
            <a:xfrm>
              <a:off x="2852" y="2299"/>
              <a:ext cx="158" cy="225"/>
            </a:xfrm>
            <a:prstGeom prst="line">
              <a:avLst/>
            </a:prstGeom>
            <a:noFill/>
            <a:ln w="11113">
              <a:solidFill>
                <a:srgbClr val="000000"/>
              </a:solidFill>
              <a:round/>
              <a:headEnd/>
              <a:tailEnd/>
            </a:ln>
          </p:spPr>
          <p:txBody>
            <a:bodyPr/>
            <a:lstStyle/>
            <a:p>
              <a:endParaRPr lang="en-US"/>
            </a:p>
          </p:txBody>
        </p:sp>
        <p:sp>
          <p:nvSpPr>
            <p:cNvPr id="90308" name="Freeform 196"/>
            <p:cNvSpPr>
              <a:spLocks/>
            </p:cNvSpPr>
            <p:nvPr/>
          </p:nvSpPr>
          <p:spPr bwMode="auto">
            <a:xfrm>
              <a:off x="2982" y="2503"/>
              <a:ext cx="63" cy="71"/>
            </a:xfrm>
            <a:custGeom>
              <a:avLst/>
              <a:gdLst/>
              <a:ahLst/>
              <a:cxnLst>
                <a:cxn ang="0">
                  <a:pos x="0" y="37"/>
                </a:cxn>
                <a:cxn ang="0">
                  <a:pos x="63" y="71"/>
                </a:cxn>
                <a:cxn ang="0">
                  <a:pos x="52" y="0"/>
                </a:cxn>
                <a:cxn ang="0">
                  <a:pos x="0" y="37"/>
                </a:cxn>
              </a:cxnLst>
              <a:rect l="0" t="0" r="r" b="b"/>
              <a:pathLst>
                <a:path w="63" h="71">
                  <a:moveTo>
                    <a:pt x="0" y="37"/>
                  </a:moveTo>
                  <a:lnTo>
                    <a:pt x="63" y="71"/>
                  </a:lnTo>
                  <a:lnTo>
                    <a:pt x="52" y="0"/>
                  </a:lnTo>
                  <a:lnTo>
                    <a:pt x="0" y="37"/>
                  </a:lnTo>
                  <a:close/>
                </a:path>
              </a:pathLst>
            </a:custGeom>
            <a:solidFill>
              <a:srgbClr val="000000"/>
            </a:solidFill>
            <a:ln w="9525">
              <a:noFill/>
              <a:round/>
              <a:headEnd/>
              <a:tailEnd/>
            </a:ln>
          </p:spPr>
          <p:txBody>
            <a:bodyPr/>
            <a:lstStyle/>
            <a:p>
              <a:endParaRPr lang="en-US"/>
            </a:p>
          </p:txBody>
        </p:sp>
      </p:grpSp>
      <p:grpSp>
        <p:nvGrpSpPr>
          <p:cNvPr id="7" name="Group 197"/>
          <p:cNvGrpSpPr>
            <a:grpSpLocks/>
          </p:cNvGrpSpPr>
          <p:nvPr/>
        </p:nvGrpSpPr>
        <p:grpSpPr bwMode="auto">
          <a:xfrm>
            <a:off x="4739217" y="3660775"/>
            <a:ext cx="1445683" cy="642938"/>
            <a:chOff x="2239" y="2306"/>
            <a:chExt cx="683" cy="405"/>
          </a:xfrm>
        </p:grpSpPr>
        <p:sp>
          <p:nvSpPr>
            <p:cNvPr id="90310" name="Line 198"/>
            <p:cNvSpPr>
              <a:spLocks noChangeShapeType="1"/>
            </p:cNvSpPr>
            <p:nvPr/>
          </p:nvSpPr>
          <p:spPr bwMode="auto">
            <a:xfrm>
              <a:off x="2239" y="2306"/>
              <a:ext cx="633" cy="377"/>
            </a:xfrm>
            <a:prstGeom prst="line">
              <a:avLst/>
            </a:prstGeom>
            <a:noFill/>
            <a:ln w="11113">
              <a:solidFill>
                <a:srgbClr val="000000"/>
              </a:solidFill>
              <a:round/>
              <a:headEnd/>
              <a:tailEnd/>
            </a:ln>
          </p:spPr>
          <p:txBody>
            <a:bodyPr/>
            <a:lstStyle/>
            <a:p>
              <a:endParaRPr lang="en-US"/>
            </a:p>
          </p:txBody>
        </p:sp>
        <p:sp>
          <p:nvSpPr>
            <p:cNvPr id="90311" name="Freeform 199"/>
            <p:cNvSpPr>
              <a:spLocks/>
            </p:cNvSpPr>
            <p:nvPr/>
          </p:nvSpPr>
          <p:spPr bwMode="auto">
            <a:xfrm>
              <a:off x="2852" y="2652"/>
              <a:ext cx="70" cy="59"/>
            </a:xfrm>
            <a:custGeom>
              <a:avLst/>
              <a:gdLst/>
              <a:ahLst/>
              <a:cxnLst>
                <a:cxn ang="0">
                  <a:pos x="0" y="56"/>
                </a:cxn>
                <a:cxn ang="0">
                  <a:pos x="70" y="59"/>
                </a:cxn>
                <a:cxn ang="0">
                  <a:pos x="33" y="0"/>
                </a:cxn>
                <a:cxn ang="0">
                  <a:pos x="0" y="56"/>
                </a:cxn>
              </a:cxnLst>
              <a:rect l="0" t="0" r="r" b="b"/>
              <a:pathLst>
                <a:path w="70" h="59">
                  <a:moveTo>
                    <a:pt x="0" y="56"/>
                  </a:moveTo>
                  <a:lnTo>
                    <a:pt x="70" y="59"/>
                  </a:lnTo>
                  <a:lnTo>
                    <a:pt x="33" y="0"/>
                  </a:lnTo>
                  <a:lnTo>
                    <a:pt x="0" y="56"/>
                  </a:lnTo>
                  <a:close/>
                </a:path>
              </a:pathLst>
            </a:custGeom>
            <a:solidFill>
              <a:srgbClr val="000000"/>
            </a:solidFill>
            <a:ln w="9525">
              <a:noFill/>
              <a:round/>
              <a:headEnd/>
              <a:tailEnd/>
            </a:ln>
          </p:spPr>
          <p:txBody>
            <a:bodyPr/>
            <a:lstStyle/>
            <a:p>
              <a:endParaRPr lang="en-US"/>
            </a:p>
          </p:txBody>
        </p:sp>
      </p:grpSp>
      <p:grpSp>
        <p:nvGrpSpPr>
          <p:cNvPr id="8" name="Group 200"/>
          <p:cNvGrpSpPr>
            <a:grpSpLocks/>
          </p:cNvGrpSpPr>
          <p:nvPr/>
        </p:nvGrpSpPr>
        <p:grpSpPr bwMode="auto">
          <a:xfrm>
            <a:off x="7082367" y="3660776"/>
            <a:ext cx="455084" cy="454025"/>
            <a:chOff x="3346" y="2306"/>
            <a:chExt cx="215" cy="286"/>
          </a:xfrm>
        </p:grpSpPr>
        <p:sp>
          <p:nvSpPr>
            <p:cNvPr id="90313" name="Line 201"/>
            <p:cNvSpPr>
              <a:spLocks noChangeShapeType="1"/>
            </p:cNvSpPr>
            <p:nvPr/>
          </p:nvSpPr>
          <p:spPr bwMode="auto">
            <a:xfrm flipH="1">
              <a:off x="3379" y="2306"/>
              <a:ext cx="182" cy="240"/>
            </a:xfrm>
            <a:prstGeom prst="line">
              <a:avLst/>
            </a:prstGeom>
            <a:noFill/>
            <a:ln w="11113">
              <a:solidFill>
                <a:srgbClr val="000000"/>
              </a:solidFill>
              <a:round/>
              <a:headEnd/>
              <a:tailEnd/>
            </a:ln>
          </p:spPr>
          <p:txBody>
            <a:bodyPr/>
            <a:lstStyle/>
            <a:p>
              <a:endParaRPr lang="en-US"/>
            </a:p>
          </p:txBody>
        </p:sp>
        <p:sp>
          <p:nvSpPr>
            <p:cNvPr id="90314" name="Freeform 202"/>
            <p:cNvSpPr>
              <a:spLocks/>
            </p:cNvSpPr>
            <p:nvPr/>
          </p:nvSpPr>
          <p:spPr bwMode="auto">
            <a:xfrm>
              <a:off x="3346" y="2524"/>
              <a:ext cx="65" cy="68"/>
            </a:xfrm>
            <a:custGeom>
              <a:avLst/>
              <a:gdLst/>
              <a:ahLst/>
              <a:cxnLst>
                <a:cxn ang="0">
                  <a:pos x="13" y="0"/>
                </a:cxn>
                <a:cxn ang="0">
                  <a:pos x="0" y="68"/>
                </a:cxn>
                <a:cxn ang="0">
                  <a:pos x="65" y="37"/>
                </a:cxn>
                <a:cxn ang="0">
                  <a:pos x="13" y="0"/>
                </a:cxn>
              </a:cxnLst>
              <a:rect l="0" t="0" r="r" b="b"/>
              <a:pathLst>
                <a:path w="65" h="68">
                  <a:moveTo>
                    <a:pt x="13" y="0"/>
                  </a:moveTo>
                  <a:lnTo>
                    <a:pt x="0" y="68"/>
                  </a:lnTo>
                  <a:lnTo>
                    <a:pt x="65" y="37"/>
                  </a:lnTo>
                  <a:lnTo>
                    <a:pt x="13" y="0"/>
                  </a:lnTo>
                  <a:close/>
                </a:path>
              </a:pathLst>
            </a:custGeom>
            <a:solidFill>
              <a:srgbClr val="000000"/>
            </a:solidFill>
            <a:ln w="9525">
              <a:noFill/>
              <a:round/>
              <a:headEnd/>
              <a:tailEnd/>
            </a:ln>
          </p:spPr>
          <p:txBody>
            <a:bodyPr/>
            <a:lstStyle/>
            <a:p>
              <a:endParaRPr lang="en-US"/>
            </a:p>
          </p:txBody>
        </p:sp>
      </p:grpSp>
      <p:grpSp>
        <p:nvGrpSpPr>
          <p:cNvPr id="9" name="Group 203"/>
          <p:cNvGrpSpPr>
            <a:grpSpLocks/>
          </p:cNvGrpSpPr>
          <p:nvPr/>
        </p:nvGrpSpPr>
        <p:grpSpPr bwMode="auto">
          <a:xfrm>
            <a:off x="7302500" y="3660776"/>
            <a:ext cx="1830917" cy="684213"/>
            <a:chOff x="3450" y="2306"/>
            <a:chExt cx="865" cy="431"/>
          </a:xfrm>
        </p:grpSpPr>
        <p:sp>
          <p:nvSpPr>
            <p:cNvPr id="90316" name="Line 204"/>
            <p:cNvSpPr>
              <a:spLocks noChangeShapeType="1"/>
            </p:cNvSpPr>
            <p:nvPr/>
          </p:nvSpPr>
          <p:spPr bwMode="auto">
            <a:xfrm flipH="1">
              <a:off x="3502" y="2306"/>
              <a:ext cx="813" cy="403"/>
            </a:xfrm>
            <a:prstGeom prst="line">
              <a:avLst/>
            </a:prstGeom>
            <a:noFill/>
            <a:ln w="11113">
              <a:solidFill>
                <a:srgbClr val="000000"/>
              </a:solidFill>
              <a:round/>
              <a:headEnd/>
              <a:tailEnd/>
            </a:ln>
          </p:spPr>
          <p:txBody>
            <a:bodyPr/>
            <a:lstStyle/>
            <a:p>
              <a:endParaRPr lang="en-US"/>
            </a:p>
          </p:txBody>
        </p:sp>
        <p:sp>
          <p:nvSpPr>
            <p:cNvPr id="90317" name="Freeform 205"/>
            <p:cNvSpPr>
              <a:spLocks/>
            </p:cNvSpPr>
            <p:nvPr/>
          </p:nvSpPr>
          <p:spPr bwMode="auto">
            <a:xfrm>
              <a:off x="3450" y="2682"/>
              <a:ext cx="72" cy="55"/>
            </a:xfrm>
            <a:custGeom>
              <a:avLst/>
              <a:gdLst/>
              <a:ahLst/>
              <a:cxnLst>
                <a:cxn ang="0">
                  <a:pos x="42" y="0"/>
                </a:cxn>
                <a:cxn ang="0">
                  <a:pos x="0" y="55"/>
                </a:cxn>
                <a:cxn ang="0">
                  <a:pos x="72" y="55"/>
                </a:cxn>
                <a:cxn ang="0">
                  <a:pos x="42" y="0"/>
                </a:cxn>
              </a:cxnLst>
              <a:rect l="0" t="0" r="r" b="b"/>
              <a:pathLst>
                <a:path w="72" h="55">
                  <a:moveTo>
                    <a:pt x="42" y="0"/>
                  </a:moveTo>
                  <a:lnTo>
                    <a:pt x="0" y="55"/>
                  </a:lnTo>
                  <a:lnTo>
                    <a:pt x="72" y="55"/>
                  </a:lnTo>
                  <a:lnTo>
                    <a:pt x="42" y="0"/>
                  </a:lnTo>
                  <a:close/>
                </a:path>
              </a:pathLst>
            </a:custGeom>
            <a:solidFill>
              <a:srgbClr val="000000"/>
            </a:solidFill>
            <a:ln w="9525">
              <a:noFill/>
              <a:round/>
              <a:headEnd/>
              <a:tailEnd/>
            </a:ln>
          </p:spPr>
          <p:txBody>
            <a:bodyPr/>
            <a:lstStyle/>
            <a:p>
              <a:endParaRPr lang="en-US"/>
            </a:p>
          </p:txBody>
        </p:sp>
      </p:grpSp>
      <p:sp>
        <p:nvSpPr>
          <p:cNvPr id="90318" name="Line 206"/>
          <p:cNvSpPr>
            <a:spLocks noChangeShapeType="1"/>
          </p:cNvSpPr>
          <p:nvPr/>
        </p:nvSpPr>
        <p:spPr bwMode="auto">
          <a:xfrm>
            <a:off x="6028267" y="3074988"/>
            <a:ext cx="2117" cy="152400"/>
          </a:xfrm>
          <a:prstGeom prst="line">
            <a:avLst/>
          </a:prstGeom>
          <a:noFill/>
          <a:ln w="11113">
            <a:solidFill>
              <a:srgbClr val="000000"/>
            </a:solidFill>
            <a:round/>
            <a:headEnd/>
            <a:tailEnd/>
          </a:ln>
        </p:spPr>
        <p:txBody>
          <a:bodyPr/>
          <a:lstStyle/>
          <a:p>
            <a:endParaRPr lang="en-US"/>
          </a:p>
        </p:txBody>
      </p:sp>
      <p:sp>
        <p:nvSpPr>
          <p:cNvPr id="90319" name="Oval 207"/>
          <p:cNvSpPr>
            <a:spLocks noChangeArrowheads="1"/>
          </p:cNvSpPr>
          <p:nvPr/>
        </p:nvSpPr>
        <p:spPr bwMode="auto">
          <a:xfrm>
            <a:off x="3956051" y="2401889"/>
            <a:ext cx="1498600" cy="407987"/>
          </a:xfrm>
          <a:prstGeom prst="ellipse">
            <a:avLst/>
          </a:prstGeom>
          <a:solidFill>
            <a:srgbClr val="FF0000"/>
          </a:solidFill>
          <a:ln w="11113">
            <a:solidFill>
              <a:srgbClr val="6600FF"/>
            </a:solidFill>
            <a:round/>
            <a:headEnd/>
            <a:tailEnd/>
          </a:ln>
        </p:spPr>
        <p:txBody>
          <a:bodyPr/>
          <a:lstStyle/>
          <a:p>
            <a:endParaRPr lang="en-US"/>
          </a:p>
        </p:txBody>
      </p:sp>
      <p:sp>
        <p:nvSpPr>
          <p:cNvPr id="90320" name="Rectangle 208"/>
          <p:cNvSpPr>
            <a:spLocks noChangeArrowheads="1"/>
          </p:cNvSpPr>
          <p:nvPr/>
        </p:nvSpPr>
        <p:spPr bwMode="auto">
          <a:xfrm>
            <a:off x="4339167" y="2439988"/>
            <a:ext cx="447238"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Specific</a:t>
            </a:r>
            <a:endParaRPr lang="en-US" sz="2400"/>
          </a:p>
        </p:txBody>
      </p:sp>
      <p:sp>
        <p:nvSpPr>
          <p:cNvPr id="90321" name="Rectangle 209"/>
          <p:cNvSpPr>
            <a:spLocks noChangeArrowheads="1"/>
          </p:cNvSpPr>
          <p:nvPr/>
        </p:nvSpPr>
        <p:spPr bwMode="auto">
          <a:xfrm>
            <a:off x="4440768" y="2611438"/>
            <a:ext cx="325410"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Goals</a:t>
            </a:r>
            <a:endParaRPr lang="en-US" sz="2400"/>
          </a:p>
        </p:txBody>
      </p:sp>
      <p:grpSp>
        <p:nvGrpSpPr>
          <p:cNvPr id="10" name="Group 210"/>
          <p:cNvGrpSpPr>
            <a:grpSpLocks/>
          </p:cNvGrpSpPr>
          <p:nvPr/>
        </p:nvGrpSpPr>
        <p:grpSpPr bwMode="auto">
          <a:xfrm>
            <a:off x="5312834" y="2128838"/>
            <a:ext cx="436033" cy="334962"/>
            <a:chOff x="2510" y="1341"/>
            <a:chExt cx="206" cy="211"/>
          </a:xfrm>
        </p:grpSpPr>
        <p:sp>
          <p:nvSpPr>
            <p:cNvPr id="90323" name="Line 211"/>
            <p:cNvSpPr>
              <a:spLocks noChangeShapeType="1"/>
            </p:cNvSpPr>
            <p:nvPr/>
          </p:nvSpPr>
          <p:spPr bwMode="auto">
            <a:xfrm flipH="1">
              <a:off x="2551" y="1341"/>
              <a:ext cx="165" cy="170"/>
            </a:xfrm>
            <a:prstGeom prst="line">
              <a:avLst/>
            </a:prstGeom>
            <a:noFill/>
            <a:ln w="11113">
              <a:solidFill>
                <a:srgbClr val="000000"/>
              </a:solidFill>
              <a:round/>
              <a:headEnd/>
              <a:tailEnd/>
            </a:ln>
          </p:spPr>
          <p:txBody>
            <a:bodyPr/>
            <a:lstStyle/>
            <a:p>
              <a:endParaRPr lang="en-US"/>
            </a:p>
          </p:txBody>
        </p:sp>
        <p:sp>
          <p:nvSpPr>
            <p:cNvPr id="90324" name="Freeform 212"/>
            <p:cNvSpPr>
              <a:spLocks/>
            </p:cNvSpPr>
            <p:nvPr/>
          </p:nvSpPr>
          <p:spPr bwMode="auto">
            <a:xfrm>
              <a:off x="2510" y="1485"/>
              <a:ext cx="69" cy="67"/>
            </a:xfrm>
            <a:custGeom>
              <a:avLst/>
              <a:gdLst/>
              <a:ahLst/>
              <a:cxnLst>
                <a:cxn ang="0">
                  <a:pos x="24" y="0"/>
                </a:cxn>
                <a:cxn ang="0">
                  <a:pos x="0" y="67"/>
                </a:cxn>
                <a:cxn ang="0">
                  <a:pos x="69" y="45"/>
                </a:cxn>
                <a:cxn ang="0">
                  <a:pos x="24" y="0"/>
                </a:cxn>
              </a:cxnLst>
              <a:rect l="0" t="0" r="r" b="b"/>
              <a:pathLst>
                <a:path w="69" h="67">
                  <a:moveTo>
                    <a:pt x="24" y="0"/>
                  </a:moveTo>
                  <a:lnTo>
                    <a:pt x="0" y="67"/>
                  </a:lnTo>
                  <a:lnTo>
                    <a:pt x="69" y="45"/>
                  </a:lnTo>
                  <a:lnTo>
                    <a:pt x="24" y="0"/>
                  </a:lnTo>
                  <a:close/>
                </a:path>
              </a:pathLst>
            </a:custGeom>
            <a:solidFill>
              <a:srgbClr val="000000"/>
            </a:solidFill>
            <a:ln w="9525">
              <a:noFill/>
              <a:round/>
              <a:headEnd/>
              <a:tailEnd/>
            </a:ln>
          </p:spPr>
          <p:txBody>
            <a:bodyPr/>
            <a:lstStyle/>
            <a:p>
              <a:endParaRPr lang="en-US"/>
            </a:p>
          </p:txBody>
        </p:sp>
      </p:grpSp>
      <p:grpSp>
        <p:nvGrpSpPr>
          <p:cNvPr id="11" name="Group 213"/>
          <p:cNvGrpSpPr>
            <a:grpSpLocks/>
          </p:cNvGrpSpPr>
          <p:nvPr/>
        </p:nvGrpSpPr>
        <p:grpSpPr bwMode="auto">
          <a:xfrm>
            <a:off x="2671233" y="2789239"/>
            <a:ext cx="1636184" cy="1266825"/>
            <a:chOff x="1262" y="1757"/>
            <a:chExt cx="773" cy="798"/>
          </a:xfrm>
        </p:grpSpPr>
        <p:sp>
          <p:nvSpPr>
            <p:cNvPr id="90326" name="Line 214"/>
            <p:cNvSpPr>
              <a:spLocks noChangeShapeType="1"/>
            </p:cNvSpPr>
            <p:nvPr/>
          </p:nvSpPr>
          <p:spPr bwMode="auto">
            <a:xfrm flipH="1">
              <a:off x="1303" y="1757"/>
              <a:ext cx="732" cy="756"/>
            </a:xfrm>
            <a:prstGeom prst="line">
              <a:avLst/>
            </a:prstGeom>
            <a:noFill/>
            <a:ln w="11113">
              <a:solidFill>
                <a:srgbClr val="000000"/>
              </a:solidFill>
              <a:round/>
              <a:headEnd/>
              <a:tailEnd/>
            </a:ln>
          </p:spPr>
          <p:txBody>
            <a:bodyPr/>
            <a:lstStyle/>
            <a:p>
              <a:endParaRPr lang="en-US"/>
            </a:p>
          </p:txBody>
        </p:sp>
        <p:sp>
          <p:nvSpPr>
            <p:cNvPr id="90327" name="Freeform 215"/>
            <p:cNvSpPr>
              <a:spLocks/>
            </p:cNvSpPr>
            <p:nvPr/>
          </p:nvSpPr>
          <p:spPr bwMode="auto">
            <a:xfrm>
              <a:off x="1262" y="2487"/>
              <a:ext cx="69" cy="68"/>
            </a:xfrm>
            <a:custGeom>
              <a:avLst/>
              <a:gdLst/>
              <a:ahLst/>
              <a:cxnLst>
                <a:cxn ang="0">
                  <a:pos x="24" y="0"/>
                </a:cxn>
                <a:cxn ang="0">
                  <a:pos x="0" y="68"/>
                </a:cxn>
                <a:cxn ang="0">
                  <a:pos x="69" y="44"/>
                </a:cxn>
                <a:cxn ang="0">
                  <a:pos x="24" y="0"/>
                </a:cxn>
              </a:cxnLst>
              <a:rect l="0" t="0" r="r" b="b"/>
              <a:pathLst>
                <a:path w="69" h="68">
                  <a:moveTo>
                    <a:pt x="24" y="0"/>
                  </a:moveTo>
                  <a:lnTo>
                    <a:pt x="0" y="68"/>
                  </a:lnTo>
                  <a:lnTo>
                    <a:pt x="69" y="44"/>
                  </a:lnTo>
                  <a:lnTo>
                    <a:pt x="24" y="0"/>
                  </a:lnTo>
                  <a:close/>
                </a:path>
              </a:pathLst>
            </a:custGeom>
            <a:solidFill>
              <a:srgbClr val="000000"/>
            </a:solidFill>
            <a:ln w="9525">
              <a:noFill/>
              <a:round/>
              <a:headEnd/>
              <a:tailEnd/>
            </a:ln>
          </p:spPr>
          <p:txBody>
            <a:bodyPr/>
            <a:lstStyle/>
            <a:p>
              <a:endParaRPr lang="en-US"/>
            </a:p>
          </p:txBody>
        </p:sp>
      </p:grpSp>
      <p:grpSp>
        <p:nvGrpSpPr>
          <p:cNvPr id="12" name="Group 216"/>
          <p:cNvGrpSpPr>
            <a:grpSpLocks/>
          </p:cNvGrpSpPr>
          <p:nvPr/>
        </p:nvGrpSpPr>
        <p:grpSpPr bwMode="auto">
          <a:xfrm>
            <a:off x="2827867" y="2789238"/>
            <a:ext cx="1479551" cy="1344612"/>
            <a:chOff x="1336" y="1757"/>
            <a:chExt cx="699" cy="847"/>
          </a:xfrm>
        </p:grpSpPr>
        <p:sp>
          <p:nvSpPr>
            <p:cNvPr id="90329" name="Line 217"/>
            <p:cNvSpPr>
              <a:spLocks noChangeShapeType="1"/>
            </p:cNvSpPr>
            <p:nvPr/>
          </p:nvSpPr>
          <p:spPr bwMode="auto">
            <a:xfrm flipH="1">
              <a:off x="1372" y="1757"/>
              <a:ext cx="663" cy="802"/>
            </a:xfrm>
            <a:prstGeom prst="line">
              <a:avLst/>
            </a:prstGeom>
            <a:noFill/>
            <a:ln w="11113">
              <a:solidFill>
                <a:srgbClr val="000000"/>
              </a:solidFill>
              <a:round/>
              <a:headEnd/>
              <a:tailEnd/>
            </a:ln>
          </p:spPr>
          <p:txBody>
            <a:bodyPr/>
            <a:lstStyle/>
            <a:p>
              <a:endParaRPr lang="en-US"/>
            </a:p>
          </p:txBody>
        </p:sp>
        <p:sp>
          <p:nvSpPr>
            <p:cNvPr id="90330" name="Freeform 218"/>
            <p:cNvSpPr>
              <a:spLocks/>
            </p:cNvSpPr>
            <p:nvPr/>
          </p:nvSpPr>
          <p:spPr bwMode="auto">
            <a:xfrm>
              <a:off x="1336" y="2535"/>
              <a:ext cx="65" cy="69"/>
            </a:xfrm>
            <a:custGeom>
              <a:avLst/>
              <a:gdLst/>
              <a:ahLst/>
              <a:cxnLst>
                <a:cxn ang="0">
                  <a:pos x="17" y="0"/>
                </a:cxn>
                <a:cxn ang="0">
                  <a:pos x="0" y="69"/>
                </a:cxn>
                <a:cxn ang="0">
                  <a:pos x="65" y="41"/>
                </a:cxn>
                <a:cxn ang="0">
                  <a:pos x="17" y="0"/>
                </a:cxn>
              </a:cxnLst>
              <a:rect l="0" t="0" r="r" b="b"/>
              <a:pathLst>
                <a:path w="65" h="69">
                  <a:moveTo>
                    <a:pt x="17" y="0"/>
                  </a:moveTo>
                  <a:lnTo>
                    <a:pt x="0" y="69"/>
                  </a:lnTo>
                  <a:lnTo>
                    <a:pt x="65" y="41"/>
                  </a:lnTo>
                  <a:lnTo>
                    <a:pt x="17" y="0"/>
                  </a:lnTo>
                  <a:close/>
                </a:path>
              </a:pathLst>
            </a:custGeom>
            <a:solidFill>
              <a:srgbClr val="000000"/>
            </a:solidFill>
            <a:ln w="9525">
              <a:noFill/>
              <a:round/>
              <a:headEnd/>
              <a:tailEnd/>
            </a:ln>
          </p:spPr>
          <p:txBody>
            <a:bodyPr/>
            <a:lstStyle/>
            <a:p>
              <a:endParaRPr lang="en-US"/>
            </a:p>
          </p:txBody>
        </p:sp>
      </p:grpSp>
      <p:grpSp>
        <p:nvGrpSpPr>
          <p:cNvPr id="13" name="Group 219"/>
          <p:cNvGrpSpPr>
            <a:grpSpLocks/>
          </p:cNvGrpSpPr>
          <p:nvPr/>
        </p:nvGrpSpPr>
        <p:grpSpPr bwMode="auto">
          <a:xfrm>
            <a:off x="2451101" y="2789238"/>
            <a:ext cx="1843617" cy="1238250"/>
            <a:chOff x="1158" y="1757"/>
            <a:chExt cx="871" cy="780"/>
          </a:xfrm>
        </p:grpSpPr>
        <p:sp>
          <p:nvSpPr>
            <p:cNvPr id="90332" name="Line 220"/>
            <p:cNvSpPr>
              <a:spLocks noChangeShapeType="1"/>
            </p:cNvSpPr>
            <p:nvPr/>
          </p:nvSpPr>
          <p:spPr bwMode="auto">
            <a:xfrm flipH="1">
              <a:off x="1199" y="1757"/>
              <a:ext cx="830" cy="741"/>
            </a:xfrm>
            <a:prstGeom prst="line">
              <a:avLst/>
            </a:prstGeom>
            <a:noFill/>
            <a:ln w="11113">
              <a:solidFill>
                <a:srgbClr val="000000"/>
              </a:solidFill>
              <a:round/>
              <a:headEnd/>
              <a:tailEnd/>
            </a:ln>
          </p:spPr>
          <p:txBody>
            <a:bodyPr/>
            <a:lstStyle/>
            <a:p>
              <a:endParaRPr lang="en-US"/>
            </a:p>
          </p:txBody>
        </p:sp>
        <p:sp>
          <p:nvSpPr>
            <p:cNvPr id="90333" name="Freeform 221"/>
            <p:cNvSpPr>
              <a:spLocks/>
            </p:cNvSpPr>
            <p:nvPr/>
          </p:nvSpPr>
          <p:spPr bwMode="auto">
            <a:xfrm>
              <a:off x="1158" y="2472"/>
              <a:ext cx="67" cy="65"/>
            </a:xfrm>
            <a:custGeom>
              <a:avLst/>
              <a:gdLst/>
              <a:ahLst/>
              <a:cxnLst>
                <a:cxn ang="0">
                  <a:pos x="24" y="0"/>
                </a:cxn>
                <a:cxn ang="0">
                  <a:pos x="0" y="65"/>
                </a:cxn>
                <a:cxn ang="0">
                  <a:pos x="67" y="46"/>
                </a:cxn>
                <a:cxn ang="0">
                  <a:pos x="24" y="0"/>
                </a:cxn>
              </a:cxnLst>
              <a:rect l="0" t="0" r="r" b="b"/>
              <a:pathLst>
                <a:path w="67" h="65">
                  <a:moveTo>
                    <a:pt x="24" y="0"/>
                  </a:moveTo>
                  <a:lnTo>
                    <a:pt x="0" y="65"/>
                  </a:lnTo>
                  <a:lnTo>
                    <a:pt x="67" y="46"/>
                  </a:lnTo>
                  <a:lnTo>
                    <a:pt x="24" y="0"/>
                  </a:lnTo>
                  <a:close/>
                </a:path>
              </a:pathLst>
            </a:custGeom>
            <a:solidFill>
              <a:srgbClr val="000000"/>
            </a:solidFill>
            <a:ln w="9525">
              <a:noFill/>
              <a:round/>
              <a:headEnd/>
              <a:tailEnd/>
            </a:ln>
          </p:spPr>
          <p:txBody>
            <a:bodyPr/>
            <a:lstStyle/>
            <a:p>
              <a:endParaRPr lang="en-US"/>
            </a:p>
          </p:txBody>
        </p:sp>
      </p:grpSp>
      <p:sp>
        <p:nvSpPr>
          <p:cNvPr id="90334" name="Oval 222"/>
          <p:cNvSpPr>
            <a:spLocks noChangeArrowheads="1"/>
          </p:cNvSpPr>
          <p:nvPr/>
        </p:nvSpPr>
        <p:spPr bwMode="auto">
          <a:xfrm>
            <a:off x="1909233" y="4038600"/>
            <a:ext cx="1092200" cy="755650"/>
          </a:xfrm>
          <a:prstGeom prst="ellipse">
            <a:avLst/>
          </a:prstGeom>
          <a:solidFill>
            <a:srgbClr val="0000FF"/>
          </a:solidFill>
          <a:ln w="11113">
            <a:solidFill>
              <a:srgbClr val="6600FF"/>
            </a:solidFill>
            <a:round/>
            <a:headEnd/>
            <a:tailEnd/>
          </a:ln>
        </p:spPr>
        <p:txBody>
          <a:bodyPr/>
          <a:lstStyle/>
          <a:p>
            <a:endParaRPr lang="en-US"/>
          </a:p>
        </p:txBody>
      </p:sp>
      <p:sp>
        <p:nvSpPr>
          <p:cNvPr id="90335" name="Rectangle 223"/>
          <p:cNvSpPr>
            <a:spLocks noChangeArrowheads="1"/>
          </p:cNvSpPr>
          <p:nvPr/>
        </p:nvSpPr>
        <p:spPr bwMode="auto">
          <a:xfrm>
            <a:off x="2089151" y="4248150"/>
            <a:ext cx="447238"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Specific</a:t>
            </a:r>
            <a:endParaRPr lang="en-US" sz="2400"/>
          </a:p>
        </p:txBody>
      </p:sp>
      <p:sp>
        <p:nvSpPr>
          <p:cNvPr id="90336" name="Rectangle 224"/>
          <p:cNvSpPr>
            <a:spLocks noChangeArrowheads="1"/>
          </p:cNvSpPr>
          <p:nvPr/>
        </p:nvSpPr>
        <p:spPr bwMode="auto">
          <a:xfrm>
            <a:off x="2034117" y="4418013"/>
            <a:ext cx="524182"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b="1">
                <a:solidFill>
                  <a:srgbClr val="FFFFFF"/>
                </a:solidFill>
              </a:rPr>
              <a:t>Practices</a:t>
            </a:r>
            <a:endParaRPr lang="en-US" sz="2400"/>
          </a:p>
        </p:txBody>
      </p:sp>
      <p:grpSp>
        <p:nvGrpSpPr>
          <p:cNvPr id="14" name="Group 225"/>
          <p:cNvGrpSpPr>
            <a:grpSpLocks/>
          </p:cNvGrpSpPr>
          <p:nvPr/>
        </p:nvGrpSpPr>
        <p:grpSpPr bwMode="auto">
          <a:xfrm>
            <a:off x="6735233" y="2820989"/>
            <a:ext cx="137584" cy="250825"/>
            <a:chOff x="3182" y="1777"/>
            <a:chExt cx="65" cy="158"/>
          </a:xfrm>
        </p:grpSpPr>
        <p:sp>
          <p:nvSpPr>
            <p:cNvPr id="90338" name="Line 226"/>
            <p:cNvSpPr>
              <a:spLocks noChangeShapeType="1"/>
            </p:cNvSpPr>
            <p:nvPr/>
          </p:nvSpPr>
          <p:spPr bwMode="auto">
            <a:xfrm>
              <a:off x="3214" y="1777"/>
              <a:ext cx="1" cy="97"/>
            </a:xfrm>
            <a:prstGeom prst="line">
              <a:avLst/>
            </a:prstGeom>
            <a:noFill/>
            <a:ln w="11113">
              <a:solidFill>
                <a:srgbClr val="000000"/>
              </a:solidFill>
              <a:round/>
              <a:headEnd/>
              <a:tailEnd/>
            </a:ln>
          </p:spPr>
          <p:txBody>
            <a:bodyPr/>
            <a:lstStyle/>
            <a:p>
              <a:endParaRPr lang="en-US"/>
            </a:p>
          </p:txBody>
        </p:sp>
        <p:sp>
          <p:nvSpPr>
            <p:cNvPr id="90339" name="Freeform 227"/>
            <p:cNvSpPr>
              <a:spLocks/>
            </p:cNvSpPr>
            <p:nvPr/>
          </p:nvSpPr>
          <p:spPr bwMode="auto">
            <a:xfrm>
              <a:off x="3182" y="1870"/>
              <a:ext cx="65" cy="65"/>
            </a:xfrm>
            <a:custGeom>
              <a:avLst/>
              <a:gdLst/>
              <a:ahLst/>
              <a:cxnLst>
                <a:cxn ang="0">
                  <a:pos x="0" y="0"/>
                </a:cxn>
                <a:cxn ang="0">
                  <a:pos x="34" y="65"/>
                </a:cxn>
                <a:cxn ang="0">
                  <a:pos x="65" y="0"/>
                </a:cxn>
                <a:cxn ang="0">
                  <a:pos x="0" y="0"/>
                </a:cxn>
              </a:cxnLst>
              <a:rect l="0" t="0" r="r" b="b"/>
              <a:pathLst>
                <a:path w="65" h="65">
                  <a:moveTo>
                    <a:pt x="0" y="0"/>
                  </a:moveTo>
                  <a:lnTo>
                    <a:pt x="34" y="65"/>
                  </a:lnTo>
                  <a:lnTo>
                    <a:pt x="65" y="0"/>
                  </a:lnTo>
                  <a:lnTo>
                    <a:pt x="0" y="0"/>
                  </a:lnTo>
                  <a:close/>
                </a:path>
              </a:pathLst>
            </a:custGeom>
            <a:solidFill>
              <a:srgbClr val="000000"/>
            </a:solidFill>
            <a:ln w="9525">
              <a:noFill/>
              <a:round/>
              <a:headEnd/>
              <a:tailEnd/>
            </a:ln>
          </p:spPr>
          <p:txBody>
            <a:bodyPr/>
            <a:lstStyle/>
            <a:p>
              <a:endParaRPr lang="en-US"/>
            </a:p>
          </p:txBody>
        </p:sp>
      </p:grpSp>
      <p:sp>
        <p:nvSpPr>
          <p:cNvPr id="90340" name="Freeform 228"/>
          <p:cNvSpPr>
            <a:spLocks/>
          </p:cNvSpPr>
          <p:nvPr/>
        </p:nvSpPr>
        <p:spPr bwMode="auto">
          <a:xfrm>
            <a:off x="5463118" y="3230564"/>
            <a:ext cx="1162049" cy="415925"/>
          </a:xfrm>
          <a:custGeom>
            <a:avLst/>
            <a:gdLst/>
            <a:ahLst/>
            <a:cxnLst>
              <a:cxn ang="0">
                <a:pos x="31" y="0"/>
              </a:cxn>
              <a:cxn ang="0">
                <a:pos x="20" y="2"/>
              </a:cxn>
              <a:cxn ang="0">
                <a:pos x="9" y="9"/>
              </a:cxn>
              <a:cxn ang="0">
                <a:pos x="2" y="21"/>
              </a:cxn>
              <a:cxn ang="0">
                <a:pos x="0" y="32"/>
              </a:cxn>
              <a:cxn ang="0">
                <a:pos x="0" y="229"/>
              </a:cxn>
              <a:cxn ang="0">
                <a:pos x="2" y="242"/>
              </a:cxn>
              <a:cxn ang="0">
                <a:pos x="9" y="253"/>
              </a:cxn>
              <a:cxn ang="0">
                <a:pos x="20" y="260"/>
              </a:cxn>
              <a:cxn ang="0">
                <a:pos x="31" y="262"/>
              </a:cxn>
              <a:cxn ang="0">
                <a:pos x="516" y="262"/>
              </a:cxn>
              <a:cxn ang="0">
                <a:pos x="529" y="260"/>
              </a:cxn>
              <a:cxn ang="0">
                <a:pos x="540" y="253"/>
              </a:cxn>
              <a:cxn ang="0">
                <a:pos x="547" y="242"/>
              </a:cxn>
              <a:cxn ang="0">
                <a:pos x="549" y="229"/>
              </a:cxn>
              <a:cxn ang="0">
                <a:pos x="549" y="32"/>
              </a:cxn>
              <a:cxn ang="0">
                <a:pos x="547" y="21"/>
              </a:cxn>
              <a:cxn ang="0">
                <a:pos x="540" y="9"/>
              </a:cxn>
              <a:cxn ang="0">
                <a:pos x="529" y="2"/>
              </a:cxn>
              <a:cxn ang="0">
                <a:pos x="516" y="0"/>
              </a:cxn>
              <a:cxn ang="0">
                <a:pos x="31" y="0"/>
              </a:cxn>
            </a:cxnLst>
            <a:rect l="0" t="0" r="r" b="b"/>
            <a:pathLst>
              <a:path w="549" h="262">
                <a:moveTo>
                  <a:pt x="31" y="0"/>
                </a:moveTo>
                <a:lnTo>
                  <a:pt x="20" y="2"/>
                </a:lnTo>
                <a:lnTo>
                  <a:pt x="9" y="9"/>
                </a:lnTo>
                <a:lnTo>
                  <a:pt x="2" y="21"/>
                </a:lnTo>
                <a:lnTo>
                  <a:pt x="0" y="32"/>
                </a:lnTo>
                <a:lnTo>
                  <a:pt x="0" y="229"/>
                </a:lnTo>
                <a:lnTo>
                  <a:pt x="2" y="242"/>
                </a:lnTo>
                <a:lnTo>
                  <a:pt x="9" y="253"/>
                </a:lnTo>
                <a:lnTo>
                  <a:pt x="20" y="260"/>
                </a:lnTo>
                <a:lnTo>
                  <a:pt x="31" y="262"/>
                </a:lnTo>
                <a:lnTo>
                  <a:pt x="516" y="262"/>
                </a:lnTo>
                <a:lnTo>
                  <a:pt x="529" y="260"/>
                </a:lnTo>
                <a:lnTo>
                  <a:pt x="540" y="253"/>
                </a:lnTo>
                <a:lnTo>
                  <a:pt x="547" y="242"/>
                </a:lnTo>
                <a:lnTo>
                  <a:pt x="549" y="229"/>
                </a:lnTo>
                <a:lnTo>
                  <a:pt x="549" y="32"/>
                </a:lnTo>
                <a:lnTo>
                  <a:pt x="547" y="21"/>
                </a:lnTo>
                <a:lnTo>
                  <a:pt x="540" y="9"/>
                </a:lnTo>
                <a:lnTo>
                  <a:pt x="529" y="2"/>
                </a:lnTo>
                <a:lnTo>
                  <a:pt x="516" y="0"/>
                </a:lnTo>
                <a:lnTo>
                  <a:pt x="31" y="0"/>
                </a:lnTo>
                <a:close/>
              </a:path>
            </a:pathLst>
          </a:custGeom>
          <a:solidFill>
            <a:srgbClr val="FFAFAF"/>
          </a:solidFill>
          <a:ln w="11113">
            <a:solidFill>
              <a:srgbClr val="6600FF"/>
            </a:solidFill>
            <a:prstDash val="solid"/>
            <a:round/>
            <a:headEnd/>
            <a:tailEnd/>
          </a:ln>
        </p:spPr>
        <p:txBody>
          <a:bodyPr/>
          <a:lstStyle/>
          <a:p>
            <a:endParaRPr lang="en-US"/>
          </a:p>
        </p:txBody>
      </p:sp>
      <p:sp>
        <p:nvSpPr>
          <p:cNvPr id="90341" name="Rectangle 229"/>
          <p:cNvSpPr>
            <a:spLocks noChangeArrowheads="1"/>
          </p:cNvSpPr>
          <p:nvPr/>
        </p:nvSpPr>
        <p:spPr bwMode="auto">
          <a:xfrm>
            <a:off x="5793318" y="3271839"/>
            <a:ext cx="362279"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Ability</a:t>
            </a:r>
            <a:endParaRPr lang="en-US" sz="2400"/>
          </a:p>
        </p:txBody>
      </p:sp>
      <p:sp>
        <p:nvSpPr>
          <p:cNvPr id="90342" name="Rectangle 230"/>
          <p:cNvSpPr>
            <a:spLocks noChangeArrowheads="1"/>
          </p:cNvSpPr>
          <p:nvPr/>
        </p:nvSpPr>
        <p:spPr bwMode="auto">
          <a:xfrm>
            <a:off x="5596467" y="3443289"/>
            <a:ext cx="623569"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to Perform</a:t>
            </a:r>
            <a:endParaRPr lang="en-US" sz="2400"/>
          </a:p>
        </p:txBody>
      </p:sp>
      <p:sp>
        <p:nvSpPr>
          <p:cNvPr id="90343" name="Freeform 231"/>
          <p:cNvSpPr>
            <a:spLocks/>
          </p:cNvSpPr>
          <p:nvPr/>
        </p:nvSpPr>
        <p:spPr bwMode="auto">
          <a:xfrm>
            <a:off x="6747934" y="3244851"/>
            <a:ext cx="1545167" cy="428625"/>
          </a:xfrm>
          <a:custGeom>
            <a:avLst/>
            <a:gdLst/>
            <a:ahLst/>
            <a:cxnLst>
              <a:cxn ang="0">
                <a:pos x="33" y="0"/>
              </a:cxn>
              <a:cxn ang="0">
                <a:pos x="20" y="2"/>
              </a:cxn>
              <a:cxn ang="0">
                <a:pos x="9" y="10"/>
              </a:cxn>
              <a:cxn ang="0">
                <a:pos x="2" y="21"/>
              </a:cxn>
              <a:cxn ang="0">
                <a:pos x="0" y="34"/>
              </a:cxn>
              <a:cxn ang="0">
                <a:pos x="0" y="236"/>
              </a:cxn>
              <a:cxn ang="0">
                <a:pos x="2" y="249"/>
              </a:cxn>
              <a:cxn ang="0">
                <a:pos x="9" y="261"/>
              </a:cxn>
              <a:cxn ang="0">
                <a:pos x="20" y="268"/>
              </a:cxn>
              <a:cxn ang="0">
                <a:pos x="33" y="270"/>
              </a:cxn>
              <a:cxn ang="0">
                <a:pos x="696" y="270"/>
              </a:cxn>
              <a:cxn ang="0">
                <a:pos x="709" y="268"/>
              </a:cxn>
              <a:cxn ang="0">
                <a:pos x="720" y="261"/>
              </a:cxn>
              <a:cxn ang="0">
                <a:pos x="728" y="249"/>
              </a:cxn>
              <a:cxn ang="0">
                <a:pos x="730" y="236"/>
              </a:cxn>
              <a:cxn ang="0">
                <a:pos x="730" y="34"/>
              </a:cxn>
              <a:cxn ang="0">
                <a:pos x="728" y="21"/>
              </a:cxn>
              <a:cxn ang="0">
                <a:pos x="720" y="10"/>
              </a:cxn>
              <a:cxn ang="0">
                <a:pos x="709" y="2"/>
              </a:cxn>
              <a:cxn ang="0">
                <a:pos x="696" y="0"/>
              </a:cxn>
              <a:cxn ang="0">
                <a:pos x="33" y="0"/>
              </a:cxn>
            </a:cxnLst>
            <a:rect l="0" t="0" r="r" b="b"/>
            <a:pathLst>
              <a:path w="730" h="270">
                <a:moveTo>
                  <a:pt x="33" y="0"/>
                </a:moveTo>
                <a:lnTo>
                  <a:pt x="20" y="2"/>
                </a:lnTo>
                <a:lnTo>
                  <a:pt x="9" y="10"/>
                </a:lnTo>
                <a:lnTo>
                  <a:pt x="2" y="21"/>
                </a:lnTo>
                <a:lnTo>
                  <a:pt x="0" y="34"/>
                </a:lnTo>
                <a:lnTo>
                  <a:pt x="0" y="236"/>
                </a:lnTo>
                <a:lnTo>
                  <a:pt x="2" y="249"/>
                </a:lnTo>
                <a:lnTo>
                  <a:pt x="9" y="261"/>
                </a:lnTo>
                <a:lnTo>
                  <a:pt x="20" y="268"/>
                </a:lnTo>
                <a:lnTo>
                  <a:pt x="33" y="270"/>
                </a:lnTo>
                <a:lnTo>
                  <a:pt x="696" y="270"/>
                </a:lnTo>
                <a:lnTo>
                  <a:pt x="709" y="268"/>
                </a:lnTo>
                <a:lnTo>
                  <a:pt x="720" y="261"/>
                </a:lnTo>
                <a:lnTo>
                  <a:pt x="728" y="249"/>
                </a:lnTo>
                <a:lnTo>
                  <a:pt x="730" y="236"/>
                </a:lnTo>
                <a:lnTo>
                  <a:pt x="730" y="34"/>
                </a:lnTo>
                <a:lnTo>
                  <a:pt x="728" y="21"/>
                </a:lnTo>
                <a:lnTo>
                  <a:pt x="720" y="10"/>
                </a:lnTo>
                <a:lnTo>
                  <a:pt x="709" y="2"/>
                </a:lnTo>
                <a:lnTo>
                  <a:pt x="696" y="0"/>
                </a:lnTo>
                <a:lnTo>
                  <a:pt x="33" y="0"/>
                </a:lnTo>
                <a:close/>
              </a:path>
            </a:pathLst>
          </a:custGeom>
          <a:solidFill>
            <a:srgbClr val="FFAFAF"/>
          </a:solidFill>
          <a:ln w="11113">
            <a:solidFill>
              <a:srgbClr val="6600FF"/>
            </a:solidFill>
            <a:prstDash val="solid"/>
            <a:round/>
            <a:headEnd/>
            <a:tailEnd/>
          </a:ln>
        </p:spPr>
        <p:txBody>
          <a:bodyPr/>
          <a:lstStyle/>
          <a:p>
            <a:endParaRPr lang="en-US"/>
          </a:p>
        </p:txBody>
      </p:sp>
      <p:sp>
        <p:nvSpPr>
          <p:cNvPr id="90344" name="Rectangle 232"/>
          <p:cNvSpPr>
            <a:spLocks noChangeArrowheads="1"/>
          </p:cNvSpPr>
          <p:nvPr/>
        </p:nvSpPr>
        <p:spPr bwMode="auto">
          <a:xfrm>
            <a:off x="7141634" y="3295651"/>
            <a:ext cx="516167"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Directing</a:t>
            </a:r>
            <a:endParaRPr lang="en-US" sz="2400"/>
          </a:p>
        </p:txBody>
      </p:sp>
      <p:sp>
        <p:nvSpPr>
          <p:cNvPr id="90345" name="Rectangle 233"/>
          <p:cNvSpPr>
            <a:spLocks noChangeArrowheads="1"/>
          </p:cNvSpPr>
          <p:nvPr/>
        </p:nvSpPr>
        <p:spPr bwMode="auto">
          <a:xfrm>
            <a:off x="6872817" y="3465514"/>
            <a:ext cx="920124"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Implementation</a:t>
            </a:r>
            <a:endParaRPr lang="en-US" sz="2400"/>
          </a:p>
        </p:txBody>
      </p:sp>
      <p:sp>
        <p:nvSpPr>
          <p:cNvPr id="90346" name="Freeform 234"/>
          <p:cNvSpPr>
            <a:spLocks/>
          </p:cNvSpPr>
          <p:nvPr/>
        </p:nvSpPr>
        <p:spPr bwMode="auto">
          <a:xfrm>
            <a:off x="7482417" y="2128839"/>
            <a:ext cx="3723216" cy="949325"/>
          </a:xfrm>
          <a:custGeom>
            <a:avLst/>
            <a:gdLst/>
            <a:ahLst/>
            <a:cxnLst>
              <a:cxn ang="0">
                <a:pos x="203" y="0"/>
              </a:cxn>
              <a:cxn ang="0">
                <a:pos x="203" y="89"/>
              </a:cxn>
              <a:cxn ang="0">
                <a:pos x="806" y="89"/>
              </a:cxn>
              <a:cxn ang="0">
                <a:pos x="806" y="267"/>
              </a:cxn>
              <a:cxn ang="0">
                <a:pos x="203" y="267"/>
              </a:cxn>
              <a:cxn ang="0">
                <a:pos x="203" y="358"/>
              </a:cxn>
              <a:cxn ang="0">
                <a:pos x="0" y="178"/>
              </a:cxn>
              <a:cxn ang="0">
                <a:pos x="203" y="0"/>
              </a:cxn>
            </a:cxnLst>
            <a:rect l="0" t="0" r="r" b="b"/>
            <a:pathLst>
              <a:path w="806" h="358">
                <a:moveTo>
                  <a:pt x="203" y="0"/>
                </a:moveTo>
                <a:lnTo>
                  <a:pt x="203" y="89"/>
                </a:lnTo>
                <a:lnTo>
                  <a:pt x="806" y="89"/>
                </a:lnTo>
                <a:lnTo>
                  <a:pt x="806" y="267"/>
                </a:lnTo>
                <a:lnTo>
                  <a:pt x="203" y="267"/>
                </a:lnTo>
                <a:lnTo>
                  <a:pt x="203" y="358"/>
                </a:lnTo>
                <a:lnTo>
                  <a:pt x="0" y="178"/>
                </a:lnTo>
                <a:lnTo>
                  <a:pt x="203" y="0"/>
                </a:lnTo>
                <a:close/>
              </a:path>
            </a:pathLst>
          </a:custGeom>
          <a:solidFill>
            <a:srgbClr val="FFFF66"/>
          </a:solidFill>
          <a:ln w="11113">
            <a:solidFill>
              <a:srgbClr val="000000"/>
            </a:solidFill>
            <a:prstDash val="solid"/>
            <a:round/>
            <a:headEnd/>
            <a:tailEnd/>
          </a:ln>
        </p:spPr>
        <p:txBody>
          <a:bodyPr/>
          <a:lstStyle/>
          <a:p>
            <a:endParaRPr lang="en-US"/>
          </a:p>
        </p:txBody>
      </p:sp>
      <p:sp>
        <p:nvSpPr>
          <p:cNvPr id="90347" name="Freeform 235"/>
          <p:cNvSpPr>
            <a:spLocks/>
          </p:cNvSpPr>
          <p:nvPr/>
        </p:nvSpPr>
        <p:spPr bwMode="auto">
          <a:xfrm>
            <a:off x="4754034" y="4133851"/>
            <a:ext cx="1479551" cy="536575"/>
          </a:xfrm>
          <a:custGeom>
            <a:avLst/>
            <a:gdLst/>
            <a:ahLst/>
            <a:cxnLst>
              <a:cxn ang="0">
                <a:pos x="606" y="0"/>
              </a:cxn>
              <a:cxn ang="0">
                <a:pos x="606" y="89"/>
              </a:cxn>
              <a:cxn ang="0">
                <a:pos x="0" y="89"/>
              </a:cxn>
              <a:cxn ang="0">
                <a:pos x="0" y="269"/>
              </a:cxn>
              <a:cxn ang="0">
                <a:pos x="606" y="269"/>
              </a:cxn>
              <a:cxn ang="0">
                <a:pos x="606" y="359"/>
              </a:cxn>
              <a:cxn ang="0">
                <a:pos x="806" y="178"/>
              </a:cxn>
              <a:cxn ang="0">
                <a:pos x="606" y="0"/>
              </a:cxn>
            </a:cxnLst>
            <a:rect l="0" t="0" r="r" b="b"/>
            <a:pathLst>
              <a:path w="806" h="359">
                <a:moveTo>
                  <a:pt x="606" y="0"/>
                </a:moveTo>
                <a:lnTo>
                  <a:pt x="606" y="89"/>
                </a:lnTo>
                <a:lnTo>
                  <a:pt x="0" y="89"/>
                </a:lnTo>
                <a:lnTo>
                  <a:pt x="0" y="269"/>
                </a:lnTo>
                <a:lnTo>
                  <a:pt x="606" y="269"/>
                </a:lnTo>
                <a:lnTo>
                  <a:pt x="606" y="359"/>
                </a:lnTo>
                <a:lnTo>
                  <a:pt x="806" y="178"/>
                </a:lnTo>
                <a:lnTo>
                  <a:pt x="606" y="0"/>
                </a:lnTo>
                <a:close/>
              </a:path>
            </a:pathLst>
          </a:custGeom>
          <a:solidFill>
            <a:srgbClr val="FFFF66"/>
          </a:solidFill>
          <a:ln w="11113">
            <a:solidFill>
              <a:srgbClr val="000000"/>
            </a:solidFill>
            <a:prstDash val="solid"/>
            <a:round/>
            <a:headEnd/>
            <a:tailEnd/>
          </a:ln>
        </p:spPr>
        <p:txBody>
          <a:bodyPr/>
          <a:lstStyle/>
          <a:p>
            <a:endParaRPr lang="en-US"/>
          </a:p>
        </p:txBody>
      </p:sp>
      <p:sp>
        <p:nvSpPr>
          <p:cNvPr id="90348" name="Rectangle 236"/>
          <p:cNvSpPr>
            <a:spLocks noChangeArrowheads="1"/>
          </p:cNvSpPr>
          <p:nvPr/>
        </p:nvSpPr>
        <p:spPr bwMode="auto">
          <a:xfrm>
            <a:off x="4853518" y="4262439"/>
            <a:ext cx="751937"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a:solidFill>
                  <a:srgbClr val="000000"/>
                </a:solidFill>
              </a:rPr>
              <a:t>Required</a:t>
            </a:r>
            <a:endParaRPr lang="en-US" sz="1600"/>
          </a:p>
        </p:txBody>
      </p:sp>
      <p:sp>
        <p:nvSpPr>
          <p:cNvPr id="90349" name="Freeform 237"/>
          <p:cNvSpPr>
            <a:spLocks/>
          </p:cNvSpPr>
          <p:nvPr/>
        </p:nvSpPr>
        <p:spPr bwMode="auto">
          <a:xfrm>
            <a:off x="2990851" y="4133851"/>
            <a:ext cx="1481667" cy="550863"/>
          </a:xfrm>
          <a:custGeom>
            <a:avLst/>
            <a:gdLst/>
            <a:ahLst/>
            <a:cxnLst>
              <a:cxn ang="0">
                <a:pos x="202" y="0"/>
              </a:cxn>
              <a:cxn ang="0">
                <a:pos x="202" y="90"/>
              </a:cxn>
              <a:cxn ang="0">
                <a:pos x="808" y="90"/>
              </a:cxn>
              <a:cxn ang="0">
                <a:pos x="808" y="270"/>
              </a:cxn>
              <a:cxn ang="0">
                <a:pos x="202" y="270"/>
              </a:cxn>
              <a:cxn ang="0">
                <a:pos x="202" y="359"/>
              </a:cxn>
              <a:cxn ang="0">
                <a:pos x="0" y="179"/>
              </a:cxn>
              <a:cxn ang="0">
                <a:pos x="202" y="0"/>
              </a:cxn>
            </a:cxnLst>
            <a:rect l="0" t="0" r="r" b="b"/>
            <a:pathLst>
              <a:path w="808" h="359">
                <a:moveTo>
                  <a:pt x="202" y="0"/>
                </a:moveTo>
                <a:lnTo>
                  <a:pt x="202" y="90"/>
                </a:lnTo>
                <a:lnTo>
                  <a:pt x="808" y="90"/>
                </a:lnTo>
                <a:lnTo>
                  <a:pt x="808" y="270"/>
                </a:lnTo>
                <a:lnTo>
                  <a:pt x="202" y="270"/>
                </a:lnTo>
                <a:lnTo>
                  <a:pt x="202" y="359"/>
                </a:lnTo>
                <a:lnTo>
                  <a:pt x="0" y="179"/>
                </a:lnTo>
                <a:lnTo>
                  <a:pt x="202" y="0"/>
                </a:lnTo>
                <a:close/>
              </a:path>
            </a:pathLst>
          </a:custGeom>
          <a:solidFill>
            <a:srgbClr val="FFFF66"/>
          </a:solidFill>
          <a:ln w="11113">
            <a:solidFill>
              <a:srgbClr val="000000"/>
            </a:solidFill>
            <a:prstDash val="solid"/>
            <a:round/>
            <a:headEnd/>
            <a:tailEnd/>
          </a:ln>
        </p:spPr>
        <p:txBody>
          <a:bodyPr/>
          <a:lstStyle/>
          <a:p>
            <a:endParaRPr lang="en-US"/>
          </a:p>
        </p:txBody>
      </p:sp>
      <p:sp>
        <p:nvSpPr>
          <p:cNvPr id="90350" name="Rectangle 238"/>
          <p:cNvSpPr>
            <a:spLocks noChangeArrowheads="1"/>
          </p:cNvSpPr>
          <p:nvPr/>
        </p:nvSpPr>
        <p:spPr bwMode="auto">
          <a:xfrm>
            <a:off x="3274485" y="4276726"/>
            <a:ext cx="751937" cy="246221"/>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600">
                <a:solidFill>
                  <a:srgbClr val="000000"/>
                </a:solidFill>
              </a:rPr>
              <a:t>Required</a:t>
            </a:r>
            <a:endParaRPr lang="en-US" sz="1600"/>
          </a:p>
        </p:txBody>
      </p:sp>
      <p:sp>
        <p:nvSpPr>
          <p:cNvPr id="90351" name="Rectangle 239"/>
          <p:cNvSpPr>
            <a:spLocks noChangeArrowheads="1"/>
          </p:cNvSpPr>
          <p:nvPr/>
        </p:nvSpPr>
        <p:spPr bwMode="auto">
          <a:xfrm>
            <a:off x="1344084" y="4953000"/>
            <a:ext cx="4078816" cy="1093788"/>
          </a:xfrm>
          <a:prstGeom prst="rect">
            <a:avLst/>
          </a:prstGeom>
          <a:solidFill>
            <a:srgbClr val="FFAFAF"/>
          </a:solidFill>
          <a:ln w="11113">
            <a:solidFill>
              <a:srgbClr val="000000"/>
            </a:solidFill>
            <a:miter lim="800000"/>
            <a:headEnd/>
            <a:tailEnd/>
          </a:ln>
        </p:spPr>
        <p:txBody>
          <a:bodyPr/>
          <a:lstStyle/>
          <a:p>
            <a:endParaRPr lang="en-US"/>
          </a:p>
        </p:txBody>
      </p:sp>
      <p:sp>
        <p:nvSpPr>
          <p:cNvPr id="90352" name="Rectangle 240"/>
          <p:cNvSpPr>
            <a:spLocks noChangeArrowheads="1"/>
          </p:cNvSpPr>
          <p:nvPr/>
        </p:nvSpPr>
        <p:spPr bwMode="auto">
          <a:xfrm>
            <a:off x="1619251" y="5008564"/>
            <a:ext cx="899092"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Sub practices</a:t>
            </a:r>
            <a:endParaRPr lang="en-US" sz="2400"/>
          </a:p>
        </p:txBody>
      </p:sp>
      <p:sp>
        <p:nvSpPr>
          <p:cNvPr id="90353" name="Rectangle 241"/>
          <p:cNvSpPr>
            <a:spLocks noChangeArrowheads="1"/>
          </p:cNvSpPr>
          <p:nvPr/>
        </p:nvSpPr>
        <p:spPr bwMode="auto">
          <a:xfrm>
            <a:off x="2891367" y="5008564"/>
            <a:ext cx="1621406"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 typical work products, </a:t>
            </a:r>
            <a:endParaRPr lang="en-US" sz="2400"/>
          </a:p>
        </p:txBody>
      </p:sp>
      <p:sp>
        <p:nvSpPr>
          <p:cNvPr id="90354" name="Rectangle 242"/>
          <p:cNvSpPr>
            <a:spLocks noChangeArrowheads="1"/>
          </p:cNvSpPr>
          <p:nvPr/>
        </p:nvSpPr>
        <p:spPr bwMode="auto">
          <a:xfrm>
            <a:off x="1799167" y="5208589"/>
            <a:ext cx="2246256"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discipline amplifications, generic </a:t>
            </a:r>
            <a:endParaRPr lang="en-US" sz="2400"/>
          </a:p>
        </p:txBody>
      </p:sp>
      <p:sp>
        <p:nvSpPr>
          <p:cNvPr id="90355" name="Rectangle 243"/>
          <p:cNvSpPr>
            <a:spLocks noChangeArrowheads="1"/>
          </p:cNvSpPr>
          <p:nvPr/>
        </p:nvSpPr>
        <p:spPr bwMode="auto">
          <a:xfrm>
            <a:off x="1877484" y="5405439"/>
            <a:ext cx="2125710"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practice elaborations, goal and </a:t>
            </a:r>
            <a:endParaRPr lang="en-US" sz="2400"/>
          </a:p>
        </p:txBody>
      </p:sp>
      <p:sp>
        <p:nvSpPr>
          <p:cNvPr id="90356" name="Rectangle 244"/>
          <p:cNvSpPr>
            <a:spLocks noChangeArrowheads="1"/>
          </p:cNvSpPr>
          <p:nvPr/>
        </p:nvSpPr>
        <p:spPr bwMode="auto">
          <a:xfrm>
            <a:off x="1500718" y="5603875"/>
            <a:ext cx="2656048"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practice titles, goal and practice notes, </a:t>
            </a:r>
            <a:endParaRPr lang="en-US" sz="2400"/>
          </a:p>
        </p:txBody>
      </p:sp>
      <p:sp>
        <p:nvSpPr>
          <p:cNvPr id="90357" name="Rectangle 245"/>
          <p:cNvSpPr>
            <a:spLocks noChangeArrowheads="1"/>
          </p:cNvSpPr>
          <p:nvPr/>
        </p:nvSpPr>
        <p:spPr bwMode="auto">
          <a:xfrm>
            <a:off x="2643718" y="5803900"/>
            <a:ext cx="1047979"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and references </a:t>
            </a:r>
            <a:endParaRPr lang="en-US" sz="2400"/>
          </a:p>
        </p:txBody>
      </p:sp>
      <p:sp>
        <p:nvSpPr>
          <p:cNvPr id="90358" name="Freeform 246"/>
          <p:cNvSpPr>
            <a:spLocks/>
          </p:cNvSpPr>
          <p:nvPr/>
        </p:nvSpPr>
        <p:spPr bwMode="auto">
          <a:xfrm>
            <a:off x="4064000" y="3233739"/>
            <a:ext cx="1272117" cy="415925"/>
          </a:xfrm>
          <a:custGeom>
            <a:avLst/>
            <a:gdLst/>
            <a:ahLst/>
            <a:cxnLst>
              <a:cxn ang="0">
                <a:pos x="31" y="0"/>
              </a:cxn>
              <a:cxn ang="0">
                <a:pos x="18" y="2"/>
              </a:cxn>
              <a:cxn ang="0">
                <a:pos x="9" y="9"/>
              </a:cxn>
              <a:cxn ang="0">
                <a:pos x="1" y="20"/>
              </a:cxn>
              <a:cxn ang="0">
                <a:pos x="0" y="33"/>
              </a:cxn>
              <a:cxn ang="0">
                <a:pos x="0" y="230"/>
              </a:cxn>
              <a:cxn ang="0">
                <a:pos x="1" y="242"/>
              </a:cxn>
              <a:cxn ang="0">
                <a:pos x="9" y="253"/>
              </a:cxn>
              <a:cxn ang="0">
                <a:pos x="18" y="260"/>
              </a:cxn>
              <a:cxn ang="0">
                <a:pos x="31" y="262"/>
              </a:cxn>
              <a:cxn ang="0">
                <a:pos x="568" y="262"/>
              </a:cxn>
              <a:cxn ang="0">
                <a:pos x="581" y="260"/>
              </a:cxn>
              <a:cxn ang="0">
                <a:pos x="592" y="253"/>
              </a:cxn>
              <a:cxn ang="0">
                <a:pos x="599" y="242"/>
              </a:cxn>
              <a:cxn ang="0">
                <a:pos x="601" y="230"/>
              </a:cxn>
              <a:cxn ang="0">
                <a:pos x="601" y="33"/>
              </a:cxn>
              <a:cxn ang="0">
                <a:pos x="599" y="20"/>
              </a:cxn>
              <a:cxn ang="0">
                <a:pos x="592" y="9"/>
              </a:cxn>
              <a:cxn ang="0">
                <a:pos x="581" y="2"/>
              </a:cxn>
              <a:cxn ang="0">
                <a:pos x="568" y="0"/>
              </a:cxn>
              <a:cxn ang="0">
                <a:pos x="31" y="0"/>
              </a:cxn>
            </a:cxnLst>
            <a:rect l="0" t="0" r="r" b="b"/>
            <a:pathLst>
              <a:path w="601" h="262">
                <a:moveTo>
                  <a:pt x="31" y="0"/>
                </a:moveTo>
                <a:lnTo>
                  <a:pt x="18" y="2"/>
                </a:lnTo>
                <a:lnTo>
                  <a:pt x="9" y="9"/>
                </a:lnTo>
                <a:lnTo>
                  <a:pt x="1" y="20"/>
                </a:lnTo>
                <a:lnTo>
                  <a:pt x="0" y="33"/>
                </a:lnTo>
                <a:lnTo>
                  <a:pt x="0" y="230"/>
                </a:lnTo>
                <a:lnTo>
                  <a:pt x="1" y="242"/>
                </a:lnTo>
                <a:lnTo>
                  <a:pt x="9" y="253"/>
                </a:lnTo>
                <a:lnTo>
                  <a:pt x="18" y="260"/>
                </a:lnTo>
                <a:lnTo>
                  <a:pt x="31" y="262"/>
                </a:lnTo>
                <a:lnTo>
                  <a:pt x="568" y="262"/>
                </a:lnTo>
                <a:lnTo>
                  <a:pt x="581" y="260"/>
                </a:lnTo>
                <a:lnTo>
                  <a:pt x="592" y="253"/>
                </a:lnTo>
                <a:lnTo>
                  <a:pt x="599" y="242"/>
                </a:lnTo>
                <a:lnTo>
                  <a:pt x="601" y="230"/>
                </a:lnTo>
                <a:lnTo>
                  <a:pt x="601" y="33"/>
                </a:lnTo>
                <a:lnTo>
                  <a:pt x="599" y="20"/>
                </a:lnTo>
                <a:lnTo>
                  <a:pt x="592" y="9"/>
                </a:lnTo>
                <a:lnTo>
                  <a:pt x="581" y="2"/>
                </a:lnTo>
                <a:lnTo>
                  <a:pt x="568" y="0"/>
                </a:lnTo>
                <a:lnTo>
                  <a:pt x="31" y="0"/>
                </a:lnTo>
                <a:close/>
              </a:path>
            </a:pathLst>
          </a:custGeom>
          <a:solidFill>
            <a:srgbClr val="FFAFAF"/>
          </a:solidFill>
          <a:ln w="11113">
            <a:solidFill>
              <a:srgbClr val="6600FF"/>
            </a:solidFill>
            <a:prstDash val="solid"/>
            <a:round/>
            <a:headEnd/>
            <a:tailEnd/>
          </a:ln>
        </p:spPr>
        <p:txBody>
          <a:bodyPr/>
          <a:lstStyle/>
          <a:p>
            <a:endParaRPr lang="en-US"/>
          </a:p>
        </p:txBody>
      </p:sp>
      <p:sp>
        <p:nvSpPr>
          <p:cNvPr id="90359" name="Rectangle 247"/>
          <p:cNvSpPr>
            <a:spLocks noChangeArrowheads="1"/>
          </p:cNvSpPr>
          <p:nvPr/>
        </p:nvSpPr>
        <p:spPr bwMode="auto">
          <a:xfrm>
            <a:off x="4070351" y="3265489"/>
            <a:ext cx="896143"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Commitment</a:t>
            </a:r>
            <a:endParaRPr lang="en-US" sz="2400"/>
          </a:p>
        </p:txBody>
      </p:sp>
      <p:sp>
        <p:nvSpPr>
          <p:cNvPr id="90360" name="Rectangle 248"/>
          <p:cNvSpPr>
            <a:spLocks noChangeArrowheads="1"/>
          </p:cNvSpPr>
          <p:nvPr/>
        </p:nvSpPr>
        <p:spPr bwMode="auto">
          <a:xfrm>
            <a:off x="4252384" y="3463925"/>
            <a:ext cx="623569" cy="169277"/>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100">
                <a:solidFill>
                  <a:srgbClr val="000000"/>
                </a:solidFill>
              </a:rPr>
              <a:t>to Perform</a:t>
            </a:r>
            <a:endParaRPr lang="en-US" sz="2400"/>
          </a:p>
        </p:txBody>
      </p:sp>
      <p:sp>
        <p:nvSpPr>
          <p:cNvPr id="90361" name="Rectangle 249"/>
          <p:cNvSpPr>
            <a:spLocks noChangeArrowheads="1"/>
          </p:cNvSpPr>
          <p:nvPr/>
        </p:nvSpPr>
        <p:spPr bwMode="auto">
          <a:xfrm>
            <a:off x="6366933" y="4953000"/>
            <a:ext cx="4083051" cy="1093788"/>
          </a:xfrm>
          <a:prstGeom prst="rect">
            <a:avLst/>
          </a:prstGeom>
          <a:solidFill>
            <a:srgbClr val="FFAFAF"/>
          </a:solidFill>
          <a:ln w="11113">
            <a:solidFill>
              <a:srgbClr val="000000"/>
            </a:solidFill>
            <a:miter lim="800000"/>
            <a:headEnd/>
            <a:tailEnd/>
          </a:ln>
        </p:spPr>
        <p:txBody>
          <a:bodyPr/>
          <a:lstStyle/>
          <a:p>
            <a:endParaRPr lang="en-US"/>
          </a:p>
        </p:txBody>
      </p:sp>
      <p:sp>
        <p:nvSpPr>
          <p:cNvPr id="90362" name="Rectangle 250"/>
          <p:cNvSpPr>
            <a:spLocks noChangeArrowheads="1"/>
          </p:cNvSpPr>
          <p:nvPr/>
        </p:nvSpPr>
        <p:spPr bwMode="auto">
          <a:xfrm>
            <a:off x="6642101" y="5008564"/>
            <a:ext cx="899092"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Sub practices</a:t>
            </a:r>
            <a:endParaRPr lang="en-US" sz="2400"/>
          </a:p>
        </p:txBody>
      </p:sp>
      <p:sp>
        <p:nvSpPr>
          <p:cNvPr id="90363" name="Rectangle 251"/>
          <p:cNvSpPr>
            <a:spLocks noChangeArrowheads="1"/>
          </p:cNvSpPr>
          <p:nvPr/>
        </p:nvSpPr>
        <p:spPr bwMode="auto">
          <a:xfrm>
            <a:off x="7914218" y="5008564"/>
            <a:ext cx="1621406"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 typical work products, </a:t>
            </a:r>
            <a:endParaRPr lang="en-US" sz="2400"/>
          </a:p>
        </p:txBody>
      </p:sp>
      <p:sp>
        <p:nvSpPr>
          <p:cNvPr id="90364" name="Rectangle 252"/>
          <p:cNvSpPr>
            <a:spLocks noChangeArrowheads="1"/>
          </p:cNvSpPr>
          <p:nvPr/>
        </p:nvSpPr>
        <p:spPr bwMode="auto">
          <a:xfrm>
            <a:off x="6822018" y="5208589"/>
            <a:ext cx="2246256"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discipline amplifications, generic </a:t>
            </a:r>
            <a:endParaRPr lang="en-US" sz="2400"/>
          </a:p>
        </p:txBody>
      </p:sp>
      <p:sp>
        <p:nvSpPr>
          <p:cNvPr id="90365" name="Rectangle 253"/>
          <p:cNvSpPr>
            <a:spLocks noChangeArrowheads="1"/>
          </p:cNvSpPr>
          <p:nvPr/>
        </p:nvSpPr>
        <p:spPr bwMode="auto">
          <a:xfrm>
            <a:off x="6900334" y="5405439"/>
            <a:ext cx="2125710"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practice elaborations, goal and </a:t>
            </a:r>
            <a:endParaRPr lang="en-US" sz="2400"/>
          </a:p>
        </p:txBody>
      </p:sp>
      <p:sp>
        <p:nvSpPr>
          <p:cNvPr id="90366" name="Rectangle 254"/>
          <p:cNvSpPr>
            <a:spLocks noChangeArrowheads="1"/>
          </p:cNvSpPr>
          <p:nvPr/>
        </p:nvSpPr>
        <p:spPr bwMode="auto">
          <a:xfrm>
            <a:off x="6523568" y="5603875"/>
            <a:ext cx="2656048"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practice titles, goal and practice notes, </a:t>
            </a:r>
            <a:endParaRPr lang="en-US" sz="2400"/>
          </a:p>
        </p:txBody>
      </p:sp>
      <p:sp>
        <p:nvSpPr>
          <p:cNvPr id="90367" name="Rectangle 255"/>
          <p:cNvSpPr>
            <a:spLocks noChangeArrowheads="1"/>
          </p:cNvSpPr>
          <p:nvPr/>
        </p:nvSpPr>
        <p:spPr bwMode="auto">
          <a:xfrm>
            <a:off x="7666567" y="5803900"/>
            <a:ext cx="1047979" cy="200055"/>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300">
                <a:solidFill>
                  <a:srgbClr val="000000"/>
                </a:solidFill>
              </a:rPr>
              <a:t>and references </a:t>
            </a:r>
            <a:endParaRPr lang="en-US" sz="2400"/>
          </a:p>
        </p:txBody>
      </p:sp>
      <p:grpSp>
        <p:nvGrpSpPr>
          <p:cNvPr id="15" name="Group 256"/>
          <p:cNvGrpSpPr>
            <a:grpSpLocks/>
          </p:cNvGrpSpPr>
          <p:nvPr/>
        </p:nvGrpSpPr>
        <p:grpSpPr bwMode="auto">
          <a:xfrm>
            <a:off x="2478617" y="4811714"/>
            <a:ext cx="192616" cy="141287"/>
            <a:chOff x="1171" y="3031"/>
            <a:chExt cx="91" cy="89"/>
          </a:xfrm>
        </p:grpSpPr>
        <p:sp>
          <p:nvSpPr>
            <p:cNvPr id="90369" name="Line 257"/>
            <p:cNvSpPr>
              <a:spLocks noChangeShapeType="1"/>
            </p:cNvSpPr>
            <p:nvPr/>
          </p:nvSpPr>
          <p:spPr bwMode="auto">
            <a:xfrm>
              <a:off x="1171" y="3031"/>
              <a:ext cx="48" cy="48"/>
            </a:xfrm>
            <a:prstGeom prst="line">
              <a:avLst/>
            </a:prstGeom>
            <a:noFill/>
            <a:ln w="11113">
              <a:solidFill>
                <a:srgbClr val="000000"/>
              </a:solidFill>
              <a:round/>
              <a:headEnd/>
              <a:tailEnd/>
            </a:ln>
          </p:spPr>
          <p:txBody>
            <a:bodyPr/>
            <a:lstStyle/>
            <a:p>
              <a:endParaRPr lang="en-US"/>
            </a:p>
          </p:txBody>
        </p:sp>
        <p:sp>
          <p:nvSpPr>
            <p:cNvPr id="90370" name="Freeform 258"/>
            <p:cNvSpPr>
              <a:spLocks/>
            </p:cNvSpPr>
            <p:nvPr/>
          </p:nvSpPr>
          <p:spPr bwMode="auto">
            <a:xfrm>
              <a:off x="1193" y="3053"/>
              <a:ext cx="69" cy="67"/>
            </a:xfrm>
            <a:custGeom>
              <a:avLst/>
              <a:gdLst/>
              <a:ahLst/>
              <a:cxnLst>
                <a:cxn ang="0">
                  <a:pos x="0" y="45"/>
                </a:cxn>
                <a:cxn ang="0">
                  <a:pos x="69" y="67"/>
                </a:cxn>
                <a:cxn ang="0">
                  <a:pos x="45" y="0"/>
                </a:cxn>
                <a:cxn ang="0">
                  <a:pos x="0" y="45"/>
                </a:cxn>
              </a:cxnLst>
              <a:rect l="0" t="0" r="r" b="b"/>
              <a:pathLst>
                <a:path w="69" h="67">
                  <a:moveTo>
                    <a:pt x="0" y="45"/>
                  </a:moveTo>
                  <a:lnTo>
                    <a:pt x="69" y="67"/>
                  </a:lnTo>
                  <a:lnTo>
                    <a:pt x="45" y="0"/>
                  </a:lnTo>
                  <a:lnTo>
                    <a:pt x="0" y="45"/>
                  </a:lnTo>
                  <a:close/>
                </a:path>
              </a:pathLst>
            </a:custGeom>
            <a:solidFill>
              <a:srgbClr val="000000"/>
            </a:solidFill>
            <a:ln w="9525">
              <a:noFill/>
              <a:round/>
              <a:headEnd/>
              <a:tailEnd/>
            </a:ln>
          </p:spPr>
          <p:txBody>
            <a:bodyPr/>
            <a:lstStyle/>
            <a:p>
              <a:endParaRPr lang="en-US"/>
            </a:p>
          </p:txBody>
        </p:sp>
      </p:grpSp>
      <p:grpSp>
        <p:nvGrpSpPr>
          <p:cNvPr id="16" name="Group 259"/>
          <p:cNvGrpSpPr>
            <a:grpSpLocks/>
          </p:cNvGrpSpPr>
          <p:nvPr/>
        </p:nvGrpSpPr>
        <p:grpSpPr bwMode="auto">
          <a:xfrm>
            <a:off x="2478618" y="4811713"/>
            <a:ext cx="664633" cy="165100"/>
            <a:chOff x="1171" y="3031"/>
            <a:chExt cx="314" cy="104"/>
          </a:xfrm>
        </p:grpSpPr>
        <p:sp>
          <p:nvSpPr>
            <p:cNvPr id="90372" name="Line 260"/>
            <p:cNvSpPr>
              <a:spLocks noChangeShapeType="1"/>
            </p:cNvSpPr>
            <p:nvPr/>
          </p:nvSpPr>
          <p:spPr bwMode="auto">
            <a:xfrm>
              <a:off x="1171" y="3031"/>
              <a:ext cx="256" cy="72"/>
            </a:xfrm>
            <a:prstGeom prst="line">
              <a:avLst/>
            </a:prstGeom>
            <a:noFill/>
            <a:ln w="11113">
              <a:solidFill>
                <a:srgbClr val="000000"/>
              </a:solidFill>
              <a:round/>
              <a:headEnd/>
              <a:tailEnd/>
            </a:ln>
          </p:spPr>
          <p:txBody>
            <a:bodyPr/>
            <a:lstStyle/>
            <a:p>
              <a:endParaRPr lang="en-US"/>
            </a:p>
          </p:txBody>
        </p:sp>
        <p:sp>
          <p:nvSpPr>
            <p:cNvPr id="90373" name="Freeform 261"/>
            <p:cNvSpPr>
              <a:spLocks/>
            </p:cNvSpPr>
            <p:nvPr/>
          </p:nvSpPr>
          <p:spPr bwMode="auto">
            <a:xfrm>
              <a:off x="1416" y="3073"/>
              <a:ext cx="69" cy="62"/>
            </a:xfrm>
            <a:custGeom>
              <a:avLst/>
              <a:gdLst/>
              <a:ahLst/>
              <a:cxnLst>
                <a:cxn ang="0">
                  <a:pos x="0" y="62"/>
                </a:cxn>
                <a:cxn ang="0">
                  <a:pos x="69" y="47"/>
                </a:cxn>
                <a:cxn ang="0">
                  <a:pos x="17" y="0"/>
                </a:cxn>
                <a:cxn ang="0">
                  <a:pos x="0" y="62"/>
                </a:cxn>
              </a:cxnLst>
              <a:rect l="0" t="0" r="r" b="b"/>
              <a:pathLst>
                <a:path w="69" h="62">
                  <a:moveTo>
                    <a:pt x="0" y="62"/>
                  </a:moveTo>
                  <a:lnTo>
                    <a:pt x="69" y="47"/>
                  </a:lnTo>
                  <a:lnTo>
                    <a:pt x="17" y="0"/>
                  </a:lnTo>
                  <a:lnTo>
                    <a:pt x="0" y="62"/>
                  </a:lnTo>
                  <a:close/>
                </a:path>
              </a:pathLst>
            </a:custGeom>
            <a:solidFill>
              <a:srgbClr val="000000"/>
            </a:solidFill>
            <a:ln w="9525">
              <a:noFill/>
              <a:round/>
              <a:headEnd/>
              <a:tailEnd/>
            </a:ln>
          </p:spPr>
          <p:txBody>
            <a:bodyPr/>
            <a:lstStyle/>
            <a:p>
              <a:endParaRPr lang="en-US"/>
            </a:p>
          </p:txBody>
        </p:sp>
      </p:grpSp>
      <p:grpSp>
        <p:nvGrpSpPr>
          <p:cNvPr id="17" name="Group 262"/>
          <p:cNvGrpSpPr>
            <a:grpSpLocks/>
          </p:cNvGrpSpPr>
          <p:nvPr/>
        </p:nvGrpSpPr>
        <p:grpSpPr bwMode="auto">
          <a:xfrm>
            <a:off x="2097617" y="4811714"/>
            <a:ext cx="381000" cy="141287"/>
            <a:chOff x="991" y="3031"/>
            <a:chExt cx="180" cy="89"/>
          </a:xfrm>
        </p:grpSpPr>
        <p:sp>
          <p:nvSpPr>
            <p:cNvPr id="90375" name="Line 263"/>
            <p:cNvSpPr>
              <a:spLocks noChangeShapeType="1"/>
            </p:cNvSpPr>
            <p:nvPr/>
          </p:nvSpPr>
          <p:spPr bwMode="auto">
            <a:xfrm flipH="1">
              <a:off x="1043" y="3031"/>
              <a:ext cx="128" cy="61"/>
            </a:xfrm>
            <a:prstGeom prst="line">
              <a:avLst/>
            </a:prstGeom>
            <a:noFill/>
            <a:ln w="11113">
              <a:solidFill>
                <a:srgbClr val="000000"/>
              </a:solidFill>
              <a:round/>
              <a:headEnd/>
              <a:tailEnd/>
            </a:ln>
          </p:spPr>
          <p:txBody>
            <a:bodyPr/>
            <a:lstStyle/>
            <a:p>
              <a:endParaRPr lang="en-US"/>
            </a:p>
          </p:txBody>
        </p:sp>
        <p:sp>
          <p:nvSpPr>
            <p:cNvPr id="90376" name="Freeform 264"/>
            <p:cNvSpPr>
              <a:spLocks/>
            </p:cNvSpPr>
            <p:nvPr/>
          </p:nvSpPr>
          <p:spPr bwMode="auto">
            <a:xfrm>
              <a:off x="991" y="3064"/>
              <a:ext cx="72" cy="56"/>
            </a:xfrm>
            <a:custGeom>
              <a:avLst/>
              <a:gdLst/>
              <a:ahLst/>
              <a:cxnLst>
                <a:cxn ang="0">
                  <a:pos x="43" y="0"/>
                </a:cxn>
                <a:cxn ang="0">
                  <a:pos x="0" y="56"/>
                </a:cxn>
                <a:cxn ang="0">
                  <a:pos x="72" y="56"/>
                </a:cxn>
                <a:cxn ang="0">
                  <a:pos x="43" y="0"/>
                </a:cxn>
              </a:cxnLst>
              <a:rect l="0" t="0" r="r" b="b"/>
              <a:pathLst>
                <a:path w="72" h="56">
                  <a:moveTo>
                    <a:pt x="43" y="0"/>
                  </a:moveTo>
                  <a:lnTo>
                    <a:pt x="0" y="56"/>
                  </a:lnTo>
                  <a:lnTo>
                    <a:pt x="72" y="56"/>
                  </a:lnTo>
                  <a:lnTo>
                    <a:pt x="43" y="0"/>
                  </a:lnTo>
                  <a:close/>
                </a:path>
              </a:pathLst>
            </a:custGeom>
            <a:solidFill>
              <a:srgbClr val="000000"/>
            </a:solidFill>
            <a:ln w="9525">
              <a:noFill/>
              <a:round/>
              <a:headEnd/>
              <a:tailEnd/>
            </a:ln>
          </p:spPr>
          <p:txBody>
            <a:bodyPr/>
            <a:lstStyle/>
            <a:p>
              <a:endParaRPr lang="en-US"/>
            </a:p>
          </p:txBody>
        </p:sp>
      </p:grpSp>
      <p:grpSp>
        <p:nvGrpSpPr>
          <p:cNvPr id="18" name="Group 265"/>
          <p:cNvGrpSpPr>
            <a:grpSpLocks/>
          </p:cNvGrpSpPr>
          <p:nvPr/>
        </p:nvGrpSpPr>
        <p:grpSpPr bwMode="auto">
          <a:xfrm>
            <a:off x="6775451" y="4811714"/>
            <a:ext cx="137583" cy="211137"/>
            <a:chOff x="3201" y="3031"/>
            <a:chExt cx="65" cy="133"/>
          </a:xfrm>
        </p:grpSpPr>
        <p:sp>
          <p:nvSpPr>
            <p:cNvPr id="90378" name="Line 266"/>
            <p:cNvSpPr>
              <a:spLocks noChangeShapeType="1"/>
            </p:cNvSpPr>
            <p:nvPr/>
          </p:nvSpPr>
          <p:spPr bwMode="auto">
            <a:xfrm>
              <a:off x="3232" y="3031"/>
              <a:ext cx="1" cy="74"/>
            </a:xfrm>
            <a:prstGeom prst="line">
              <a:avLst/>
            </a:prstGeom>
            <a:noFill/>
            <a:ln w="11113">
              <a:solidFill>
                <a:srgbClr val="000000"/>
              </a:solidFill>
              <a:round/>
              <a:headEnd/>
              <a:tailEnd/>
            </a:ln>
          </p:spPr>
          <p:txBody>
            <a:bodyPr/>
            <a:lstStyle/>
            <a:p>
              <a:endParaRPr lang="en-US"/>
            </a:p>
          </p:txBody>
        </p:sp>
        <p:sp>
          <p:nvSpPr>
            <p:cNvPr id="90379" name="Freeform 267"/>
            <p:cNvSpPr>
              <a:spLocks/>
            </p:cNvSpPr>
            <p:nvPr/>
          </p:nvSpPr>
          <p:spPr bwMode="auto">
            <a:xfrm>
              <a:off x="3201" y="3101"/>
              <a:ext cx="65" cy="63"/>
            </a:xfrm>
            <a:custGeom>
              <a:avLst/>
              <a:gdLst/>
              <a:ahLst/>
              <a:cxnLst>
                <a:cxn ang="0">
                  <a:pos x="0" y="0"/>
                </a:cxn>
                <a:cxn ang="0">
                  <a:pos x="33" y="63"/>
                </a:cxn>
                <a:cxn ang="0">
                  <a:pos x="65" y="0"/>
                </a:cxn>
                <a:cxn ang="0">
                  <a:pos x="0" y="0"/>
                </a:cxn>
              </a:cxnLst>
              <a:rect l="0" t="0" r="r" b="b"/>
              <a:pathLst>
                <a:path w="65" h="63">
                  <a:moveTo>
                    <a:pt x="0" y="0"/>
                  </a:moveTo>
                  <a:lnTo>
                    <a:pt x="33" y="63"/>
                  </a:lnTo>
                  <a:lnTo>
                    <a:pt x="65" y="0"/>
                  </a:lnTo>
                  <a:lnTo>
                    <a:pt x="0" y="0"/>
                  </a:lnTo>
                  <a:close/>
                </a:path>
              </a:pathLst>
            </a:custGeom>
            <a:solidFill>
              <a:srgbClr val="000000"/>
            </a:solidFill>
            <a:ln w="9525">
              <a:noFill/>
              <a:round/>
              <a:headEnd/>
              <a:tailEnd/>
            </a:ln>
          </p:spPr>
          <p:txBody>
            <a:bodyPr/>
            <a:lstStyle/>
            <a:p>
              <a:endParaRPr lang="en-US"/>
            </a:p>
          </p:txBody>
        </p:sp>
      </p:grpSp>
      <p:grpSp>
        <p:nvGrpSpPr>
          <p:cNvPr id="19" name="Group 268"/>
          <p:cNvGrpSpPr>
            <a:grpSpLocks/>
          </p:cNvGrpSpPr>
          <p:nvPr/>
        </p:nvGrpSpPr>
        <p:grpSpPr bwMode="auto">
          <a:xfrm>
            <a:off x="6841068" y="4811713"/>
            <a:ext cx="664633" cy="165100"/>
            <a:chOff x="3232" y="3031"/>
            <a:chExt cx="314" cy="104"/>
          </a:xfrm>
        </p:grpSpPr>
        <p:sp>
          <p:nvSpPr>
            <p:cNvPr id="90381" name="Line 269"/>
            <p:cNvSpPr>
              <a:spLocks noChangeShapeType="1"/>
            </p:cNvSpPr>
            <p:nvPr/>
          </p:nvSpPr>
          <p:spPr bwMode="auto">
            <a:xfrm>
              <a:off x="3232" y="3031"/>
              <a:ext cx="257" cy="72"/>
            </a:xfrm>
            <a:prstGeom prst="line">
              <a:avLst/>
            </a:prstGeom>
            <a:noFill/>
            <a:ln w="11113">
              <a:solidFill>
                <a:srgbClr val="000000"/>
              </a:solidFill>
              <a:round/>
              <a:headEnd/>
              <a:tailEnd/>
            </a:ln>
          </p:spPr>
          <p:txBody>
            <a:bodyPr/>
            <a:lstStyle/>
            <a:p>
              <a:endParaRPr lang="en-US"/>
            </a:p>
          </p:txBody>
        </p:sp>
        <p:sp>
          <p:nvSpPr>
            <p:cNvPr id="90382" name="Freeform 270"/>
            <p:cNvSpPr>
              <a:spLocks/>
            </p:cNvSpPr>
            <p:nvPr/>
          </p:nvSpPr>
          <p:spPr bwMode="auto">
            <a:xfrm>
              <a:off x="3478" y="3073"/>
              <a:ext cx="68" cy="62"/>
            </a:xfrm>
            <a:custGeom>
              <a:avLst/>
              <a:gdLst/>
              <a:ahLst/>
              <a:cxnLst>
                <a:cxn ang="0">
                  <a:pos x="0" y="62"/>
                </a:cxn>
                <a:cxn ang="0">
                  <a:pos x="68" y="47"/>
                </a:cxn>
                <a:cxn ang="0">
                  <a:pos x="16" y="0"/>
                </a:cxn>
                <a:cxn ang="0">
                  <a:pos x="0" y="62"/>
                </a:cxn>
              </a:cxnLst>
              <a:rect l="0" t="0" r="r" b="b"/>
              <a:pathLst>
                <a:path w="68" h="62">
                  <a:moveTo>
                    <a:pt x="0" y="62"/>
                  </a:moveTo>
                  <a:lnTo>
                    <a:pt x="68" y="47"/>
                  </a:lnTo>
                  <a:lnTo>
                    <a:pt x="16" y="0"/>
                  </a:lnTo>
                  <a:lnTo>
                    <a:pt x="0" y="62"/>
                  </a:lnTo>
                  <a:close/>
                </a:path>
              </a:pathLst>
            </a:custGeom>
            <a:solidFill>
              <a:srgbClr val="000000"/>
            </a:solidFill>
            <a:ln w="9525">
              <a:noFill/>
              <a:round/>
              <a:headEnd/>
              <a:tailEnd/>
            </a:ln>
          </p:spPr>
          <p:txBody>
            <a:bodyPr/>
            <a:lstStyle/>
            <a:p>
              <a:endParaRPr lang="en-US"/>
            </a:p>
          </p:txBody>
        </p:sp>
      </p:grpSp>
      <p:grpSp>
        <p:nvGrpSpPr>
          <p:cNvPr id="20" name="Group 271"/>
          <p:cNvGrpSpPr>
            <a:grpSpLocks/>
          </p:cNvGrpSpPr>
          <p:nvPr/>
        </p:nvGrpSpPr>
        <p:grpSpPr bwMode="auto">
          <a:xfrm>
            <a:off x="6841067" y="4811713"/>
            <a:ext cx="1231900" cy="176212"/>
            <a:chOff x="3232" y="3031"/>
            <a:chExt cx="582" cy="111"/>
          </a:xfrm>
        </p:grpSpPr>
        <p:sp>
          <p:nvSpPr>
            <p:cNvPr id="90384" name="Line 272"/>
            <p:cNvSpPr>
              <a:spLocks noChangeShapeType="1"/>
            </p:cNvSpPr>
            <p:nvPr/>
          </p:nvSpPr>
          <p:spPr bwMode="auto">
            <a:xfrm>
              <a:off x="3232" y="3031"/>
              <a:ext cx="522" cy="80"/>
            </a:xfrm>
            <a:prstGeom prst="line">
              <a:avLst/>
            </a:prstGeom>
            <a:noFill/>
            <a:ln w="11113">
              <a:solidFill>
                <a:srgbClr val="000000"/>
              </a:solidFill>
              <a:round/>
              <a:headEnd/>
              <a:tailEnd/>
            </a:ln>
          </p:spPr>
          <p:txBody>
            <a:bodyPr/>
            <a:lstStyle/>
            <a:p>
              <a:endParaRPr lang="en-US"/>
            </a:p>
          </p:txBody>
        </p:sp>
        <p:sp>
          <p:nvSpPr>
            <p:cNvPr id="90385" name="Freeform 273"/>
            <p:cNvSpPr>
              <a:spLocks/>
            </p:cNvSpPr>
            <p:nvPr/>
          </p:nvSpPr>
          <p:spPr bwMode="auto">
            <a:xfrm>
              <a:off x="3747" y="3081"/>
              <a:ext cx="67" cy="61"/>
            </a:xfrm>
            <a:custGeom>
              <a:avLst/>
              <a:gdLst/>
              <a:ahLst/>
              <a:cxnLst>
                <a:cxn ang="0">
                  <a:pos x="0" y="61"/>
                </a:cxn>
                <a:cxn ang="0">
                  <a:pos x="67" y="39"/>
                </a:cxn>
                <a:cxn ang="0">
                  <a:pos x="9" y="0"/>
                </a:cxn>
                <a:cxn ang="0">
                  <a:pos x="0" y="61"/>
                </a:cxn>
              </a:cxnLst>
              <a:rect l="0" t="0" r="r" b="b"/>
              <a:pathLst>
                <a:path w="67" h="61">
                  <a:moveTo>
                    <a:pt x="0" y="61"/>
                  </a:moveTo>
                  <a:lnTo>
                    <a:pt x="67" y="39"/>
                  </a:lnTo>
                  <a:lnTo>
                    <a:pt x="9" y="0"/>
                  </a:lnTo>
                  <a:lnTo>
                    <a:pt x="0" y="61"/>
                  </a:lnTo>
                  <a:close/>
                </a:path>
              </a:pathLst>
            </a:custGeom>
            <a:solidFill>
              <a:srgbClr val="000000"/>
            </a:solidFill>
            <a:ln w="9525">
              <a:noFill/>
              <a:round/>
              <a:headEnd/>
              <a:tailEnd/>
            </a:ln>
          </p:spPr>
          <p:txBody>
            <a:bodyPr/>
            <a:lstStyle/>
            <a:p>
              <a:endParaRPr lang="en-US"/>
            </a:p>
          </p:txBody>
        </p:sp>
      </p:grpSp>
      <p:sp>
        <p:nvSpPr>
          <p:cNvPr id="90386" name="Freeform 274"/>
          <p:cNvSpPr>
            <a:spLocks/>
          </p:cNvSpPr>
          <p:nvPr/>
        </p:nvSpPr>
        <p:spPr bwMode="auto">
          <a:xfrm>
            <a:off x="9546167" y="4124326"/>
            <a:ext cx="1526117" cy="887413"/>
          </a:xfrm>
          <a:custGeom>
            <a:avLst/>
            <a:gdLst/>
            <a:ahLst/>
            <a:cxnLst>
              <a:cxn ang="0">
                <a:pos x="67" y="262"/>
              </a:cxn>
              <a:cxn ang="0">
                <a:pos x="117" y="336"/>
              </a:cxn>
              <a:cxn ang="0">
                <a:pos x="620" y="0"/>
              </a:cxn>
              <a:cxn ang="0">
                <a:pos x="721" y="150"/>
              </a:cxn>
              <a:cxn ang="0">
                <a:pos x="217" y="485"/>
              </a:cxn>
              <a:cxn ang="0">
                <a:pos x="266" y="559"/>
              </a:cxn>
              <a:cxn ang="0">
                <a:pos x="0" y="522"/>
              </a:cxn>
              <a:cxn ang="0">
                <a:pos x="67" y="262"/>
              </a:cxn>
            </a:cxnLst>
            <a:rect l="0" t="0" r="r" b="b"/>
            <a:pathLst>
              <a:path w="721" h="559">
                <a:moveTo>
                  <a:pt x="67" y="262"/>
                </a:moveTo>
                <a:lnTo>
                  <a:pt x="117" y="336"/>
                </a:lnTo>
                <a:lnTo>
                  <a:pt x="620" y="0"/>
                </a:lnTo>
                <a:lnTo>
                  <a:pt x="721" y="150"/>
                </a:lnTo>
                <a:lnTo>
                  <a:pt x="217" y="485"/>
                </a:lnTo>
                <a:lnTo>
                  <a:pt x="266" y="559"/>
                </a:lnTo>
                <a:lnTo>
                  <a:pt x="0" y="522"/>
                </a:lnTo>
                <a:lnTo>
                  <a:pt x="67" y="262"/>
                </a:lnTo>
                <a:close/>
              </a:path>
            </a:pathLst>
          </a:custGeom>
          <a:solidFill>
            <a:srgbClr val="FFFF66"/>
          </a:solidFill>
          <a:ln w="11113">
            <a:solidFill>
              <a:srgbClr val="000000"/>
            </a:solidFill>
            <a:prstDash val="solid"/>
            <a:round/>
            <a:headEnd/>
            <a:tailEnd/>
          </a:ln>
        </p:spPr>
        <p:txBody>
          <a:bodyPr/>
          <a:lstStyle/>
          <a:p>
            <a:endParaRPr lang="en-US"/>
          </a:p>
        </p:txBody>
      </p:sp>
      <p:sp>
        <p:nvSpPr>
          <p:cNvPr id="90387" name="Rectangle 275"/>
          <p:cNvSpPr>
            <a:spLocks noChangeArrowheads="1"/>
          </p:cNvSpPr>
          <p:nvPr/>
        </p:nvSpPr>
        <p:spPr bwMode="auto">
          <a:xfrm rot="19560000">
            <a:off x="9831371" y="4379769"/>
            <a:ext cx="1146211" cy="292388"/>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900">
                <a:solidFill>
                  <a:srgbClr val="000000"/>
                </a:solidFill>
              </a:rPr>
              <a:t>Informative</a:t>
            </a:r>
            <a:endParaRPr lang="en-US" sz="2400"/>
          </a:p>
        </p:txBody>
      </p:sp>
      <p:sp>
        <p:nvSpPr>
          <p:cNvPr id="90388" name="Freeform 276"/>
          <p:cNvSpPr>
            <a:spLocks/>
          </p:cNvSpPr>
          <p:nvPr/>
        </p:nvSpPr>
        <p:spPr bwMode="auto">
          <a:xfrm>
            <a:off x="431800" y="4124326"/>
            <a:ext cx="1524000" cy="887413"/>
          </a:xfrm>
          <a:custGeom>
            <a:avLst/>
            <a:gdLst/>
            <a:ahLst/>
            <a:cxnLst>
              <a:cxn ang="0">
                <a:pos x="652" y="262"/>
              </a:cxn>
              <a:cxn ang="0">
                <a:pos x="601" y="336"/>
              </a:cxn>
              <a:cxn ang="0">
                <a:pos x="98" y="0"/>
              </a:cxn>
              <a:cxn ang="0">
                <a:pos x="0" y="150"/>
              </a:cxn>
              <a:cxn ang="0">
                <a:pos x="503" y="485"/>
              </a:cxn>
              <a:cxn ang="0">
                <a:pos x="453" y="559"/>
              </a:cxn>
              <a:cxn ang="0">
                <a:pos x="720" y="522"/>
              </a:cxn>
              <a:cxn ang="0">
                <a:pos x="652" y="262"/>
              </a:cxn>
            </a:cxnLst>
            <a:rect l="0" t="0" r="r" b="b"/>
            <a:pathLst>
              <a:path w="720" h="559">
                <a:moveTo>
                  <a:pt x="652" y="262"/>
                </a:moveTo>
                <a:lnTo>
                  <a:pt x="601" y="336"/>
                </a:lnTo>
                <a:lnTo>
                  <a:pt x="98" y="0"/>
                </a:lnTo>
                <a:lnTo>
                  <a:pt x="0" y="150"/>
                </a:lnTo>
                <a:lnTo>
                  <a:pt x="503" y="485"/>
                </a:lnTo>
                <a:lnTo>
                  <a:pt x="453" y="559"/>
                </a:lnTo>
                <a:lnTo>
                  <a:pt x="720" y="522"/>
                </a:lnTo>
                <a:lnTo>
                  <a:pt x="652" y="262"/>
                </a:lnTo>
                <a:close/>
              </a:path>
            </a:pathLst>
          </a:custGeom>
          <a:solidFill>
            <a:srgbClr val="FFFF66"/>
          </a:solidFill>
          <a:ln w="11113">
            <a:solidFill>
              <a:srgbClr val="000000"/>
            </a:solidFill>
            <a:prstDash val="solid"/>
            <a:round/>
            <a:headEnd/>
            <a:tailEnd/>
          </a:ln>
        </p:spPr>
        <p:txBody>
          <a:bodyPr/>
          <a:lstStyle/>
          <a:p>
            <a:endParaRPr lang="en-US"/>
          </a:p>
        </p:txBody>
      </p:sp>
      <p:sp>
        <p:nvSpPr>
          <p:cNvPr id="90389" name="Rectangle 277"/>
          <p:cNvSpPr>
            <a:spLocks noChangeArrowheads="1"/>
          </p:cNvSpPr>
          <p:nvPr/>
        </p:nvSpPr>
        <p:spPr bwMode="auto">
          <a:xfrm rot="1980000">
            <a:off x="670437" y="4451207"/>
            <a:ext cx="1146211" cy="292388"/>
          </a:xfrm>
          <a:prstGeom prst="rect">
            <a:avLst/>
          </a:prstGeom>
          <a:noFill/>
          <a:ln w="9525">
            <a:noFill/>
            <a:miter lim="800000"/>
            <a:headEnd/>
            <a:tailEnd/>
          </a:ln>
        </p:spPr>
        <p:txBody>
          <a:bodyPr wrap="none" lIns="0" tIns="0" rIns="0" bIns="0">
            <a:spAutoFit/>
          </a:bodyPr>
          <a:lstStyle/>
          <a:p>
            <a:pPr>
              <a:lnSpc>
                <a:spcPct val="100000"/>
              </a:lnSpc>
              <a:spcBef>
                <a:spcPct val="0"/>
              </a:spcBef>
              <a:spcAft>
                <a:spcPct val="0"/>
              </a:spcAft>
              <a:buClrTx/>
              <a:buFontTx/>
              <a:buNone/>
            </a:pPr>
            <a:r>
              <a:rPr lang="en-US" sz="1900">
                <a:solidFill>
                  <a:srgbClr val="000000"/>
                </a:solidFill>
              </a:rPr>
              <a:t>Informative</a:t>
            </a:r>
            <a:endParaRPr lang="en-US" sz="2400"/>
          </a:p>
        </p:txBody>
      </p:sp>
      <p:grpSp>
        <p:nvGrpSpPr>
          <p:cNvPr id="21" name="Group 278"/>
          <p:cNvGrpSpPr>
            <a:grpSpLocks/>
          </p:cNvGrpSpPr>
          <p:nvPr/>
        </p:nvGrpSpPr>
        <p:grpSpPr bwMode="auto">
          <a:xfrm>
            <a:off x="690034" y="2152650"/>
            <a:ext cx="3282951" cy="960438"/>
            <a:chOff x="326" y="1428"/>
            <a:chExt cx="1551" cy="605"/>
          </a:xfrm>
        </p:grpSpPr>
        <p:sp>
          <p:nvSpPr>
            <p:cNvPr id="90391" name="Freeform 279"/>
            <p:cNvSpPr>
              <a:spLocks/>
            </p:cNvSpPr>
            <p:nvPr/>
          </p:nvSpPr>
          <p:spPr bwMode="auto">
            <a:xfrm>
              <a:off x="345" y="1428"/>
              <a:ext cx="1532" cy="605"/>
            </a:xfrm>
            <a:custGeom>
              <a:avLst/>
              <a:gdLst/>
              <a:ahLst/>
              <a:cxnLst>
                <a:cxn ang="0">
                  <a:pos x="606" y="0"/>
                </a:cxn>
                <a:cxn ang="0">
                  <a:pos x="606" y="89"/>
                </a:cxn>
                <a:cxn ang="0">
                  <a:pos x="0" y="89"/>
                </a:cxn>
                <a:cxn ang="0">
                  <a:pos x="0" y="267"/>
                </a:cxn>
                <a:cxn ang="0">
                  <a:pos x="606" y="267"/>
                </a:cxn>
                <a:cxn ang="0">
                  <a:pos x="606" y="358"/>
                </a:cxn>
                <a:cxn ang="0">
                  <a:pos x="808" y="178"/>
                </a:cxn>
                <a:cxn ang="0">
                  <a:pos x="606" y="0"/>
                </a:cxn>
              </a:cxnLst>
              <a:rect l="0" t="0" r="r" b="b"/>
              <a:pathLst>
                <a:path w="808" h="358">
                  <a:moveTo>
                    <a:pt x="606" y="0"/>
                  </a:moveTo>
                  <a:lnTo>
                    <a:pt x="606" y="89"/>
                  </a:lnTo>
                  <a:lnTo>
                    <a:pt x="0" y="89"/>
                  </a:lnTo>
                  <a:lnTo>
                    <a:pt x="0" y="267"/>
                  </a:lnTo>
                  <a:lnTo>
                    <a:pt x="606" y="267"/>
                  </a:lnTo>
                  <a:lnTo>
                    <a:pt x="606" y="358"/>
                  </a:lnTo>
                  <a:lnTo>
                    <a:pt x="808" y="178"/>
                  </a:lnTo>
                  <a:lnTo>
                    <a:pt x="606" y="0"/>
                  </a:lnTo>
                  <a:close/>
                </a:path>
              </a:pathLst>
            </a:custGeom>
            <a:solidFill>
              <a:srgbClr val="FFFF66"/>
            </a:solidFill>
            <a:ln w="11113">
              <a:solidFill>
                <a:srgbClr val="000000"/>
              </a:solidFill>
              <a:prstDash val="solid"/>
              <a:round/>
              <a:headEnd/>
              <a:tailEnd/>
            </a:ln>
          </p:spPr>
          <p:txBody>
            <a:bodyPr/>
            <a:lstStyle/>
            <a:p>
              <a:endParaRPr lang="en-US"/>
            </a:p>
          </p:txBody>
        </p:sp>
        <p:sp>
          <p:nvSpPr>
            <p:cNvPr id="90392" name="Text Box 280"/>
            <p:cNvSpPr txBox="1">
              <a:spLocks noChangeArrowheads="1"/>
            </p:cNvSpPr>
            <p:nvPr/>
          </p:nvSpPr>
          <p:spPr bwMode="auto">
            <a:xfrm>
              <a:off x="326" y="1552"/>
              <a:ext cx="1474" cy="366"/>
            </a:xfrm>
            <a:prstGeom prst="rect">
              <a:avLst/>
            </a:prstGeom>
            <a:noFill/>
            <a:ln w="12700">
              <a:noFill/>
              <a:miter lim="800000"/>
              <a:headEnd/>
              <a:tailEnd/>
            </a:ln>
            <a:effectLst/>
          </p:spPr>
          <p:txBody>
            <a:bodyPr>
              <a:spAutoFit/>
            </a:bodyPr>
            <a:lstStyle/>
            <a:p>
              <a:pPr>
                <a:lnSpc>
                  <a:spcPct val="100000"/>
                </a:lnSpc>
                <a:spcBef>
                  <a:spcPct val="50000"/>
                </a:spcBef>
                <a:spcAft>
                  <a:spcPct val="0"/>
                </a:spcAft>
                <a:buClrTx/>
                <a:buFontTx/>
                <a:buNone/>
              </a:pPr>
              <a:r>
                <a:rPr lang="en-US" sz="1600"/>
                <a:t>Required. Specific for each process area.</a:t>
              </a:r>
            </a:p>
          </p:txBody>
        </p:sp>
      </p:grpSp>
      <p:sp>
        <p:nvSpPr>
          <p:cNvPr id="90393" name="Text Box 281"/>
          <p:cNvSpPr txBox="1">
            <a:spLocks noChangeArrowheads="1"/>
          </p:cNvSpPr>
          <p:nvPr/>
        </p:nvSpPr>
        <p:spPr bwMode="auto">
          <a:xfrm>
            <a:off x="8030634" y="2320926"/>
            <a:ext cx="3401484" cy="581025"/>
          </a:xfrm>
          <a:prstGeom prst="rect">
            <a:avLst/>
          </a:prstGeom>
          <a:noFill/>
          <a:ln w="12700">
            <a:noFill/>
            <a:miter lim="800000"/>
            <a:headEnd/>
            <a:tailEnd/>
          </a:ln>
          <a:effectLst/>
        </p:spPr>
        <p:txBody>
          <a:bodyPr>
            <a:spAutoFit/>
          </a:bodyPr>
          <a:lstStyle/>
          <a:p>
            <a:pPr>
              <a:lnSpc>
                <a:spcPct val="100000"/>
              </a:lnSpc>
              <a:spcBef>
                <a:spcPct val="50000"/>
              </a:spcBef>
              <a:spcAft>
                <a:spcPct val="0"/>
              </a:spcAft>
              <a:buClrTx/>
              <a:buFontTx/>
              <a:buNone/>
            </a:pPr>
            <a:r>
              <a:rPr lang="en-US" sz="1600"/>
              <a:t>Required. Common across all process areas.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812801" y="304800"/>
            <a:ext cx="10511367" cy="673100"/>
          </a:xfrm>
        </p:spPr>
        <p:txBody>
          <a:bodyPr>
            <a:noAutofit/>
          </a:bodyPr>
          <a:lstStyle/>
          <a:p>
            <a:r>
              <a:rPr lang="en-US" dirty="0">
                <a:latin typeface="Times New Roman" pitchFamily="18" charset="0"/>
                <a:cs typeface="Times New Roman" pitchFamily="18" charset="0"/>
              </a:rPr>
              <a:t>Example</a:t>
            </a:r>
          </a:p>
        </p:txBody>
      </p:sp>
      <p:sp>
        <p:nvSpPr>
          <p:cNvPr id="91139" name="Rectangle 3"/>
          <p:cNvSpPr>
            <a:spLocks noGrp="1" noChangeArrowheads="1"/>
          </p:cNvSpPr>
          <p:nvPr>
            <p:ph type="body" idx="1"/>
          </p:nvPr>
        </p:nvSpPr>
        <p:spPr>
          <a:xfrm>
            <a:off x="810684" y="1295400"/>
            <a:ext cx="10513483" cy="4948238"/>
          </a:xfrm>
          <a:noFill/>
        </p:spPr>
        <p:txBody>
          <a:bodyPr>
            <a:normAutofit/>
          </a:bodyPr>
          <a:lstStyle/>
          <a:p>
            <a:pPr>
              <a:buFontTx/>
              <a:buNone/>
            </a:pPr>
            <a:r>
              <a:rPr lang="en-US" sz="2800" dirty="0">
                <a:latin typeface="Times New Roman" pitchFamily="18" charset="0"/>
                <a:cs typeface="Times New Roman" pitchFamily="18" charset="0"/>
              </a:rPr>
              <a:t>For the </a:t>
            </a:r>
            <a:r>
              <a:rPr lang="en-US" sz="2800" u="sng" dirty="0">
                <a:latin typeface="Times New Roman" pitchFamily="18" charset="0"/>
                <a:cs typeface="Times New Roman" pitchFamily="18" charset="0"/>
              </a:rPr>
              <a:t>Requirements Management</a:t>
            </a:r>
            <a:r>
              <a:rPr lang="en-US" sz="2800" dirty="0">
                <a:latin typeface="Times New Roman" pitchFamily="18" charset="0"/>
                <a:cs typeface="Times New Roman" pitchFamily="18" charset="0"/>
              </a:rPr>
              <a:t> Process Area:</a:t>
            </a:r>
          </a:p>
          <a:p>
            <a:pPr>
              <a:buFontTx/>
              <a:buNone/>
            </a:pPr>
            <a:r>
              <a:rPr lang="en-US" sz="2800" dirty="0">
                <a:latin typeface="Times New Roman" pitchFamily="18" charset="0"/>
                <a:cs typeface="Times New Roman" pitchFamily="18" charset="0"/>
              </a:rPr>
              <a:t>An example </a:t>
            </a:r>
            <a:r>
              <a:rPr lang="en-US" sz="2800" b="1" dirty="0">
                <a:solidFill>
                  <a:schemeClr val="accent1"/>
                </a:solidFill>
                <a:latin typeface="Times New Roman" pitchFamily="18" charset="0"/>
                <a:cs typeface="Times New Roman" pitchFamily="18" charset="0"/>
              </a:rPr>
              <a:t>Goal</a:t>
            </a:r>
            <a:r>
              <a:rPr lang="en-US" sz="2800" dirty="0">
                <a:latin typeface="Times New Roman" pitchFamily="18" charset="0"/>
                <a:cs typeface="Times New Roman" pitchFamily="18" charset="0"/>
              </a:rPr>
              <a:t> (required): </a:t>
            </a:r>
          </a:p>
          <a:p>
            <a:pPr>
              <a:buFontTx/>
              <a:buNone/>
            </a:pPr>
            <a:r>
              <a:rPr lang="en-US" sz="2800" dirty="0">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rPr>
              <a:t>“Manage Requirements”</a:t>
            </a:r>
          </a:p>
          <a:p>
            <a:pPr>
              <a:buFontTx/>
              <a:buNone/>
            </a:pPr>
            <a:r>
              <a:rPr lang="en-US" sz="2800" dirty="0">
                <a:latin typeface="Times New Roman" pitchFamily="18" charset="0"/>
                <a:cs typeface="Times New Roman" pitchFamily="18" charset="0"/>
              </a:rPr>
              <a:t>An example</a:t>
            </a:r>
            <a:r>
              <a:rPr lang="en-US" sz="2800" dirty="0">
                <a:solidFill>
                  <a:schemeClr val="accent1"/>
                </a:solidFill>
                <a:latin typeface="Times New Roman" pitchFamily="18" charset="0"/>
                <a:cs typeface="Times New Roman" pitchFamily="18" charset="0"/>
              </a:rPr>
              <a:t> </a:t>
            </a:r>
            <a:r>
              <a:rPr lang="en-US" sz="2800" b="1" dirty="0">
                <a:solidFill>
                  <a:schemeClr val="accent1"/>
                </a:solidFill>
                <a:latin typeface="Times New Roman" pitchFamily="18" charset="0"/>
                <a:cs typeface="Times New Roman" pitchFamily="18" charset="0"/>
              </a:rPr>
              <a:t>Practice</a:t>
            </a:r>
            <a:r>
              <a:rPr lang="en-US" sz="2800" dirty="0">
                <a:latin typeface="Times New Roman" pitchFamily="18" charset="0"/>
                <a:cs typeface="Times New Roman" pitchFamily="18" charset="0"/>
              </a:rPr>
              <a:t> to support the Goal (required):</a:t>
            </a:r>
          </a:p>
          <a:p>
            <a:pPr>
              <a:buFontTx/>
              <a:buNone/>
            </a:pPr>
            <a:r>
              <a:rPr lang="en-US" sz="2800" dirty="0">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rPr>
              <a:t>“Maintain bi-directional traceability of requirements”</a:t>
            </a:r>
          </a:p>
          <a:p>
            <a:pPr>
              <a:buFontTx/>
              <a:buNone/>
            </a:pPr>
            <a:r>
              <a:rPr lang="en-US" sz="2800" dirty="0">
                <a:latin typeface="Times New Roman" pitchFamily="18" charset="0"/>
                <a:cs typeface="Times New Roman" pitchFamily="18" charset="0"/>
              </a:rPr>
              <a:t>Examples (suggested, but not required) of typical </a:t>
            </a:r>
            <a:r>
              <a:rPr lang="en-US" sz="2800" b="1" dirty="0">
                <a:solidFill>
                  <a:schemeClr val="accent1"/>
                </a:solidFill>
                <a:latin typeface="Times New Roman" pitchFamily="18" charset="0"/>
                <a:cs typeface="Times New Roman" pitchFamily="18" charset="0"/>
              </a:rPr>
              <a:t>Work</a:t>
            </a:r>
            <a:r>
              <a:rPr lang="en-US" sz="2800" dirty="0">
                <a:solidFill>
                  <a:schemeClr val="accent1"/>
                </a:solidFill>
                <a:latin typeface="Times New Roman" pitchFamily="18" charset="0"/>
                <a:cs typeface="Times New Roman" pitchFamily="18" charset="0"/>
              </a:rPr>
              <a:t> </a:t>
            </a:r>
            <a:r>
              <a:rPr lang="en-US" sz="2800" b="1" dirty="0">
                <a:solidFill>
                  <a:schemeClr val="accent1"/>
                </a:solidFill>
                <a:latin typeface="Times New Roman" pitchFamily="18" charset="0"/>
                <a:cs typeface="Times New Roman" pitchFamily="18" charset="0"/>
              </a:rPr>
              <a:t>Products</a:t>
            </a:r>
            <a:r>
              <a:rPr lang="en-US" sz="2800" dirty="0">
                <a:latin typeface="Times New Roman" pitchFamily="18" charset="0"/>
                <a:cs typeface="Times New Roman" pitchFamily="18" charset="0"/>
              </a:rPr>
              <a:t> might be</a:t>
            </a:r>
          </a:p>
          <a:p>
            <a:pPr>
              <a:buFontTx/>
              <a:buNone/>
            </a:pPr>
            <a:r>
              <a:rPr lang="en-US" sz="2800" dirty="0">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rPr>
              <a:t>Requirements traceability matrix</a:t>
            </a:r>
            <a:r>
              <a:rPr lang="en-US" sz="2800" dirty="0">
                <a:latin typeface="Times New Roman" pitchFamily="18" charset="0"/>
                <a:cs typeface="Times New Roman" pitchFamily="18" charset="0"/>
              </a:rPr>
              <a:t> or</a:t>
            </a:r>
          </a:p>
          <a:p>
            <a:pPr>
              <a:buFontTx/>
              <a:buNone/>
            </a:pPr>
            <a:r>
              <a:rPr lang="en-US" sz="2800" dirty="0">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rPr>
              <a:t>Requirements tracking system</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6034" name="Rectangle 1026"/>
          <p:cNvSpPr>
            <a:spLocks noGrp="1" noChangeArrowheads="1"/>
          </p:cNvSpPr>
          <p:nvPr>
            <p:ph type="title"/>
          </p:nvPr>
        </p:nvSpPr>
        <p:spPr>
          <a:xfrm>
            <a:off x="304800" y="304801"/>
            <a:ext cx="10568517" cy="898525"/>
          </a:xfrm>
        </p:spPr>
        <p:txBody>
          <a:bodyPr/>
          <a:lstStyle/>
          <a:p>
            <a:r>
              <a:rPr lang="en-US" dirty="0">
                <a:latin typeface="Times New Roman" pitchFamily="18" charset="0"/>
                <a:cs typeface="Times New Roman" pitchFamily="18" charset="0"/>
              </a:rPr>
              <a:t>Categories of Process Improvement Benefits</a:t>
            </a:r>
          </a:p>
        </p:txBody>
      </p:sp>
      <p:sp>
        <p:nvSpPr>
          <p:cNvPr id="1196035" name="Rectangle 1027"/>
          <p:cNvSpPr>
            <a:spLocks noGrp="1" noChangeArrowheads="1"/>
          </p:cNvSpPr>
          <p:nvPr>
            <p:ph type="body" idx="1"/>
          </p:nvPr>
        </p:nvSpPr>
        <p:spPr>
          <a:xfrm>
            <a:off x="508001" y="1524000"/>
            <a:ext cx="10860617" cy="4646613"/>
          </a:xfrm>
        </p:spPr>
        <p:txBody>
          <a:bodyPr/>
          <a:lstStyle/>
          <a:p>
            <a:r>
              <a:rPr lang="en-US" sz="2800" dirty="0">
                <a:latin typeface="Times New Roman" pitchFamily="18" charset="0"/>
                <a:cs typeface="Times New Roman" pitchFamily="18" charset="0"/>
              </a:rPr>
              <a:t>Process improvement benefits fall into eight general categories:</a:t>
            </a:r>
          </a:p>
          <a:p>
            <a:pPr lvl="1">
              <a:buClr>
                <a:schemeClr val="tx1"/>
              </a:buClr>
            </a:pPr>
            <a:r>
              <a:rPr lang="en-US" dirty="0">
                <a:latin typeface="Times New Roman" pitchFamily="18" charset="0"/>
                <a:cs typeface="Times New Roman" pitchFamily="18" charset="0"/>
              </a:rPr>
              <a:t>improved schedule and budget predictability</a:t>
            </a:r>
          </a:p>
          <a:p>
            <a:pPr lvl="1">
              <a:buClr>
                <a:schemeClr val="tx1"/>
              </a:buClr>
            </a:pPr>
            <a:r>
              <a:rPr lang="en-US" dirty="0">
                <a:latin typeface="Times New Roman" pitchFamily="18" charset="0"/>
                <a:cs typeface="Times New Roman" pitchFamily="18" charset="0"/>
              </a:rPr>
              <a:t>improved cycle time</a:t>
            </a:r>
          </a:p>
          <a:p>
            <a:pPr lvl="1">
              <a:buClr>
                <a:schemeClr val="tx1"/>
              </a:buClr>
            </a:pPr>
            <a:r>
              <a:rPr lang="en-US" dirty="0">
                <a:latin typeface="Times New Roman" pitchFamily="18" charset="0"/>
                <a:cs typeface="Times New Roman" pitchFamily="18" charset="0"/>
              </a:rPr>
              <a:t>increased productivity</a:t>
            </a:r>
          </a:p>
          <a:p>
            <a:pPr lvl="1">
              <a:buClr>
                <a:schemeClr val="tx1"/>
              </a:buClr>
            </a:pPr>
            <a:r>
              <a:rPr lang="en-US" dirty="0">
                <a:latin typeface="Times New Roman" pitchFamily="18" charset="0"/>
                <a:cs typeface="Times New Roman" pitchFamily="18" charset="0"/>
              </a:rPr>
              <a:t>improved quality (as measured by defects)</a:t>
            </a:r>
          </a:p>
          <a:p>
            <a:pPr lvl="1">
              <a:buClr>
                <a:schemeClr val="tx1"/>
              </a:buClr>
            </a:pPr>
            <a:r>
              <a:rPr lang="en-US" dirty="0">
                <a:latin typeface="Times New Roman" pitchFamily="18" charset="0"/>
                <a:cs typeface="Times New Roman" pitchFamily="18" charset="0"/>
              </a:rPr>
              <a:t>increased customer satisfaction</a:t>
            </a:r>
          </a:p>
          <a:p>
            <a:pPr lvl="1">
              <a:buClr>
                <a:schemeClr val="tx1"/>
              </a:buClr>
            </a:pPr>
            <a:r>
              <a:rPr lang="en-US" dirty="0">
                <a:latin typeface="Times New Roman" pitchFamily="18" charset="0"/>
                <a:cs typeface="Times New Roman" pitchFamily="18" charset="0"/>
              </a:rPr>
              <a:t>improved employee morale</a:t>
            </a:r>
          </a:p>
          <a:p>
            <a:pPr lvl="1">
              <a:buClr>
                <a:schemeClr val="tx1"/>
              </a:buClr>
            </a:pPr>
            <a:r>
              <a:rPr lang="en-US" dirty="0">
                <a:latin typeface="Times New Roman" pitchFamily="18" charset="0"/>
                <a:cs typeface="Times New Roman" pitchFamily="18" charset="0"/>
              </a:rPr>
              <a:t>increased return on investment</a:t>
            </a:r>
          </a:p>
          <a:p>
            <a:pPr lvl="1">
              <a:buClr>
                <a:schemeClr val="tx1"/>
              </a:buClr>
            </a:pPr>
            <a:r>
              <a:rPr lang="en-US" dirty="0">
                <a:latin typeface="Times New Roman" pitchFamily="18" charset="0"/>
                <a:cs typeface="Times New Roman" pitchFamily="18" charset="0"/>
              </a:rPr>
              <a:t>decreased cost of quality</a:t>
            </a:r>
          </a:p>
          <a:p>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812801" y="533400"/>
            <a:ext cx="10511367" cy="990600"/>
          </a:xfrm>
        </p:spPr>
        <p:txBody>
          <a:bodyPr>
            <a:normAutofit fontScale="90000"/>
          </a:bodyPr>
          <a:lstStyle/>
          <a:p>
            <a:r>
              <a:rPr lang="en-US" sz="4900" dirty="0">
                <a:latin typeface="Times New Roman" pitchFamily="18" charset="0"/>
                <a:cs typeface="Times New Roman" pitchFamily="18" charset="0"/>
              </a:rPr>
              <a:t>Yet another CMMI term:</a:t>
            </a:r>
            <a:r>
              <a:rPr lang="en-US" sz="4900" dirty="0">
                <a:solidFill>
                  <a:srgbClr val="F42E00"/>
                </a:solidFill>
                <a:latin typeface="Times New Roman" pitchFamily="18" charset="0"/>
                <a:cs typeface="Times New Roman" pitchFamily="18" charset="0"/>
              </a:rPr>
              <a:t> </a:t>
            </a:r>
            <a:r>
              <a:rPr lang="en-US" sz="4900" dirty="0">
                <a:solidFill>
                  <a:srgbClr val="0000CC"/>
                </a:solidFill>
                <a:latin typeface="Times New Roman" pitchFamily="18" charset="0"/>
                <a:cs typeface="Times New Roman" pitchFamily="18" charset="0"/>
              </a:rPr>
              <a:t>Institutionalization</a:t>
            </a:r>
            <a:r>
              <a:rPr lang="en-US" sz="4900" b="0" dirty="0">
                <a:solidFill>
                  <a:srgbClr val="0000CC"/>
                </a:solidFill>
                <a:latin typeface="Times New Roman" pitchFamily="18" charset="0"/>
                <a:cs typeface="Times New Roman" pitchFamily="18" charset="0"/>
              </a:rPr>
              <a:t/>
            </a:r>
            <a:br>
              <a:rPr lang="en-US" sz="4900" b="0" dirty="0">
                <a:solidFill>
                  <a:srgbClr val="0000CC"/>
                </a:solidFill>
                <a:latin typeface="Times New Roman" pitchFamily="18" charset="0"/>
                <a:cs typeface="Times New Roman" pitchFamily="18" charset="0"/>
              </a:rPr>
            </a:br>
            <a:endParaRPr lang="en-US" b="0" dirty="0">
              <a:solidFill>
                <a:srgbClr val="0000CC"/>
              </a:solidFill>
              <a:latin typeface="Times New Roman" pitchFamily="18" charset="0"/>
              <a:cs typeface="Times New Roman" pitchFamily="18" charset="0"/>
            </a:endParaRPr>
          </a:p>
        </p:txBody>
      </p:sp>
      <p:sp>
        <p:nvSpPr>
          <p:cNvPr id="98307" name="Rectangle 3"/>
          <p:cNvSpPr>
            <a:spLocks noGrp="1" noChangeArrowheads="1"/>
          </p:cNvSpPr>
          <p:nvPr>
            <p:ph type="body" idx="1"/>
          </p:nvPr>
        </p:nvSpPr>
        <p:spPr>
          <a:xfrm>
            <a:off x="838201" y="1524000"/>
            <a:ext cx="10513484" cy="4405313"/>
          </a:xfrm>
        </p:spPr>
        <p:txBody>
          <a:bodyPr>
            <a:noAutofit/>
          </a:bodyPr>
          <a:lstStyle/>
          <a:p>
            <a:pPr>
              <a:lnSpc>
                <a:spcPct val="80000"/>
              </a:lnSpc>
            </a:pPr>
            <a:r>
              <a:rPr lang="en-US" sz="2800" dirty="0">
                <a:solidFill>
                  <a:schemeClr val="accent1"/>
                </a:solidFill>
                <a:latin typeface="Times New Roman" pitchFamily="18" charset="0"/>
                <a:cs typeface="Times New Roman" pitchFamily="18" charset="0"/>
              </a:rPr>
              <a:t>This is the most difficult part of CMMI implementation and the portion where managers play the biggest role and have the biggest impact</a:t>
            </a:r>
            <a:endParaRPr lang="en-US" sz="4000" dirty="0">
              <a:solidFill>
                <a:schemeClr val="accent1"/>
              </a:solidFill>
              <a:latin typeface="Times New Roman" pitchFamily="18" charset="0"/>
              <a:cs typeface="Times New Roman" pitchFamily="18" charset="0"/>
            </a:endParaRPr>
          </a:p>
          <a:p>
            <a:pPr>
              <a:lnSpc>
                <a:spcPct val="80000"/>
              </a:lnSpc>
            </a:pPr>
            <a:r>
              <a:rPr lang="en-US" sz="2800" dirty="0">
                <a:latin typeface="Times New Roman" pitchFamily="18" charset="0"/>
                <a:cs typeface="Times New Roman" pitchFamily="18" charset="0"/>
              </a:rPr>
              <a:t>Building and reinforcement of corporate culture that supports methods, practices and procedures so they are the ongoing way of business…….. </a:t>
            </a:r>
          </a:p>
          <a:p>
            <a:pPr lvl="1">
              <a:lnSpc>
                <a:spcPct val="100000"/>
              </a:lnSpc>
            </a:pPr>
            <a:r>
              <a:rPr lang="en-US" sz="3600" dirty="0">
                <a:latin typeface="Times New Roman" pitchFamily="18" charset="0"/>
                <a:cs typeface="Times New Roman" pitchFamily="18" charset="0"/>
              </a:rPr>
              <a:t>Must be able to demonstrate institutionalization of all CMMI process areas for all organizations, technologies, etc. </a:t>
            </a:r>
          </a:p>
          <a:p>
            <a:pPr>
              <a:lnSpc>
                <a:spcPct val="100000"/>
              </a:lnSpc>
            </a:pPr>
            <a:r>
              <a:rPr lang="en-US" sz="2800" u="sng" dirty="0">
                <a:solidFill>
                  <a:srgbClr val="008000"/>
                </a:solidFill>
                <a:latin typeface="Times New Roman" pitchFamily="18" charset="0"/>
                <a:cs typeface="Times New Roman" pitchFamily="18" charset="0"/>
              </a:rPr>
              <a:t>Required for all Process Areas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4" name="Rectangle 4"/>
          <p:cNvSpPr>
            <a:spLocks noGrp="1" noChangeArrowheads="1"/>
          </p:cNvSpPr>
          <p:nvPr>
            <p:ph type="title"/>
          </p:nvPr>
        </p:nvSpPr>
        <p:spPr>
          <a:xfrm>
            <a:off x="986959" y="232229"/>
            <a:ext cx="9469967" cy="928235"/>
          </a:xfrm>
        </p:spPr>
        <p:txBody>
          <a:bodyPr>
            <a:noAutofit/>
          </a:bodyPr>
          <a:lstStyle/>
          <a:p>
            <a:r>
              <a:rPr lang="en-US" dirty="0">
                <a:latin typeface="Times New Roman" pitchFamily="18" charset="0"/>
                <a:cs typeface="Times New Roman" pitchFamily="18" charset="0"/>
              </a:rPr>
              <a:t>What is a CMM?</a:t>
            </a:r>
          </a:p>
        </p:txBody>
      </p:sp>
      <p:sp>
        <p:nvSpPr>
          <p:cNvPr id="430085" name="Rectangle 5"/>
          <p:cNvSpPr>
            <a:spLocks noGrp="1" noChangeArrowheads="1"/>
          </p:cNvSpPr>
          <p:nvPr>
            <p:ph type="body" idx="1"/>
          </p:nvPr>
        </p:nvSpPr>
        <p:spPr>
          <a:xfrm>
            <a:off x="594784" y="1428750"/>
            <a:ext cx="10862733" cy="5202238"/>
          </a:xfrm>
        </p:spPr>
        <p:txBody>
          <a:bodyPr/>
          <a:lstStyle/>
          <a:p>
            <a:pPr>
              <a:spcAft>
                <a:spcPts val="1800"/>
              </a:spcAft>
            </a:pPr>
            <a:r>
              <a:rPr lang="en-US" sz="2400" i="1" dirty="0">
                <a:latin typeface="Times New Roman" pitchFamily="18" charset="0"/>
                <a:cs typeface="Times New Roman" pitchFamily="18" charset="0"/>
              </a:rPr>
              <a:t>Capability Maturity Model</a:t>
            </a:r>
            <a:r>
              <a:rPr lang="en-US" sz="2400" dirty="0">
                <a:latin typeface="Times New Roman" pitchFamily="18" charset="0"/>
                <a:cs typeface="Times New Roman" pitchFamily="18" charset="0"/>
              </a:rPr>
              <a:t>: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A reference model of mature practices in a specified discipline, used to assess a group’s capability to perform that </a:t>
            </a:r>
            <a:r>
              <a:rPr lang="en-US" sz="2400" dirty="0" smtClean="0">
                <a:latin typeface="Times New Roman" pitchFamily="18" charset="0"/>
                <a:cs typeface="Times New Roman" pitchFamily="18" charset="0"/>
              </a:rPr>
              <a:t>discipline.</a:t>
            </a:r>
            <a:endParaRPr lang="en-US" sz="2200" dirty="0">
              <a:latin typeface="Times New Roman" pitchFamily="18" charset="0"/>
              <a:cs typeface="Times New Roman" pitchFamily="18" charset="0"/>
            </a:endParaRPr>
          </a:p>
          <a:p>
            <a:r>
              <a:rPr lang="en-US" sz="2400" dirty="0">
                <a:latin typeface="Times New Roman" pitchFamily="18" charset="0"/>
                <a:cs typeface="Times New Roman" pitchFamily="18" charset="0"/>
              </a:rPr>
              <a:t>CMMs differ by</a:t>
            </a:r>
          </a:p>
          <a:p>
            <a:pPr lvl="1"/>
            <a:r>
              <a:rPr lang="en-US" sz="2400" dirty="0">
                <a:latin typeface="Times New Roman" pitchFamily="18" charset="0"/>
                <a:cs typeface="Times New Roman" pitchFamily="18" charset="0"/>
              </a:rPr>
              <a:t>Discipline (software, systems, acquisition, etc.)</a:t>
            </a:r>
          </a:p>
          <a:p>
            <a:pPr lvl="1"/>
            <a:r>
              <a:rPr lang="en-US" sz="2400" dirty="0">
                <a:latin typeface="Times New Roman" pitchFamily="18" charset="0"/>
                <a:cs typeface="Times New Roman" pitchFamily="18" charset="0"/>
              </a:rPr>
              <a:t>Structure (staged versus continuous)</a:t>
            </a:r>
          </a:p>
          <a:p>
            <a:pPr lvl="1"/>
            <a:r>
              <a:rPr lang="en-US" sz="2400" dirty="0">
                <a:latin typeface="Times New Roman" pitchFamily="18" charset="0"/>
                <a:cs typeface="Times New Roman" pitchFamily="18" charset="0"/>
              </a:rPr>
              <a:t>How Maturity is Defined (process improvement path)</a:t>
            </a:r>
          </a:p>
          <a:p>
            <a:pPr lvl="1"/>
            <a:r>
              <a:rPr lang="en-US" sz="2400" dirty="0">
                <a:latin typeface="Times New Roman" pitchFamily="18" charset="0"/>
                <a:cs typeface="Times New Roman" pitchFamily="18" charset="0"/>
              </a:rPr>
              <a:t>How Capability is Defined (institutionalization)</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38" name="Rectangle 1026"/>
          <p:cNvSpPr>
            <a:spLocks noGrp="1" noChangeArrowheads="1"/>
          </p:cNvSpPr>
          <p:nvPr>
            <p:ph type="title"/>
          </p:nvPr>
        </p:nvSpPr>
        <p:spPr>
          <a:xfrm>
            <a:off x="406401" y="304801"/>
            <a:ext cx="9571567" cy="898525"/>
          </a:xfrm>
        </p:spPr>
        <p:txBody>
          <a:bodyPr/>
          <a:lstStyle/>
          <a:p>
            <a:r>
              <a:rPr lang="en-US" dirty="0">
                <a:latin typeface="Times New Roman" pitchFamily="18" charset="0"/>
                <a:cs typeface="Times New Roman" pitchFamily="18" charset="0"/>
              </a:rPr>
              <a:t>So Many Models, So Little Time</a:t>
            </a:r>
          </a:p>
        </p:txBody>
      </p:sp>
      <p:sp>
        <p:nvSpPr>
          <p:cNvPr id="859139" name="Text Box 1027"/>
          <p:cNvSpPr txBox="1">
            <a:spLocks noChangeArrowheads="1"/>
          </p:cNvSpPr>
          <p:nvPr/>
        </p:nvSpPr>
        <p:spPr bwMode="auto">
          <a:xfrm>
            <a:off x="3623734" y="2019300"/>
            <a:ext cx="1708151" cy="941388"/>
          </a:xfrm>
          <a:prstGeom prst="rect">
            <a:avLst/>
          </a:prstGeom>
          <a:solidFill>
            <a:schemeClr val="bg1"/>
          </a:solidFill>
          <a:ln w="25400">
            <a:solidFill>
              <a:schemeClr val="tx1"/>
            </a:solidFill>
            <a:miter lim="800000"/>
            <a:headEnd/>
            <a:tailEnd/>
          </a:ln>
          <a:effectLst>
            <a:outerShdw dist="35921" dir="2700000" algn="ctr" rotWithShape="0">
              <a:srgbClr val="676767"/>
            </a:outerShdw>
          </a:effectLst>
        </p:spPr>
        <p:txBody>
          <a:bodyPr wrap="none" anchor="ctr" anchorCtr="1"/>
          <a:lstStyle/>
          <a:p>
            <a:pPr algn="ctr"/>
            <a:r>
              <a:rPr lang="en-US" sz="2000">
                <a:latin typeface="Helvetica" pitchFamily="34" charset="0"/>
              </a:rPr>
              <a:t>Software</a:t>
            </a:r>
          </a:p>
          <a:p>
            <a:pPr algn="ctr"/>
            <a:r>
              <a:rPr lang="en-US" sz="2000">
                <a:latin typeface="Helvetica" pitchFamily="34" charset="0"/>
              </a:rPr>
              <a:t>CMM</a:t>
            </a:r>
          </a:p>
          <a:p>
            <a:pPr algn="ctr"/>
            <a:endParaRPr lang="en-US" sz="2000">
              <a:latin typeface="Helvetica" pitchFamily="34" charset="0"/>
            </a:endParaRPr>
          </a:p>
        </p:txBody>
      </p:sp>
      <p:sp>
        <p:nvSpPr>
          <p:cNvPr id="859140" name="Text Box 1028"/>
          <p:cNvSpPr txBox="1">
            <a:spLocks noChangeArrowheads="1"/>
          </p:cNvSpPr>
          <p:nvPr/>
        </p:nvSpPr>
        <p:spPr bwMode="auto">
          <a:xfrm>
            <a:off x="4522429" y="5550863"/>
            <a:ext cx="1409360" cy="1015663"/>
          </a:xfrm>
          <a:prstGeom prst="rect">
            <a:avLst/>
          </a:prstGeom>
          <a:solidFill>
            <a:srgbClr val="3DFF59"/>
          </a:solidFill>
          <a:ln w="25400">
            <a:solidFill>
              <a:schemeClr val="tx1"/>
            </a:solidFill>
            <a:miter lim="800000"/>
            <a:headEnd/>
            <a:tailEnd/>
          </a:ln>
          <a:effectLst>
            <a:outerShdw dist="35921" dir="2700000" algn="ctr" rotWithShape="0">
              <a:srgbClr val="676767"/>
            </a:outerShdw>
          </a:effectLst>
        </p:spPr>
        <p:txBody>
          <a:bodyPr wrap="none" anchor="ctr" anchorCtr="1">
            <a:spAutoFit/>
          </a:bodyPr>
          <a:lstStyle/>
          <a:p>
            <a:pPr algn="ctr"/>
            <a:r>
              <a:rPr lang="en-US" sz="2000">
                <a:latin typeface="Helvetica" pitchFamily="34" charset="0"/>
              </a:rPr>
              <a:t>Systems</a:t>
            </a:r>
          </a:p>
          <a:p>
            <a:pPr algn="ctr"/>
            <a:r>
              <a:rPr lang="en-US" sz="2000">
                <a:latin typeface="Helvetica" pitchFamily="34" charset="0"/>
              </a:rPr>
              <a:t>Security</a:t>
            </a:r>
            <a:br>
              <a:rPr lang="en-US" sz="2000">
                <a:latin typeface="Helvetica" pitchFamily="34" charset="0"/>
              </a:rPr>
            </a:br>
            <a:r>
              <a:rPr lang="en-US" sz="2000">
                <a:latin typeface="Helvetica" pitchFamily="34" charset="0"/>
              </a:rPr>
              <a:t>Engr CMM</a:t>
            </a:r>
          </a:p>
        </p:txBody>
      </p:sp>
      <p:sp>
        <p:nvSpPr>
          <p:cNvPr id="859141" name="Text Box 1029"/>
          <p:cNvSpPr txBox="1">
            <a:spLocks noChangeArrowheads="1"/>
          </p:cNvSpPr>
          <p:nvPr/>
        </p:nvSpPr>
        <p:spPr bwMode="auto">
          <a:xfrm>
            <a:off x="1608667" y="3124200"/>
            <a:ext cx="1847851" cy="941388"/>
          </a:xfrm>
          <a:prstGeom prst="rect">
            <a:avLst/>
          </a:prstGeom>
          <a:solidFill>
            <a:srgbClr val="FFCCCC"/>
          </a:solidFill>
          <a:ln w="25400">
            <a:solidFill>
              <a:schemeClr val="tx1"/>
            </a:solidFill>
            <a:miter lim="800000"/>
            <a:headEnd/>
            <a:tailEnd/>
          </a:ln>
          <a:effectLst>
            <a:outerShdw dist="35921" dir="2700000" algn="ctr" rotWithShape="0">
              <a:srgbClr val="676767"/>
            </a:outerShdw>
          </a:effectLst>
        </p:spPr>
        <p:txBody>
          <a:bodyPr wrap="none" anchor="ctr" anchorCtr="1"/>
          <a:lstStyle/>
          <a:p>
            <a:pPr algn="ctr"/>
            <a:r>
              <a:rPr lang="en-US" sz="2000">
                <a:latin typeface="Helvetica" pitchFamily="34" charset="0"/>
              </a:rPr>
              <a:t>Systems</a:t>
            </a:r>
            <a:br>
              <a:rPr lang="en-US" sz="2000">
                <a:latin typeface="Helvetica" pitchFamily="34" charset="0"/>
              </a:rPr>
            </a:br>
            <a:r>
              <a:rPr lang="en-US" sz="2000">
                <a:latin typeface="Helvetica" pitchFamily="34" charset="0"/>
              </a:rPr>
              <a:t>Engr</a:t>
            </a:r>
          </a:p>
          <a:p>
            <a:pPr algn="ctr"/>
            <a:r>
              <a:rPr lang="en-US" sz="2000">
                <a:latin typeface="Helvetica" pitchFamily="34" charset="0"/>
              </a:rPr>
              <a:t>CMM</a:t>
            </a:r>
          </a:p>
        </p:txBody>
      </p:sp>
      <p:sp>
        <p:nvSpPr>
          <p:cNvPr id="859142" name="Text Box 1030"/>
          <p:cNvSpPr txBox="1">
            <a:spLocks noChangeArrowheads="1"/>
          </p:cNvSpPr>
          <p:nvPr/>
        </p:nvSpPr>
        <p:spPr bwMode="auto">
          <a:xfrm>
            <a:off x="4521201" y="3695700"/>
            <a:ext cx="1824567" cy="941388"/>
          </a:xfrm>
          <a:prstGeom prst="rect">
            <a:avLst/>
          </a:prstGeom>
          <a:solidFill>
            <a:schemeClr val="accent6">
              <a:lumMod val="75000"/>
            </a:schemeClr>
          </a:solidFill>
          <a:ln w="25400">
            <a:solidFill>
              <a:schemeClr val="tx1"/>
            </a:solidFill>
            <a:miter lim="800000"/>
            <a:headEnd/>
            <a:tailEnd/>
          </a:ln>
          <a:effectLst>
            <a:outerShdw dist="35921" dir="2700000" algn="ctr" rotWithShape="0">
              <a:srgbClr val="676767"/>
            </a:outerShdw>
          </a:effectLst>
        </p:spPr>
        <p:txBody>
          <a:bodyPr wrap="none" anchor="ctr" anchorCtr="1"/>
          <a:lstStyle/>
          <a:p>
            <a:pPr algn="ctr"/>
            <a:r>
              <a:rPr lang="en-US" sz="2000">
                <a:latin typeface="Helvetica" pitchFamily="34" charset="0"/>
              </a:rPr>
              <a:t>People</a:t>
            </a:r>
          </a:p>
          <a:p>
            <a:pPr algn="ctr"/>
            <a:r>
              <a:rPr lang="en-US" sz="2000">
                <a:latin typeface="Helvetica" pitchFamily="34" charset="0"/>
              </a:rPr>
              <a:t>CMM</a:t>
            </a:r>
          </a:p>
        </p:txBody>
      </p:sp>
      <p:sp>
        <p:nvSpPr>
          <p:cNvPr id="859145" name="Text Box 1033"/>
          <p:cNvSpPr txBox="1">
            <a:spLocks noChangeArrowheads="1"/>
          </p:cNvSpPr>
          <p:nvPr/>
        </p:nvSpPr>
        <p:spPr bwMode="auto">
          <a:xfrm>
            <a:off x="237067" y="4254500"/>
            <a:ext cx="1708151" cy="941388"/>
          </a:xfrm>
          <a:prstGeom prst="rect">
            <a:avLst/>
          </a:prstGeom>
          <a:solidFill>
            <a:srgbClr val="34FFFF"/>
          </a:solidFill>
          <a:ln w="25400">
            <a:solidFill>
              <a:schemeClr val="tx1"/>
            </a:solidFill>
            <a:miter lim="800000"/>
            <a:headEnd/>
            <a:tailEnd/>
          </a:ln>
          <a:effectLst>
            <a:outerShdw dist="35921" dir="2700000" algn="ctr" rotWithShape="0">
              <a:srgbClr val="676767"/>
            </a:outerShdw>
          </a:effectLst>
        </p:spPr>
        <p:txBody>
          <a:bodyPr wrap="none" anchor="ctr" anchorCtr="1"/>
          <a:lstStyle/>
          <a:p>
            <a:pPr algn="ctr"/>
            <a:r>
              <a:rPr lang="en-US" sz="2000">
                <a:latin typeface="Helvetica" pitchFamily="34" charset="0"/>
              </a:rPr>
              <a:t>IPD</a:t>
            </a:r>
          </a:p>
          <a:p>
            <a:pPr algn="ctr"/>
            <a:r>
              <a:rPr lang="en-US" sz="2000">
                <a:latin typeface="Helvetica" pitchFamily="34" charset="0"/>
              </a:rPr>
              <a:t>CMM</a:t>
            </a:r>
          </a:p>
        </p:txBody>
      </p:sp>
      <p:sp>
        <p:nvSpPr>
          <p:cNvPr id="859146" name="Text Box 1034"/>
          <p:cNvSpPr txBox="1">
            <a:spLocks noChangeArrowheads="1"/>
          </p:cNvSpPr>
          <p:nvPr/>
        </p:nvSpPr>
        <p:spPr bwMode="auto">
          <a:xfrm>
            <a:off x="2421467" y="4394200"/>
            <a:ext cx="1708151" cy="941388"/>
          </a:xfrm>
          <a:prstGeom prst="rect">
            <a:avLst/>
          </a:prstGeom>
          <a:solidFill>
            <a:srgbClr val="DDDDDD"/>
          </a:solidFill>
          <a:ln w="25400">
            <a:solidFill>
              <a:schemeClr val="tx1"/>
            </a:solidFill>
            <a:miter lim="800000"/>
            <a:headEnd/>
            <a:tailEnd/>
          </a:ln>
          <a:effectLst>
            <a:outerShdw dist="35921" dir="2700000" algn="ctr" rotWithShape="0">
              <a:srgbClr val="676767"/>
            </a:outerShdw>
          </a:effectLst>
        </p:spPr>
        <p:txBody>
          <a:bodyPr wrap="none" anchor="ctr" anchorCtr="1"/>
          <a:lstStyle/>
          <a:p>
            <a:pPr algn="ctr"/>
            <a:r>
              <a:rPr lang="en-US" sz="2000">
                <a:latin typeface="Helvetica" pitchFamily="34" charset="0"/>
              </a:rPr>
              <a:t>Software</a:t>
            </a:r>
            <a:br>
              <a:rPr lang="en-US" sz="2000">
                <a:latin typeface="Helvetica" pitchFamily="34" charset="0"/>
              </a:rPr>
            </a:br>
            <a:r>
              <a:rPr lang="en-US" sz="2000">
                <a:latin typeface="Helvetica" pitchFamily="34" charset="0"/>
              </a:rPr>
              <a:t>Acq</a:t>
            </a:r>
          </a:p>
          <a:p>
            <a:pPr algn="ctr"/>
            <a:r>
              <a:rPr lang="en-US" sz="2000">
                <a:latin typeface="Helvetica" pitchFamily="34" charset="0"/>
              </a:rPr>
              <a:t>CMM</a:t>
            </a:r>
          </a:p>
        </p:txBody>
      </p:sp>
      <p:sp>
        <p:nvSpPr>
          <p:cNvPr id="859147" name="Text Box 1035"/>
          <p:cNvSpPr txBox="1">
            <a:spLocks noChangeArrowheads="1"/>
          </p:cNvSpPr>
          <p:nvPr/>
        </p:nvSpPr>
        <p:spPr bwMode="auto">
          <a:xfrm>
            <a:off x="372534" y="1854200"/>
            <a:ext cx="1708151" cy="941388"/>
          </a:xfrm>
          <a:prstGeom prst="rect">
            <a:avLst/>
          </a:prstGeom>
          <a:solidFill>
            <a:srgbClr val="34FFFF"/>
          </a:solidFill>
          <a:ln w="25400">
            <a:solidFill>
              <a:schemeClr val="tx1"/>
            </a:solidFill>
            <a:miter lim="800000"/>
            <a:headEnd/>
            <a:tailEnd/>
          </a:ln>
          <a:effectLst>
            <a:outerShdw dist="35921" dir="2700000" algn="ctr" rotWithShape="0">
              <a:srgbClr val="676767"/>
            </a:outerShdw>
          </a:effectLst>
        </p:spPr>
        <p:txBody>
          <a:bodyPr wrap="none" anchor="ctr" anchorCtr="1"/>
          <a:lstStyle/>
          <a:p>
            <a:pPr algn="ctr"/>
            <a:r>
              <a:rPr lang="en-US" sz="2000">
                <a:latin typeface="Helvetica" pitchFamily="34" charset="0"/>
              </a:rPr>
              <a:t>EIA 731</a:t>
            </a:r>
          </a:p>
        </p:txBody>
      </p:sp>
      <p:sp>
        <p:nvSpPr>
          <p:cNvPr id="859148" name="Rectangle 1036"/>
          <p:cNvSpPr>
            <a:spLocks noChangeArrowheads="1"/>
          </p:cNvSpPr>
          <p:nvPr/>
        </p:nvSpPr>
        <p:spPr bwMode="auto">
          <a:xfrm>
            <a:off x="7653867" y="1722439"/>
            <a:ext cx="3962400" cy="4542782"/>
          </a:xfrm>
          <a:prstGeom prst="rect">
            <a:avLst/>
          </a:prstGeom>
          <a:noFill/>
          <a:ln w="9525">
            <a:noFill/>
            <a:miter lim="800000"/>
            <a:headEnd/>
            <a:tailEnd/>
          </a:ln>
          <a:effectLst/>
        </p:spPr>
        <p:txBody>
          <a:bodyPr>
            <a:spAutoFit/>
          </a:bodyPr>
          <a:lstStyle/>
          <a:p>
            <a:pPr marL="173038" indent="-173038">
              <a:spcAft>
                <a:spcPct val="35000"/>
              </a:spcAft>
              <a:buFontTx/>
              <a:buChar char="•"/>
            </a:pPr>
            <a:r>
              <a:rPr lang="en-US" sz="2400" dirty="0">
                <a:latin typeface="Times New Roman" pitchFamily="18" charset="0"/>
                <a:cs typeface="Times New Roman" pitchFamily="18" charset="0"/>
              </a:rPr>
              <a:t>Different structures, formats, terms, ways of measuring maturity</a:t>
            </a:r>
          </a:p>
          <a:p>
            <a:pPr marL="173038" indent="-173038">
              <a:spcAft>
                <a:spcPct val="35000"/>
              </a:spcAft>
              <a:buFontTx/>
              <a:buChar char="•"/>
            </a:pPr>
            <a:r>
              <a:rPr lang="en-US" sz="2400" dirty="0">
                <a:latin typeface="Times New Roman" pitchFamily="18" charset="0"/>
                <a:cs typeface="Times New Roman" pitchFamily="18" charset="0"/>
              </a:rPr>
              <a:t>Causes confusion, especially when using more than one model</a:t>
            </a:r>
          </a:p>
          <a:p>
            <a:pPr marL="173038" indent="-173038">
              <a:spcAft>
                <a:spcPct val="35000"/>
              </a:spcAft>
              <a:buFontTx/>
              <a:buChar char="•"/>
            </a:pPr>
            <a:r>
              <a:rPr lang="en-US" sz="2400" dirty="0">
                <a:latin typeface="Times New Roman" pitchFamily="18" charset="0"/>
                <a:cs typeface="Times New Roman" pitchFamily="18" charset="0"/>
              </a:rPr>
              <a:t>Hard to integrate them in a combined improvement program</a:t>
            </a:r>
          </a:p>
          <a:p>
            <a:pPr marL="173038" indent="-173038">
              <a:spcAft>
                <a:spcPct val="35000"/>
              </a:spcAft>
              <a:buFontTx/>
              <a:buChar char="•"/>
            </a:pPr>
            <a:r>
              <a:rPr lang="en-US" sz="2400" dirty="0">
                <a:latin typeface="Times New Roman" pitchFamily="18" charset="0"/>
                <a:cs typeface="Times New Roman" pitchFamily="18" charset="0"/>
              </a:rPr>
              <a:t>Hard to use multiple models in supplier selection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09600" y="144012"/>
            <a:ext cx="10972800" cy="1143000"/>
          </a:xfrm>
        </p:spPr>
        <p:txBody>
          <a:bodyPr/>
          <a:lstStyle/>
          <a:p>
            <a:r>
              <a:rPr lang="en-GB" dirty="0">
                <a:latin typeface="Times New Roman" pitchFamily="18" charset="0"/>
                <a:cs typeface="Times New Roman" pitchFamily="18" charset="0"/>
              </a:rPr>
              <a:t>How can CMMI help?</a:t>
            </a:r>
          </a:p>
        </p:txBody>
      </p:sp>
      <p:sp>
        <p:nvSpPr>
          <p:cNvPr id="78851" name="Rectangle 3"/>
          <p:cNvSpPr>
            <a:spLocks noGrp="1" noChangeArrowheads="1"/>
          </p:cNvSpPr>
          <p:nvPr>
            <p:ph type="body" idx="1"/>
          </p:nvPr>
        </p:nvSpPr>
        <p:spPr>
          <a:xfrm>
            <a:off x="878417" y="1295400"/>
            <a:ext cx="10513483" cy="5257800"/>
          </a:xfrm>
        </p:spPr>
        <p:txBody>
          <a:bodyPr/>
          <a:lstStyle/>
          <a:p>
            <a:pPr>
              <a:lnSpc>
                <a:spcPct val="80000"/>
              </a:lnSpc>
            </a:pPr>
            <a:r>
              <a:rPr lang="en-GB" sz="2200" dirty="0">
                <a:latin typeface="Times New Roman" pitchFamily="18" charset="0"/>
                <a:cs typeface="Times New Roman" pitchFamily="18" charset="0"/>
              </a:rPr>
              <a:t>CMMI provides a way to focus and manage hardware and software development from product inception through deployment and maintenance.</a:t>
            </a:r>
          </a:p>
          <a:p>
            <a:pPr lvl="1">
              <a:lnSpc>
                <a:spcPct val="80000"/>
              </a:lnSpc>
            </a:pPr>
            <a:r>
              <a:rPr lang="en-US" dirty="0">
                <a:latin typeface="Times New Roman" pitchFamily="18" charset="0"/>
                <a:cs typeface="Times New Roman" pitchFamily="18" charset="0"/>
              </a:rPr>
              <a:t>ISO/TL9000 are still required. CMMI interfaces well with them. CMMI and TL are complementary - both are needed since they address different aspects</a:t>
            </a:r>
            <a:r>
              <a:rPr lang="en-US" sz="1400" dirty="0">
                <a:latin typeface="Times New Roman" pitchFamily="18" charset="0"/>
                <a:cs typeface="Times New Roman" pitchFamily="18" charset="0"/>
              </a:rPr>
              <a:t>.</a:t>
            </a:r>
          </a:p>
          <a:p>
            <a:pPr lvl="2">
              <a:lnSpc>
                <a:spcPct val="80000"/>
              </a:lnSpc>
            </a:pPr>
            <a:r>
              <a:rPr lang="en-US" dirty="0">
                <a:latin typeface="Times New Roman" pitchFamily="18" charset="0"/>
                <a:cs typeface="Times New Roman" pitchFamily="18" charset="0"/>
              </a:rPr>
              <a:t>ISO/TL9000 is a </a:t>
            </a:r>
            <a:r>
              <a:rPr lang="en-US" u="sng" dirty="0">
                <a:latin typeface="Times New Roman" pitchFamily="18" charset="0"/>
                <a:cs typeface="Times New Roman" pitchFamily="18" charset="0"/>
              </a:rPr>
              <a:t>process compliance standard</a:t>
            </a:r>
          </a:p>
          <a:p>
            <a:pPr lvl="2">
              <a:lnSpc>
                <a:spcPct val="80000"/>
              </a:lnSpc>
            </a:pPr>
            <a:r>
              <a:rPr lang="en-US" dirty="0">
                <a:latin typeface="Times New Roman" pitchFamily="18" charset="0"/>
                <a:cs typeface="Times New Roman" pitchFamily="18" charset="0"/>
              </a:rPr>
              <a:t>CMMI is a </a:t>
            </a:r>
            <a:r>
              <a:rPr lang="en-US" u="sng" dirty="0">
                <a:latin typeface="Times New Roman" pitchFamily="18" charset="0"/>
                <a:cs typeface="Times New Roman" pitchFamily="18" charset="0"/>
              </a:rPr>
              <a:t>process improvement model</a:t>
            </a:r>
          </a:p>
          <a:p>
            <a:pPr>
              <a:lnSpc>
                <a:spcPct val="80000"/>
              </a:lnSpc>
            </a:pPr>
            <a:r>
              <a:rPr lang="en-US" sz="2200" dirty="0">
                <a:latin typeface="Times New Roman" pitchFamily="18" charset="0"/>
                <a:cs typeface="Times New Roman" pitchFamily="18" charset="0"/>
              </a:rPr>
              <a:t>Behavioral changes are needed at both management and staff levels.  Examples:</a:t>
            </a:r>
          </a:p>
          <a:p>
            <a:pPr lvl="1">
              <a:lnSpc>
                <a:spcPct val="80000"/>
              </a:lnSpc>
            </a:pPr>
            <a:r>
              <a:rPr lang="en-US" dirty="0">
                <a:latin typeface="Times New Roman" pitchFamily="18" charset="0"/>
                <a:cs typeface="Times New Roman" pitchFamily="18" charset="0"/>
              </a:rPr>
              <a:t>Increased personal accountability</a:t>
            </a:r>
          </a:p>
          <a:p>
            <a:pPr lvl="1">
              <a:lnSpc>
                <a:spcPct val="80000"/>
              </a:lnSpc>
            </a:pPr>
            <a:r>
              <a:rPr lang="en-US" dirty="0">
                <a:latin typeface="Times New Roman" pitchFamily="18" charset="0"/>
                <a:cs typeface="Times New Roman" pitchFamily="18" charset="0"/>
              </a:rPr>
              <a:t>Tighter links between Product Management, Development, SCN, etc.</a:t>
            </a:r>
          </a:p>
          <a:p>
            <a:pPr>
              <a:lnSpc>
                <a:spcPct val="80000"/>
              </a:lnSpc>
            </a:pPr>
            <a:r>
              <a:rPr lang="en-US" sz="2200" dirty="0">
                <a:latin typeface="Times New Roman" pitchFamily="18" charset="0"/>
                <a:cs typeface="Times New Roman" pitchFamily="18" charset="0"/>
              </a:rPr>
              <a:t>Initially a lot of investment required – but, </a:t>
            </a:r>
            <a:r>
              <a:rPr lang="en-US" sz="2200" u="sng" dirty="0">
                <a:latin typeface="Times New Roman" pitchFamily="18" charset="0"/>
                <a:cs typeface="Times New Roman" pitchFamily="18" charset="0"/>
              </a:rPr>
              <a:t>if properly managed</a:t>
            </a:r>
            <a:r>
              <a:rPr lang="en-US" sz="2200" dirty="0">
                <a:latin typeface="Times New Roman" pitchFamily="18" charset="0"/>
                <a:cs typeface="Times New Roman" pitchFamily="18" charset="0"/>
              </a:rPr>
              <a:t>, we will be more efficient and productive while turning out products with consistently higher quality.</a:t>
            </a:r>
          </a:p>
          <a:p>
            <a:pPr>
              <a:lnSpc>
                <a:spcPct val="80000"/>
              </a:lnSpc>
            </a:pPr>
            <a:endParaRPr lang="en-GB" sz="22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194" name="Rectangle 1026"/>
          <p:cNvSpPr>
            <a:spLocks noGrp="1" noChangeArrowheads="1"/>
          </p:cNvSpPr>
          <p:nvPr>
            <p:ph type="title"/>
          </p:nvPr>
        </p:nvSpPr>
        <p:spPr>
          <a:xfrm>
            <a:off x="435426" y="101605"/>
            <a:ext cx="10526184" cy="826636"/>
          </a:xfrm>
        </p:spPr>
        <p:txBody>
          <a:bodyPr>
            <a:noAutofit/>
          </a:bodyPr>
          <a:lstStyle/>
          <a:p>
            <a:r>
              <a:rPr lang="en-US" dirty="0">
                <a:latin typeface="Times New Roman" pitchFamily="18" charset="0"/>
                <a:cs typeface="Times New Roman" pitchFamily="18" charset="0"/>
              </a:rPr>
              <a:t>Bridging the Divide</a:t>
            </a:r>
          </a:p>
        </p:txBody>
      </p:sp>
      <p:pic>
        <p:nvPicPr>
          <p:cNvPr id="1160195" name="Picture 1027" descr="untitled"/>
          <p:cNvPicPr>
            <a:picLocks noChangeAspect="1" noChangeArrowheads="1"/>
          </p:cNvPicPr>
          <p:nvPr/>
        </p:nvPicPr>
        <p:blipFill>
          <a:blip r:embed="rId2" cstate="print"/>
          <a:srcRect/>
          <a:stretch>
            <a:fillRect/>
          </a:stretch>
        </p:blipFill>
        <p:spPr bwMode="auto">
          <a:xfrm>
            <a:off x="6197601" y="1879600"/>
            <a:ext cx="5568951" cy="3678238"/>
          </a:xfrm>
          <a:prstGeom prst="rect">
            <a:avLst/>
          </a:prstGeom>
          <a:noFill/>
        </p:spPr>
      </p:pic>
      <p:sp>
        <p:nvSpPr>
          <p:cNvPr id="1160196" name="Rectangle 1028"/>
          <p:cNvSpPr>
            <a:spLocks noChangeArrowheads="1"/>
          </p:cNvSpPr>
          <p:nvPr/>
        </p:nvSpPr>
        <p:spPr bwMode="auto">
          <a:xfrm>
            <a:off x="914400" y="1905001"/>
            <a:ext cx="4665133" cy="3698875"/>
          </a:xfrm>
          <a:prstGeom prst="rect">
            <a:avLst/>
          </a:prstGeom>
          <a:noFill/>
          <a:ln w="9525">
            <a:noFill/>
            <a:miter lim="800000"/>
            <a:headEnd/>
            <a:tailEnd/>
          </a:ln>
          <a:effectLst/>
        </p:spPr>
        <p:txBody>
          <a:bodyPr lIns="102705" tIns="51353" rIns="102705" bIns="51353"/>
          <a:lstStyle/>
          <a:p>
            <a:pPr marL="171450" indent="-171450" defTabSz="915988">
              <a:lnSpc>
                <a:spcPct val="95000"/>
              </a:lnSpc>
              <a:spcBef>
                <a:spcPct val="50000"/>
              </a:spcBef>
              <a:buSzPct val="100000"/>
            </a:pPr>
            <a:r>
              <a:rPr lang="en-US" sz="2800" dirty="0">
                <a:latin typeface="Times New Roman" pitchFamily="18" charset="0"/>
                <a:cs typeface="Times New Roman" pitchFamily="18" charset="0"/>
              </a:rPr>
              <a:t>CMMI:</a:t>
            </a:r>
          </a:p>
          <a:p>
            <a:pPr marL="171450" indent="-171450" defTabSz="915988">
              <a:lnSpc>
                <a:spcPct val="95000"/>
              </a:lnSpc>
              <a:spcBef>
                <a:spcPct val="50000"/>
              </a:spcBef>
              <a:buSzPct val="100000"/>
              <a:buFontTx/>
              <a:buChar char="•"/>
            </a:pPr>
            <a:r>
              <a:rPr lang="en-US" sz="2800" dirty="0">
                <a:latin typeface="Times New Roman" pitchFamily="18" charset="0"/>
                <a:cs typeface="Times New Roman" pitchFamily="18" charset="0"/>
              </a:rPr>
              <a:t>Integrates systems and software disciplines into one process improvement framework.</a:t>
            </a:r>
          </a:p>
          <a:p>
            <a:pPr marL="171450" indent="-171450" defTabSz="915988">
              <a:lnSpc>
                <a:spcPct val="95000"/>
              </a:lnSpc>
              <a:spcBef>
                <a:spcPct val="50000"/>
              </a:spcBef>
              <a:buSzPct val="100000"/>
              <a:buFontTx/>
              <a:buChar char="•"/>
            </a:pPr>
            <a:r>
              <a:rPr lang="en-US" sz="2800" dirty="0">
                <a:latin typeface="Times New Roman" pitchFamily="18" charset="0"/>
                <a:cs typeface="Times New Roman" pitchFamily="18" charset="0"/>
              </a:rPr>
              <a:t>Provides a framework for introducing new disciplines as needs arise.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650" name="Rectangle 2"/>
          <p:cNvSpPr>
            <a:spLocks noGrp="1" noChangeArrowheads="1"/>
          </p:cNvSpPr>
          <p:nvPr>
            <p:ph type="title"/>
          </p:nvPr>
        </p:nvSpPr>
        <p:spPr>
          <a:xfrm>
            <a:off x="304800" y="275771"/>
            <a:ext cx="10668000" cy="884694"/>
          </a:xfrm>
        </p:spPr>
        <p:txBody>
          <a:bodyPr>
            <a:normAutofit/>
          </a:bodyPr>
          <a:lstStyle/>
          <a:p>
            <a:r>
              <a:rPr lang="en-US" dirty="0">
                <a:latin typeface="Times New Roman" pitchFamily="18" charset="0"/>
                <a:cs typeface="Times New Roman" pitchFamily="18" charset="0"/>
              </a:rPr>
              <a:t>The Next Step Is CMM Integration</a:t>
            </a:r>
          </a:p>
        </p:txBody>
      </p:sp>
      <p:sp>
        <p:nvSpPr>
          <p:cNvPr id="1435651" name="Rectangle 3"/>
          <p:cNvSpPr>
            <a:spLocks noGrp="1" noChangeArrowheads="1"/>
          </p:cNvSpPr>
          <p:nvPr>
            <p:ph type="body" idx="1"/>
          </p:nvPr>
        </p:nvSpPr>
        <p:spPr>
          <a:xfrm>
            <a:off x="594784" y="1428750"/>
            <a:ext cx="10860616" cy="4960938"/>
          </a:xfrm>
        </p:spPr>
        <p:txBody>
          <a:bodyPr>
            <a:normAutofit lnSpcReduction="10000"/>
          </a:bodyPr>
          <a:lstStyle/>
          <a:p>
            <a:r>
              <a:rPr lang="en-US" dirty="0">
                <a:latin typeface="Times New Roman" pitchFamily="18" charset="0"/>
                <a:cs typeface="Times New Roman" pitchFamily="18" charset="0"/>
              </a:rPr>
              <a:t>The CMM Integration Project was formed to</a:t>
            </a:r>
          </a:p>
          <a:p>
            <a:pPr lvl="1"/>
            <a:r>
              <a:rPr lang="en-US" dirty="0">
                <a:latin typeface="Times New Roman" pitchFamily="18" charset="0"/>
                <a:cs typeface="Times New Roman" pitchFamily="18" charset="0"/>
              </a:rPr>
              <a:t>build an initial set of integrated models</a:t>
            </a:r>
          </a:p>
          <a:p>
            <a:pPr lvl="1"/>
            <a:r>
              <a:rPr lang="en-US" dirty="0">
                <a:latin typeface="Times New Roman" pitchFamily="18" charset="0"/>
                <a:cs typeface="Times New Roman" pitchFamily="18" charset="0"/>
              </a:rPr>
              <a:t>improve best practices from source models based on lessons learned</a:t>
            </a:r>
          </a:p>
          <a:p>
            <a:pPr lvl="1"/>
            <a:r>
              <a:rPr lang="en-US" dirty="0">
                <a:latin typeface="Times New Roman" pitchFamily="18" charset="0"/>
                <a:cs typeface="Times New Roman" pitchFamily="18" charset="0"/>
              </a:rPr>
              <a:t>establish a framework to enable integration of future models</a:t>
            </a:r>
          </a:p>
          <a:p>
            <a:pPr lvl="1"/>
            <a:r>
              <a:rPr lang="en-US" dirty="0">
                <a:latin typeface="Times New Roman" pitchFamily="18" charset="0"/>
                <a:cs typeface="Times New Roman" pitchFamily="18" charset="0"/>
              </a:rPr>
              <a:t>create an associated set of appraisal and training products</a:t>
            </a:r>
          </a:p>
          <a:p>
            <a:pPr lvl="1">
              <a:buFontTx/>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Collaborative endeavor (over 100 people involved)</a:t>
            </a:r>
          </a:p>
          <a:p>
            <a:pPr lvl="1"/>
            <a:r>
              <a:rPr lang="en-US" dirty="0">
                <a:latin typeface="Times New Roman" pitchFamily="18" charset="0"/>
                <a:cs typeface="Times New Roman" pitchFamily="18" charset="0"/>
              </a:rPr>
              <a:t>Industry</a:t>
            </a:r>
          </a:p>
          <a:p>
            <a:pPr lvl="1"/>
            <a:r>
              <a:rPr lang="en-US" dirty="0">
                <a:latin typeface="Times New Roman" pitchFamily="18" charset="0"/>
                <a:cs typeface="Times New Roman" pitchFamily="18" charset="0"/>
              </a:rPr>
              <a:t>Government</a:t>
            </a:r>
          </a:p>
          <a:p>
            <a:pPr lvl="1"/>
            <a:r>
              <a:rPr lang="en-US" dirty="0">
                <a:latin typeface="Times New Roman" pitchFamily="18" charset="0"/>
                <a:cs typeface="Times New Roman" pitchFamily="18" charset="0"/>
              </a:rPr>
              <a:t>Software Engineering Institute (SEI)</a:t>
            </a:r>
          </a:p>
          <a:p>
            <a:endParaRPr lang="en-US" dirty="0"/>
          </a:p>
          <a:p>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304800" y="174173"/>
            <a:ext cx="11176000" cy="899207"/>
          </a:xfrm>
        </p:spPr>
        <p:txBody>
          <a:bodyPr>
            <a:noAutofit/>
          </a:bodyPr>
          <a:lstStyle/>
          <a:p>
            <a:r>
              <a:rPr lang="en-US" dirty="0">
                <a:latin typeface="Times New Roman" pitchFamily="18" charset="0"/>
                <a:cs typeface="Times New Roman" pitchFamily="18" charset="0"/>
              </a:rPr>
              <a:t>Enterprise-Wide Improvement</a:t>
            </a:r>
          </a:p>
        </p:txBody>
      </p:sp>
      <p:sp>
        <p:nvSpPr>
          <p:cNvPr id="1437699" name="Rectangle 3"/>
          <p:cNvSpPr>
            <a:spLocks noGrp="1" noChangeArrowheads="1"/>
          </p:cNvSpPr>
          <p:nvPr>
            <p:ph type="body" idx="1"/>
          </p:nvPr>
        </p:nvSpPr>
        <p:spPr>
          <a:xfrm>
            <a:off x="594784" y="1428750"/>
            <a:ext cx="10860616" cy="4960938"/>
          </a:xfrm>
        </p:spPr>
        <p:txBody>
          <a:bodyPr>
            <a:normAutofit fontScale="92500" lnSpcReduction="10000"/>
          </a:bodyPr>
          <a:lstStyle/>
          <a:p>
            <a:r>
              <a:rPr lang="en-US" dirty="0">
                <a:latin typeface="Times New Roman" pitchFamily="18" charset="0"/>
                <a:cs typeface="Times New Roman" pitchFamily="18" charset="0"/>
              </a:rPr>
              <a:t>CMMI enables organizations that want to pursue process improvement in multiple functional areas to do so with less additional investment for each additional function.</a:t>
            </a:r>
          </a:p>
          <a:p>
            <a:endParaRPr lang="en-US" dirty="0">
              <a:latin typeface="Times New Roman" pitchFamily="18" charset="0"/>
              <a:cs typeface="Times New Roman" pitchFamily="18" charset="0"/>
            </a:endParaRPr>
          </a:p>
          <a:p>
            <a:pPr lvl="1">
              <a:lnSpc>
                <a:spcPct val="85000"/>
              </a:lnSpc>
            </a:pPr>
            <a:r>
              <a:rPr lang="en-US" dirty="0">
                <a:latin typeface="Times New Roman" pitchFamily="18" charset="0"/>
                <a:cs typeface="Times New Roman" pitchFamily="18" charset="0"/>
              </a:rPr>
              <a:t>CMMI supports process integration and product improvement.</a:t>
            </a:r>
          </a:p>
          <a:p>
            <a:pPr lvl="1"/>
            <a:endParaRPr lang="en-US" dirty="0">
              <a:latin typeface="Times New Roman" pitchFamily="18" charset="0"/>
              <a:cs typeface="Times New Roman" pitchFamily="18" charset="0"/>
            </a:endParaRPr>
          </a:p>
          <a:p>
            <a:pPr lvl="1"/>
            <a:r>
              <a:rPr lang="en-US" dirty="0">
                <a:latin typeface="Times New Roman" pitchFamily="18" charset="0"/>
                <a:cs typeface="Times New Roman" pitchFamily="18" charset="0"/>
              </a:rPr>
              <a:t>CMMI integrates multiple disciplines into one process-improvement framework.</a:t>
            </a:r>
          </a:p>
          <a:p>
            <a:pPr lvl="1"/>
            <a:endParaRPr lang="en-US" dirty="0">
              <a:latin typeface="Times New Roman" pitchFamily="18" charset="0"/>
              <a:cs typeface="Times New Roman" pitchFamily="18" charset="0"/>
            </a:endParaRPr>
          </a:p>
          <a:p>
            <a:pPr lvl="1"/>
            <a:r>
              <a:rPr lang="en-US" dirty="0">
                <a:latin typeface="Times New Roman" pitchFamily="18" charset="0"/>
                <a:cs typeface="Times New Roman" pitchFamily="18" charset="0"/>
              </a:rPr>
              <a:t>CMMI provides a framework for introducing new disciplines as needs arise.</a:t>
            </a:r>
          </a:p>
          <a:p>
            <a:endParaRPr lang="en-US" dirty="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5117</TotalTime>
  <Words>1685</Words>
  <Application>Microsoft Office PowerPoint</Application>
  <PresentationFormat>Custom</PresentationFormat>
  <Paragraphs>287</Paragraphs>
  <Slides>30</Slides>
  <Notes>20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Office Theme</vt:lpstr>
      <vt:lpstr>ClipArt</vt:lpstr>
      <vt:lpstr>Worksheet</vt:lpstr>
      <vt:lpstr>   Software Engineering  Lecture No:16.   Lecture # 7</vt:lpstr>
      <vt:lpstr>Underlying Premise of Process Improvement</vt:lpstr>
      <vt:lpstr>Categories of Process Improvement Benefits</vt:lpstr>
      <vt:lpstr>What is a CMM?</vt:lpstr>
      <vt:lpstr>So Many Models, So Little Time</vt:lpstr>
      <vt:lpstr>How can CMMI help?</vt:lpstr>
      <vt:lpstr>Bridging the Divide</vt:lpstr>
      <vt:lpstr>The Next Step Is CMM Integration</vt:lpstr>
      <vt:lpstr>Enterprise-Wide Improvement</vt:lpstr>
      <vt:lpstr>Bodies of Knowledge Captured in CMMI Models</vt:lpstr>
      <vt:lpstr>Software Engineering (SW)</vt:lpstr>
      <vt:lpstr>System Engineering (SE)</vt:lpstr>
      <vt:lpstr>Integrated Product &amp; process development (IPPD)</vt:lpstr>
      <vt:lpstr>Supplier sourcing (SS) </vt:lpstr>
      <vt:lpstr>CMMI Models</vt:lpstr>
      <vt:lpstr>Understanding CMMI Representations</vt:lpstr>
      <vt:lpstr>Staged Representation</vt:lpstr>
      <vt:lpstr>CMMI Model Representations</vt:lpstr>
      <vt:lpstr>Maturity Levels</vt:lpstr>
      <vt:lpstr>The Maturity Levels</vt:lpstr>
      <vt:lpstr>Maturity Levels Should Not  Be Skipped</vt:lpstr>
      <vt:lpstr>Maturity Level 1  Initial</vt:lpstr>
      <vt:lpstr>Maturity Level 2 Managed at the Project Level</vt:lpstr>
      <vt:lpstr>Maturity Level 3 Defined at the Organization Level</vt:lpstr>
      <vt:lpstr>PowerPoint Presentation</vt:lpstr>
      <vt:lpstr>CMMI Components</vt:lpstr>
      <vt:lpstr>PowerPoint Presentation</vt:lpstr>
      <vt:lpstr>PowerPoint Presentation</vt:lpstr>
      <vt:lpstr>Example</vt:lpstr>
      <vt:lpstr>Yet another CMMI term: Institutionalization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Quesrtv</cp:lastModifiedBy>
  <cp:revision>402</cp:revision>
  <dcterms:created xsi:type="dcterms:W3CDTF">2013-11-07T00:54:08Z</dcterms:created>
  <dcterms:modified xsi:type="dcterms:W3CDTF">2014-01-15T13:23:49Z</dcterms:modified>
</cp:coreProperties>
</file>