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66" r:id="rId3"/>
    <p:sldId id="267" r:id="rId4"/>
    <p:sldId id="268" r:id="rId5"/>
    <p:sldId id="270" r:id="rId6"/>
    <p:sldId id="273" r:id="rId7"/>
    <p:sldId id="295" r:id="rId8"/>
    <p:sldId id="271" r:id="rId9"/>
    <p:sldId id="272" r:id="rId10"/>
    <p:sldId id="280"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18B31113-E662-4191-8D5D-474B78DCA561}" type="datetimeFigureOut">
              <a:rPr lang="en-US" smtClean="0"/>
              <a:t>11/25/2013</a:t>
            </a:fld>
            <a:endParaRPr lang="en-U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18D419A6-884F-4506-9188-4D93BBF21F00}" type="slidenum">
              <a:rPr lang="en-US" smtClean="0"/>
              <a:t>‹#›</a:t>
            </a:fld>
            <a:endParaRPr lang="en-US"/>
          </a:p>
        </p:txBody>
      </p:sp>
    </p:spTree>
    <p:extLst>
      <p:ext uri="{BB962C8B-B14F-4D97-AF65-F5344CB8AC3E}">
        <p14:creationId xmlns:p14="http://schemas.microsoft.com/office/powerpoint/2010/main" val="1923977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B31113-E662-4191-8D5D-474B78DCA561}" type="datetimeFigureOut">
              <a:rPr lang="en-US" smtClean="0"/>
              <a:t>11/25/2013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D419A6-884F-4506-9188-4D93BBF21F00}" type="slidenum">
              <a:rPr lang="en-US" smtClean="0"/>
              <a:t>‹#›</a:t>
            </a:fld>
            <a:endParaRPr lang="en-US"/>
          </a:p>
        </p:txBody>
      </p:sp>
    </p:spTree>
    <p:extLst>
      <p:ext uri="{BB962C8B-B14F-4D97-AF65-F5344CB8AC3E}">
        <p14:creationId xmlns:p14="http://schemas.microsoft.com/office/powerpoint/2010/main" val="29841934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18B31113-E662-4191-8D5D-474B78DCA561}" type="datetimeFigureOut">
              <a:rPr lang="en-US" smtClean="0"/>
              <a:t>11/25/2013</a:t>
            </a:fld>
            <a:endParaRPr lang="en-US"/>
          </a:p>
        </p:txBody>
      </p:sp>
      <p:sp>
        <p:nvSpPr>
          <p:cNvPr id="5" name="Footer Placeholder 4"/>
          <p:cNvSpPr>
            <a:spLocks noGrp="1"/>
          </p:cNvSpPr>
          <p:nvPr>
            <p:ph type="ftr" sz="quarter" idx="11"/>
          </p:nvPr>
        </p:nvSpPr>
        <p:spPr>
          <a:xfrm>
            <a:off x="774923" y="5951811"/>
            <a:ext cx="7896279" cy="365125"/>
          </a:xfrm>
        </p:spPr>
        <p:txBody>
          <a:bodyPr/>
          <a:lstStyle/>
          <a:p>
            <a:endParaRPr lang="en-US"/>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18D419A6-884F-4506-9188-4D93BBF21F00}" type="slidenum">
              <a:rPr lang="en-US" smtClean="0"/>
              <a:t>‹#›</a:t>
            </a:fld>
            <a:endParaRPr lang="en-US"/>
          </a:p>
        </p:txBody>
      </p:sp>
    </p:spTree>
    <p:extLst>
      <p:ext uri="{BB962C8B-B14F-4D97-AF65-F5344CB8AC3E}">
        <p14:creationId xmlns:p14="http://schemas.microsoft.com/office/powerpoint/2010/main" val="3364267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8B31113-E662-4191-8D5D-474B78DCA561}" type="datetimeFigureOut">
              <a:rPr lang="en-US" smtClean="0"/>
              <a:t>11/25/2013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58300" y="5956137"/>
            <a:ext cx="1052508" cy="365125"/>
          </a:xfrm>
        </p:spPr>
        <p:txBody>
          <a:bodyPr/>
          <a:lstStyle/>
          <a:p>
            <a:fld id="{18D419A6-884F-4506-9188-4D93BBF21F00}" type="slidenum">
              <a:rPr lang="en-US" smtClean="0"/>
              <a:t>‹#›</a:t>
            </a:fld>
            <a:endParaRPr lang="en-US"/>
          </a:p>
        </p:txBody>
      </p:sp>
    </p:spTree>
    <p:extLst>
      <p:ext uri="{BB962C8B-B14F-4D97-AF65-F5344CB8AC3E}">
        <p14:creationId xmlns:p14="http://schemas.microsoft.com/office/powerpoint/2010/main" val="3674892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18B31113-E662-4191-8D5D-474B78DCA561}" type="datetimeFigureOut">
              <a:rPr lang="en-US" smtClean="0"/>
              <a:t>11/25/2013</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18D419A6-884F-4506-9188-4D93BBF21F00}" type="slidenum">
              <a:rPr lang="en-US" smtClean="0"/>
              <a:t>‹#›</a:t>
            </a:fld>
            <a:endParaRPr lang="en-US"/>
          </a:p>
        </p:txBody>
      </p:sp>
    </p:spTree>
    <p:extLst>
      <p:ext uri="{BB962C8B-B14F-4D97-AF65-F5344CB8AC3E}">
        <p14:creationId xmlns:p14="http://schemas.microsoft.com/office/powerpoint/2010/main" val="2617954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8B31113-E662-4191-8D5D-474B78DCA561}" type="datetimeFigureOut">
              <a:rPr lang="en-US" smtClean="0"/>
              <a:t>11/25/2013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D419A6-884F-4506-9188-4D93BBF21F00}" type="slidenum">
              <a:rPr lang="en-US" smtClean="0"/>
              <a:t>‹#›</a:t>
            </a:fld>
            <a:endParaRPr lang="en-US"/>
          </a:p>
        </p:txBody>
      </p:sp>
    </p:spTree>
    <p:extLst>
      <p:ext uri="{BB962C8B-B14F-4D97-AF65-F5344CB8AC3E}">
        <p14:creationId xmlns:p14="http://schemas.microsoft.com/office/powerpoint/2010/main" val="4093833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8B31113-E662-4191-8D5D-474B78DCA561}" type="datetimeFigureOut">
              <a:rPr lang="en-US" smtClean="0"/>
              <a:t>11/25/2013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D419A6-884F-4506-9188-4D93BBF21F00}" type="slidenum">
              <a:rPr lang="en-US" smtClean="0"/>
              <a:t>‹#›</a:t>
            </a:fld>
            <a:endParaRPr lang="en-US"/>
          </a:p>
        </p:txBody>
      </p:sp>
    </p:spTree>
    <p:extLst>
      <p:ext uri="{BB962C8B-B14F-4D97-AF65-F5344CB8AC3E}">
        <p14:creationId xmlns:p14="http://schemas.microsoft.com/office/powerpoint/2010/main" val="3206782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8B31113-E662-4191-8D5D-474B78DCA561}" type="datetimeFigureOut">
              <a:rPr lang="en-US" smtClean="0"/>
              <a:t>11/25/2013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D419A6-884F-4506-9188-4D93BBF21F00}" type="slidenum">
              <a:rPr lang="en-US" smtClean="0"/>
              <a:t>‹#›</a:t>
            </a:fld>
            <a:endParaRPr lang="en-US"/>
          </a:p>
        </p:txBody>
      </p:sp>
    </p:spTree>
    <p:extLst>
      <p:ext uri="{BB962C8B-B14F-4D97-AF65-F5344CB8AC3E}">
        <p14:creationId xmlns:p14="http://schemas.microsoft.com/office/powerpoint/2010/main" val="2046908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B31113-E662-4191-8D5D-474B78DCA561}" type="datetimeFigureOut">
              <a:rPr lang="en-US" smtClean="0"/>
              <a:t>11/25/2013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D419A6-884F-4506-9188-4D93BBF21F00}" type="slidenum">
              <a:rPr lang="en-US" smtClean="0"/>
              <a:t>‹#›</a:t>
            </a:fld>
            <a:endParaRPr lang="en-US"/>
          </a:p>
        </p:txBody>
      </p:sp>
    </p:spTree>
    <p:extLst>
      <p:ext uri="{BB962C8B-B14F-4D97-AF65-F5344CB8AC3E}">
        <p14:creationId xmlns:p14="http://schemas.microsoft.com/office/powerpoint/2010/main" val="796466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18B31113-E662-4191-8D5D-474B78DCA561}" type="datetimeFigureOut">
              <a:rPr lang="en-US" smtClean="0"/>
              <a:t>11/25/2013</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18D419A6-884F-4506-9188-4D93BBF21F00}" type="slidenum">
              <a:rPr lang="en-US" smtClean="0"/>
              <a:t>‹#›</a:t>
            </a:fld>
            <a:endParaRPr lang="en-US"/>
          </a:p>
        </p:txBody>
      </p:sp>
    </p:spTree>
    <p:extLst>
      <p:ext uri="{BB962C8B-B14F-4D97-AF65-F5344CB8AC3E}">
        <p14:creationId xmlns:p14="http://schemas.microsoft.com/office/powerpoint/2010/main" val="2081814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B31113-E662-4191-8D5D-474B78DCA561}" type="datetimeFigureOut">
              <a:rPr lang="en-US" smtClean="0"/>
              <a:t>11/25/2013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D419A6-884F-4506-9188-4D93BBF21F00}" type="slidenum">
              <a:rPr lang="en-US" smtClean="0"/>
              <a:t>‹#›</a:t>
            </a:fld>
            <a:endParaRPr lang="en-US"/>
          </a:p>
        </p:txBody>
      </p:sp>
    </p:spTree>
    <p:extLst>
      <p:ext uri="{BB962C8B-B14F-4D97-AF65-F5344CB8AC3E}">
        <p14:creationId xmlns:p14="http://schemas.microsoft.com/office/powerpoint/2010/main" val="3958156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18B31113-E662-4191-8D5D-474B78DCA561}" type="datetimeFigureOut">
              <a:rPr lang="en-US" smtClean="0"/>
              <a:t>11/25/2013</a:t>
            </a:fld>
            <a:endParaRPr lang="en-US"/>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18D419A6-884F-4506-9188-4D93BBF21F00}" type="slidenum">
              <a:rPr lang="en-US" smtClean="0"/>
              <a:t>‹#›</a:t>
            </a:fld>
            <a:endParaRPr lang="en-US"/>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55094755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4840" y="3395148"/>
            <a:ext cx="10993549" cy="1475013"/>
          </a:xfrm>
        </p:spPr>
        <p:txBody>
          <a:bodyPr>
            <a:noAutofit/>
          </a:bodyPr>
          <a:lstStyle/>
          <a:p>
            <a:pPr algn="ctr"/>
            <a:r>
              <a:rPr lang="en-US" sz="4000" dirty="0" smtClean="0"/>
              <a:t>Software Engineering</a:t>
            </a:r>
            <a:br>
              <a:rPr lang="en-US" sz="4000" dirty="0" smtClean="0"/>
            </a:br>
            <a:r>
              <a:rPr lang="en-US" sz="4000" dirty="0" smtClean="0"/>
              <a:t/>
            </a:r>
            <a:br>
              <a:rPr lang="en-US" sz="4000" dirty="0" smtClean="0"/>
            </a:br>
            <a:r>
              <a:rPr lang="en-US" sz="4000" dirty="0" smtClean="0"/>
              <a:t>MCS-2</a:t>
            </a:r>
            <a:br>
              <a:rPr lang="en-US" sz="4000" dirty="0" smtClean="0"/>
            </a:br>
            <a:r>
              <a:rPr lang="en-US" sz="4000" dirty="0"/>
              <a:t/>
            </a:r>
            <a:br>
              <a:rPr lang="en-US" sz="4000" dirty="0"/>
            </a:br>
            <a:r>
              <a:rPr lang="en-US" sz="4000" dirty="0"/>
              <a:t/>
            </a:r>
            <a:br>
              <a:rPr lang="en-US" sz="4000" dirty="0"/>
            </a:br>
            <a:r>
              <a:rPr lang="en-US" sz="4000" dirty="0" smtClean="0">
                <a:solidFill>
                  <a:schemeClr val="bg1"/>
                </a:solidFill>
              </a:rPr>
              <a:t>Lecture # 3</a:t>
            </a:r>
            <a:endParaRPr lang="en-US" sz="4000" dirty="0">
              <a:solidFill>
                <a:schemeClr val="bg1"/>
              </a:solidFill>
            </a:endParaRPr>
          </a:p>
        </p:txBody>
      </p:sp>
    </p:spTree>
    <p:extLst>
      <p:ext uri="{BB962C8B-B14F-4D97-AF65-F5344CB8AC3E}">
        <p14:creationId xmlns:p14="http://schemas.microsoft.com/office/powerpoint/2010/main" val="10323141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to use Water fall Model?</a:t>
            </a:r>
            <a:endParaRPr lang="en-US" dirty="0"/>
          </a:p>
        </p:txBody>
      </p:sp>
      <p:sp>
        <p:nvSpPr>
          <p:cNvPr id="3" name="Content Placeholder 2"/>
          <p:cNvSpPr>
            <a:spLocks noGrp="1"/>
          </p:cNvSpPr>
          <p:nvPr>
            <p:ph idx="1"/>
          </p:nvPr>
        </p:nvSpPr>
        <p:spPr>
          <a:xfrm>
            <a:off x="109181" y="2521686"/>
            <a:ext cx="11696132" cy="3678303"/>
          </a:xfrm>
        </p:spPr>
        <p:txBody>
          <a:bodyPr>
            <a:noAutofit/>
          </a:bodyPr>
          <a:lstStyle/>
          <a:p>
            <a:pPr fontAlgn="base"/>
            <a:r>
              <a:rPr lang="en-US" sz="2200" dirty="0">
                <a:latin typeface="Times New Roman" panose="02020603050405020304" pitchFamily="18" charset="0"/>
                <a:cs typeface="Times New Roman" panose="02020603050405020304" pitchFamily="18" charset="0"/>
              </a:rPr>
              <a:t>T</a:t>
            </a:r>
            <a:r>
              <a:rPr lang="en-US" sz="2200" dirty="0" smtClean="0">
                <a:latin typeface="Times New Roman" panose="02020603050405020304" pitchFamily="18" charset="0"/>
                <a:cs typeface="Times New Roman" panose="02020603050405020304" pitchFamily="18" charset="0"/>
              </a:rPr>
              <a:t>he </a:t>
            </a:r>
            <a:r>
              <a:rPr lang="en-US" sz="2200" dirty="0">
                <a:latin typeface="Times New Roman" panose="02020603050405020304" pitchFamily="18" charset="0"/>
                <a:cs typeface="Times New Roman" panose="02020603050405020304" pitchFamily="18" charset="0"/>
              </a:rPr>
              <a:t>project is </a:t>
            </a:r>
            <a:r>
              <a:rPr lang="en-US" sz="2200" dirty="0" smtClean="0">
                <a:latin typeface="Times New Roman" panose="02020603050405020304" pitchFamily="18" charset="0"/>
                <a:cs typeface="Times New Roman" panose="02020603050405020304" pitchFamily="18" charset="0"/>
              </a:rPr>
              <a:t>simple and short.</a:t>
            </a:r>
            <a:endParaRPr lang="en-US" sz="2200" dirty="0">
              <a:latin typeface="Times New Roman" panose="02020603050405020304" pitchFamily="18" charset="0"/>
              <a:cs typeface="Times New Roman" panose="02020603050405020304" pitchFamily="18" charset="0"/>
            </a:endParaRPr>
          </a:p>
          <a:p>
            <a:pPr fontAlgn="base"/>
            <a:r>
              <a:rPr lang="en-US" sz="2200" dirty="0">
                <a:latin typeface="Times New Roman" panose="02020603050405020304" pitchFamily="18" charset="0"/>
                <a:cs typeface="Times New Roman" panose="02020603050405020304" pitchFamily="18" charset="0"/>
              </a:rPr>
              <a:t>T</a:t>
            </a:r>
            <a:r>
              <a:rPr lang="en-US" sz="2200" dirty="0" smtClean="0">
                <a:latin typeface="Times New Roman" panose="02020603050405020304" pitchFamily="18" charset="0"/>
                <a:cs typeface="Times New Roman" panose="02020603050405020304" pitchFamily="18" charset="0"/>
              </a:rPr>
              <a:t>he </a:t>
            </a:r>
            <a:r>
              <a:rPr lang="en-US" sz="2200" dirty="0">
                <a:latin typeface="Times New Roman" panose="02020603050405020304" pitchFamily="18" charset="0"/>
                <a:cs typeface="Times New Roman" panose="02020603050405020304" pitchFamily="18" charset="0"/>
              </a:rPr>
              <a:t>project is complicated, but you have the expertise to deliver </a:t>
            </a:r>
            <a:r>
              <a:rPr lang="en-US" sz="2200" dirty="0" smtClean="0">
                <a:latin typeface="Times New Roman" panose="02020603050405020304" pitchFamily="18" charset="0"/>
                <a:cs typeface="Times New Roman" panose="02020603050405020304" pitchFamily="18" charset="0"/>
              </a:rPr>
              <a:t>it.</a:t>
            </a:r>
            <a:endParaRPr lang="en-US" sz="2200" dirty="0">
              <a:latin typeface="Times New Roman" panose="02020603050405020304" pitchFamily="18" charset="0"/>
              <a:cs typeface="Times New Roman" panose="02020603050405020304" pitchFamily="18" charset="0"/>
            </a:endParaRPr>
          </a:p>
          <a:p>
            <a:pPr fontAlgn="base"/>
            <a:r>
              <a:rPr lang="en-US" sz="2200" dirty="0" smtClean="0">
                <a:latin typeface="Times New Roman" panose="02020603050405020304" pitchFamily="18" charset="0"/>
                <a:cs typeface="Times New Roman" panose="02020603050405020304" pitchFamily="18" charset="0"/>
              </a:rPr>
              <a:t>The </a:t>
            </a:r>
            <a:r>
              <a:rPr lang="en-US" sz="2200" dirty="0">
                <a:latin typeface="Times New Roman" panose="02020603050405020304" pitchFamily="18" charset="0"/>
                <a:cs typeface="Times New Roman" panose="02020603050405020304" pitchFamily="18" charset="0"/>
              </a:rPr>
              <a:t>upfront investment is not risky to </a:t>
            </a:r>
            <a:r>
              <a:rPr lang="en-US" sz="2200" dirty="0" smtClean="0">
                <a:latin typeface="Times New Roman" panose="02020603050405020304" pitchFamily="18" charset="0"/>
                <a:cs typeface="Times New Roman" panose="02020603050405020304" pitchFamily="18" charset="0"/>
              </a:rPr>
              <a:t>make.</a:t>
            </a:r>
            <a:endParaRPr lang="en-US" sz="2200" dirty="0">
              <a:latin typeface="Times New Roman" panose="02020603050405020304" pitchFamily="18" charset="0"/>
              <a:cs typeface="Times New Roman" panose="02020603050405020304" pitchFamily="18" charset="0"/>
            </a:endParaRPr>
          </a:p>
          <a:p>
            <a:pPr fontAlgn="base"/>
            <a:r>
              <a:rPr lang="en-US" sz="2200" dirty="0">
                <a:latin typeface="Times New Roman" panose="02020603050405020304" pitchFamily="18" charset="0"/>
                <a:cs typeface="Times New Roman" panose="02020603050405020304" pitchFamily="18" charset="0"/>
              </a:rPr>
              <a:t>Y</a:t>
            </a:r>
            <a:r>
              <a:rPr lang="en-US" sz="2200" dirty="0" smtClean="0">
                <a:latin typeface="Times New Roman" panose="02020603050405020304" pitchFamily="18" charset="0"/>
                <a:cs typeface="Times New Roman" panose="02020603050405020304" pitchFamily="18" charset="0"/>
              </a:rPr>
              <a:t>ou </a:t>
            </a:r>
            <a:r>
              <a:rPr lang="en-US" sz="2200" dirty="0">
                <a:latin typeface="Times New Roman" panose="02020603050405020304" pitchFamily="18" charset="0"/>
                <a:cs typeface="Times New Roman" panose="02020603050405020304" pitchFamily="18" charset="0"/>
              </a:rPr>
              <a:t>focus your performance measures on delivery date and </a:t>
            </a:r>
            <a:r>
              <a:rPr lang="en-US" sz="2200" dirty="0" smtClean="0">
                <a:latin typeface="Times New Roman" panose="02020603050405020304" pitchFamily="18" charset="0"/>
                <a:cs typeface="Times New Roman" panose="02020603050405020304" pitchFamily="18" charset="0"/>
              </a:rPr>
              <a:t>budget.</a:t>
            </a:r>
            <a:endParaRPr lang="en-US" sz="2200" dirty="0">
              <a:latin typeface="Times New Roman" panose="02020603050405020304" pitchFamily="18" charset="0"/>
              <a:cs typeface="Times New Roman" panose="02020603050405020304" pitchFamily="18" charset="0"/>
            </a:endParaRPr>
          </a:p>
          <a:p>
            <a:r>
              <a:rPr lang="en-US" sz="2200" dirty="0">
                <a:latin typeface="Times New Roman" panose="02020603050405020304" pitchFamily="18" charset="0"/>
                <a:cs typeface="Times New Roman" panose="02020603050405020304" pitchFamily="18" charset="0"/>
              </a:rPr>
              <a:t>There are no ambiguous </a:t>
            </a:r>
            <a:r>
              <a:rPr lang="en-US" sz="2200" dirty="0" smtClean="0">
                <a:latin typeface="Times New Roman" panose="02020603050405020304" pitchFamily="18" charset="0"/>
                <a:cs typeface="Times New Roman" panose="02020603050405020304" pitchFamily="18" charset="0"/>
              </a:rPr>
              <a:t>requirements. Requirements </a:t>
            </a:r>
            <a:r>
              <a:rPr lang="en-US" sz="2200" dirty="0">
                <a:latin typeface="Times New Roman" panose="02020603050405020304" pitchFamily="18" charset="0"/>
                <a:cs typeface="Times New Roman" panose="02020603050405020304" pitchFamily="18" charset="0"/>
              </a:rPr>
              <a:t>are very well known, clear and fixed.</a:t>
            </a:r>
          </a:p>
          <a:p>
            <a:r>
              <a:rPr lang="en-US" sz="2200" dirty="0">
                <a:latin typeface="Times New Roman" panose="02020603050405020304" pitchFamily="18" charset="0"/>
                <a:cs typeface="Times New Roman" panose="02020603050405020304" pitchFamily="18" charset="0"/>
              </a:rPr>
              <a:t>Product definition is stable.</a:t>
            </a:r>
          </a:p>
          <a:p>
            <a:r>
              <a:rPr lang="en-US" sz="2200" dirty="0">
                <a:latin typeface="Times New Roman" panose="02020603050405020304" pitchFamily="18" charset="0"/>
                <a:cs typeface="Times New Roman" panose="02020603050405020304" pitchFamily="18" charset="0"/>
              </a:rPr>
              <a:t>Technology is understood.</a:t>
            </a:r>
          </a:p>
          <a:p>
            <a:r>
              <a:rPr lang="en-US" sz="2200" dirty="0" smtClean="0">
                <a:latin typeface="Times New Roman" panose="02020603050405020304" pitchFamily="18" charset="0"/>
                <a:cs typeface="Times New Roman" panose="02020603050405020304" pitchFamily="18" charset="0"/>
              </a:rPr>
              <a:t>Ample </a:t>
            </a:r>
            <a:r>
              <a:rPr lang="en-US" sz="2200" dirty="0">
                <a:latin typeface="Times New Roman" panose="02020603050405020304" pitchFamily="18" charset="0"/>
                <a:cs typeface="Times New Roman" panose="02020603050405020304" pitchFamily="18" charset="0"/>
              </a:rPr>
              <a:t>resources with required expertise are available </a:t>
            </a:r>
            <a:r>
              <a:rPr lang="en-US" sz="2200" dirty="0" smtClean="0">
                <a:latin typeface="Times New Roman" panose="02020603050405020304" pitchFamily="18" charset="0"/>
                <a:cs typeface="Times New Roman" panose="02020603050405020304" pitchFamily="18" charset="0"/>
              </a:rPr>
              <a:t>freely.</a:t>
            </a:r>
            <a:endParaRPr lang="en-US" sz="2200" dirty="0">
              <a:latin typeface="Times New Roman" panose="02020603050405020304" pitchFamily="18" charset="0"/>
              <a:cs typeface="Times New Roman" panose="02020603050405020304" pitchFamily="18" charset="0"/>
            </a:endParaRPr>
          </a:p>
          <a:p>
            <a:pPr fontAlgn="base"/>
            <a:r>
              <a:rPr lang="en-US" sz="2200" dirty="0" smtClean="0">
                <a:latin typeface="Times New Roman" panose="02020603050405020304" pitchFamily="18" charset="0"/>
                <a:cs typeface="Times New Roman" panose="02020603050405020304" pitchFamily="18" charset="0"/>
              </a:rPr>
              <a:t>You </a:t>
            </a:r>
            <a:r>
              <a:rPr lang="en-US" sz="2200" dirty="0">
                <a:latin typeface="Times New Roman" panose="02020603050405020304" pitchFamily="18" charset="0"/>
                <a:cs typeface="Times New Roman" panose="02020603050405020304" pitchFamily="18" charset="0"/>
              </a:rPr>
              <a:t>work for a big client and they enforces their very formal approach on vendors.</a:t>
            </a:r>
          </a:p>
          <a:p>
            <a:pPr fontAlgn="base"/>
            <a:r>
              <a:rPr lang="en-US" sz="2200" dirty="0">
                <a:latin typeface="Times New Roman" panose="02020603050405020304" pitchFamily="18" charset="0"/>
                <a:cs typeface="Times New Roman" panose="02020603050405020304" pitchFamily="18" charset="0"/>
              </a:rPr>
              <a:t>You work on fixed-scope, fixed-price contracts and client doesn't expect (for any reasons) rapid change in the </a:t>
            </a:r>
            <a:r>
              <a:rPr lang="en-US" sz="2200" dirty="0" smtClean="0">
                <a:latin typeface="Times New Roman" panose="02020603050405020304" pitchFamily="18" charset="0"/>
                <a:cs typeface="Times New Roman" panose="02020603050405020304" pitchFamily="18" charset="0"/>
              </a:rPr>
              <a:t>scope.</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38919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32451" y="1724375"/>
            <a:ext cx="7197726" cy="2421464"/>
          </a:xfrm>
        </p:spPr>
        <p:txBody>
          <a:bodyPr/>
          <a:lstStyle/>
          <a:p>
            <a:pPr algn="ctr"/>
            <a:r>
              <a:rPr lang="en-US" dirty="0" smtClean="0">
                <a:solidFill>
                  <a:schemeClr val="bg1"/>
                </a:solidFill>
              </a:rPr>
              <a:t>Good Luck ! </a:t>
            </a:r>
            <a:r>
              <a:rPr lang="en-US" sz="7200" dirty="0" smtClean="0">
                <a:solidFill>
                  <a:schemeClr val="bg1"/>
                </a:solidFill>
                <a:latin typeface="Century Gothic" panose="020B0502020202020204" pitchFamily="34" charset="0"/>
              </a:rPr>
              <a:t>☻</a:t>
            </a:r>
            <a:endParaRPr lang="en-US" sz="7200" dirty="0">
              <a:solidFill>
                <a:schemeClr val="bg1"/>
              </a:solidFill>
            </a:endParaRPr>
          </a:p>
        </p:txBody>
      </p:sp>
    </p:spTree>
    <p:extLst>
      <p:ext uri="{BB962C8B-B14F-4D97-AF65-F5344CB8AC3E}">
        <p14:creationId xmlns:p14="http://schemas.microsoft.com/office/powerpoint/2010/main" val="11473671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Process</a:t>
            </a:r>
            <a:endParaRPr lang="en-US" dirty="0"/>
          </a:p>
        </p:txBody>
      </p:sp>
      <p:sp>
        <p:nvSpPr>
          <p:cNvPr id="3" name="Content Placeholder 2"/>
          <p:cNvSpPr>
            <a:spLocks noGrp="1"/>
          </p:cNvSpPr>
          <p:nvPr>
            <p:ph idx="1"/>
          </p:nvPr>
        </p:nvSpPr>
        <p:spPr>
          <a:xfrm>
            <a:off x="581192" y="1429351"/>
            <a:ext cx="11029615" cy="5142044"/>
          </a:xfrm>
        </p:spPr>
        <p:txBody>
          <a:bodyPr>
            <a:normAutofit/>
          </a:bodyPr>
          <a:lstStyle/>
          <a:p>
            <a:pPr algn="just"/>
            <a:r>
              <a:rPr lang="en-US" sz="2400" dirty="0">
                <a:latin typeface="Times New Roman" panose="02020603050405020304" pitchFamily="18" charset="0"/>
                <a:cs typeface="Times New Roman" panose="02020603050405020304" pitchFamily="18" charset="0"/>
              </a:rPr>
              <a:t>A software development process, also known as a software development life-cycle (SDLC), is a structure imposed on the development of a software product</a:t>
            </a:r>
            <a:r>
              <a:rPr lang="en-US" sz="2400" dirty="0" smtClean="0">
                <a:latin typeface="Times New Roman" panose="02020603050405020304" pitchFamily="18" charset="0"/>
                <a:cs typeface="Times New Roman" panose="02020603050405020304" pitchFamily="18" charset="0"/>
              </a:rPr>
              <a:t>.</a:t>
            </a:r>
          </a:p>
          <a:p>
            <a:pPr algn="just"/>
            <a:r>
              <a:rPr lang="en-US" sz="2400" dirty="0">
                <a:latin typeface="Times New Roman" panose="02020603050405020304" pitchFamily="18" charset="0"/>
                <a:cs typeface="Times New Roman" panose="02020603050405020304" pitchFamily="18" charset="0"/>
              </a:rPr>
              <a:t>Software Processes include those activities, methods, </a:t>
            </a:r>
            <a:r>
              <a:rPr lang="en-US" sz="2400" dirty="0" smtClean="0">
                <a:latin typeface="Times New Roman" panose="02020603050405020304" pitchFamily="18" charset="0"/>
                <a:cs typeface="Times New Roman" panose="02020603050405020304" pitchFamily="18" charset="0"/>
              </a:rPr>
              <a:t>practices </a:t>
            </a:r>
            <a:r>
              <a:rPr lang="en-US" sz="2400" dirty="0">
                <a:latin typeface="Times New Roman" panose="02020603050405020304" pitchFamily="18" charset="0"/>
                <a:cs typeface="Times New Roman" panose="02020603050405020304" pitchFamily="18" charset="0"/>
              </a:rPr>
              <a:t>and transformations that are used to create and </a:t>
            </a:r>
            <a:r>
              <a:rPr lang="en-US" sz="2400" dirty="0" smtClean="0">
                <a:latin typeface="Times New Roman" panose="02020603050405020304" pitchFamily="18" charset="0"/>
                <a:cs typeface="Times New Roman" panose="02020603050405020304" pitchFamily="18" charset="0"/>
              </a:rPr>
              <a:t>maintain </a:t>
            </a:r>
            <a:r>
              <a:rPr lang="en-US" sz="2400" dirty="0">
                <a:latin typeface="Times New Roman" panose="02020603050405020304" pitchFamily="18" charset="0"/>
                <a:cs typeface="Times New Roman" panose="02020603050405020304" pitchFamily="18" charset="0"/>
              </a:rPr>
              <a:t>software products. </a:t>
            </a:r>
          </a:p>
          <a:p>
            <a:pPr algn="just"/>
            <a:r>
              <a:rPr lang="en-US" sz="2400" dirty="0">
                <a:latin typeface="Times New Roman" panose="02020603050405020304" pitchFamily="18" charset="0"/>
                <a:cs typeface="Times New Roman" panose="02020603050405020304" pitchFamily="18" charset="0"/>
              </a:rPr>
              <a:t>Having </a:t>
            </a:r>
            <a:r>
              <a:rPr lang="en-US" sz="2400" dirty="0" smtClean="0">
                <a:latin typeface="Times New Roman" panose="02020603050405020304" pitchFamily="18" charset="0"/>
                <a:cs typeface="Times New Roman" panose="02020603050405020304" pitchFamily="18" charset="0"/>
              </a:rPr>
              <a:t>efﬁcient </a:t>
            </a:r>
            <a:r>
              <a:rPr lang="en-US" sz="2400" dirty="0">
                <a:latin typeface="Times New Roman" panose="02020603050405020304" pitchFamily="18" charset="0"/>
                <a:cs typeface="Times New Roman" panose="02020603050405020304" pitchFamily="18" charset="0"/>
              </a:rPr>
              <a:t>software processes in an </a:t>
            </a:r>
            <a:r>
              <a:rPr lang="en-US" sz="2400" dirty="0" smtClean="0">
                <a:latin typeface="Times New Roman" panose="02020603050405020304" pitchFamily="18" charset="0"/>
                <a:cs typeface="Times New Roman" panose="02020603050405020304" pitchFamily="18" charset="0"/>
              </a:rPr>
              <a:t>organization can </a:t>
            </a:r>
            <a:r>
              <a:rPr lang="en-US" sz="2400" dirty="0">
                <a:latin typeface="Times New Roman" panose="02020603050405020304" pitchFamily="18" charset="0"/>
                <a:cs typeface="Times New Roman" panose="02020603050405020304" pitchFamily="18" charset="0"/>
              </a:rPr>
              <a:t>lead to </a:t>
            </a:r>
            <a:r>
              <a:rPr lang="en-US" sz="2400" dirty="0" smtClean="0">
                <a:latin typeface="Times New Roman" panose="02020603050405020304" pitchFamily="18" charset="0"/>
                <a:cs typeface="Times New Roman" panose="02020603050405020304" pitchFamily="18" charset="0"/>
              </a:rPr>
              <a:t>beneﬁts </a:t>
            </a:r>
            <a:r>
              <a:rPr lang="en-US" sz="2400" dirty="0">
                <a:latin typeface="Times New Roman" panose="02020603050405020304" pitchFamily="18" charset="0"/>
                <a:cs typeface="Times New Roman" panose="02020603050405020304" pitchFamily="18" charset="0"/>
              </a:rPr>
              <a:t>such as cost savings, improved software quality and faster time to market.</a:t>
            </a:r>
          </a:p>
          <a:p>
            <a:pPr algn="just"/>
            <a:r>
              <a:rPr lang="en-US" sz="2400" dirty="0">
                <a:latin typeface="Times New Roman" panose="02020603050405020304" pitchFamily="18" charset="0"/>
                <a:cs typeface="Times New Roman" panose="02020603050405020304" pitchFamily="18" charset="0"/>
              </a:rPr>
              <a:t>T</a:t>
            </a:r>
            <a:r>
              <a:rPr lang="en-US" sz="2400" dirty="0" smtClean="0">
                <a:latin typeface="Times New Roman" panose="02020603050405020304" pitchFamily="18" charset="0"/>
                <a:cs typeface="Times New Roman" panose="02020603050405020304" pitchFamily="18" charset="0"/>
              </a:rPr>
              <a:t>here </a:t>
            </a:r>
            <a:r>
              <a:rPr lang="en-US" sz="2400" dirty="0">
                <a:latin typeface="Times New Roman" panose="02020603050405020304" pitchFamily="18" charset="0"/>
                <a:cs typeface="Times New Roman" panose="02020603050405020304" pitchFamily="18" charset="0"/>
              </a:rPr>
              <a:t>is no ‘ideal’ software </a:t>
            </a:r>
            <a:r>
              <a:rPr lang="en-US" sz="2400" dirty="0" smtClean="0">
                <a:latin typeface="Times New Roman" panose="02020603050405020304" pitchFamily="18" charset="0"/>
                <a:cs typeface="Times New Roman" panose="02020603050405020304" pitchFamily="18" charset="0"/>
              </a:rPr>
              <a:t>process.</a:t>
            </a:r>
          </a:p>
        </p:txBody>
      </p:sp>
    </p:spTree>
    <p:extLst>
      <p:ext uri="{BB962C8B-B14F-4D97-AF65-F5344CB8AC3E}">
        <p14:creationId xmlns:p14="http://schemas.microsoft.com/office/powerpoint/2010/main" val="20191065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activities of all Software Processes</a:t>
            </a:r>
            <a:endParaRPr lang="en-US" dirty="0"/>
          </a:p>
        </p:txBody>
      </p:sp>
      <p:sp>
        <p:nvSpPr>
          <p:cNvPr id="3" name="Content Placeholder 2"/>
          <p:cNvSpPr>
            <a:spLocks noGrp="1"/>
          </p:cNvSpPr>
          <p:nvPr>
            <p:ph idx="1"/>
          </p:nvPr>
        </p:nvSpPr>
        <p:spPr>
          <a:xfrm>
            <a:off x="581192" y="2166848"/>
            <a:ext cx="11029615" cy="4506907"/>
          </a:xfrm>
        </p:spPr>
        <p:txBody>
          <a:bodyPr>
            <a:normAutofit/>
          </a:bodyPr>
          <a:lstStyle/>
          <a:p>
            <a:pPr algn="just"/>
            <a:r>
              <a:rPr lang="en-US" sz="2400" dirty="0" smtClean="0">
                <a:latin typeface="Times New Roman" panose="02020603050405020304" pitchFamily="18" charset="0"/>
                <a:cs typeface="Times New Roman" panose="02020603050405020304" pitchFamily="18" charset="0"/>
              </a:rPr>
              <a:t>S/w Specification / Requirement Engineering</a:t>
            </a:r>
          </a:p>
          <a:p>
            <a:pPr lvl="1" algn="just"/>
            <a:r>
              <a:rPr lang="en-US" sz="2000" dirty="0" smtClean="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functionality of the software and constraints on </a:t>
            </a:r>
            <a:r>
              <a:rPr lang="en-US" sz="2000" dirty="0" smtClean="0">
                <a:latin typeface="Times New Roman" panose="02020603050405020304" pitchFamily="18" charset="0"/>
                <a:cs typeface="Times New Roman" panose="02020603050405020304" pitchFamily="18" charset="0"/>
              </a:rPr>
              <a:t>its operation </a:t>
            </a:r>
            <a:r>
              <a:rPr lang="en-US" sz="2000" dirty="0">
                <a:latin typeface="Times New Roman" panose="02020603050405020304" pitchFamily="18" charset="0"/>
                <a:cs typeface="Times New Roman" panose="02020603050405020304" pitchFamily="18" charset="0"/>
              </a:rPr>
              <a:t>must be defined.</a:t>
            </a:r>
            <a:endParaRPr lang="en-US" sz="20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S/w Design &amp; Implementation</a:t>
            </a:r>
          </a:p>
          <a:p>
            <a:pPr lvl="1" algn="just"/>
            <a:r>
              <a:rPr lang="en-US" sz="2000" dirty="0">
                <a:latin typeface="Times New Roman" panose="02020603050405020304" pitchFamily="18" charset="0"/>
                <a:cs typeface="Times New Roman" panose="02020603050405020304" pitchFamily="18" charset="0"/>
              </a:rPr>
              <a:t>The software to meet the </a:t>
            </a:r>
            <a:r>
              <a:rPr lang="en-US" sz="2000" dirty="0" smtClean="0">
                <a:latin typeface="Times New Roman" panose="02020603050405020304" pitchFamily="18" charset="0"/>
                <a:cs typeface="Times New Roman" panose="02020603050405020304" pitchFamily="18" charset="0"/>
              </a:rPr>
              <a:t>specification must </a:t>
            </a:r>
            <a:r>
              <a:rPr lang="en-US" sz="2000" dirty="0">
                <a:latin typeface="Times New Roman" panose="02020603050405020304" pitchFamily="18" charset="0"/>
                <a:cs typeface="Times New Roman" panose="02020603050405020304" pitchFamily="18" charset="0"/>
              </a:rPr>
              <a:t>be produced.</a:t>
            </a:r>
          </a:p>
          <a:p>
            <a:pPr algn="just"/>
            <a:r>
              <a:rPr lang="en-US" sz="2400" dirty="0" smtClean="0">
                <a:latin typeface="Times New Roman" panose="02020603050405020304" pitchFamily="18" charset="0"/>
                <a:cs typeface="Times New Roman" panose="02020603050405020304" pitchFamily="18" charset="0"/>
              </a:rPr>
              <a:t>S/w Validation</a:t>
            </a:r>
          </a:p>
          <a:p>
            <a:pPr lvl="1" algn="just"/>
            <a:r>
              <a:rPr lang="en-US" sz="2000" dirty="0">
                <a:latin typeface="Times New Roman" panose="02020603050405020304" pitchFamily="18" charset="0"/>
                <a:cs typeface="Times New Roman" panose="02020603050405020304" pitchFamily="18" charset="0"/>
              </a:rPr>
              <a:t>The software must be validated to ensure that it does </a:t>
            </a:r>
            <a:r>
              <a:rPr lang="en-US" sz="2000" dirty="0" smtClean="0">
                <a:latin typeface="Times New Roman" panose="02020603050405020304" pitchFamily="18" charset="0"/>
                <a:cs typeface="Times New Roman" panose="02020603050405020304" pitchFamily="18" charset="0"/>
              </a:rPr>
              <a:t>what the </a:t>
            </a:r>
            <a:r>
              <a:rPr lang="en-US" sz="2000" dirty="0">
                <a:latin typeface="Times New Roman" panose="02020603050405020304" pitchFamily="18" charset="0"/>
                <a:cs typeface="Times New Roman" panose="02020603050405020304" pitchFamily="18" charset="0"/>
              </a:rPr>
              <a:t>customer wants.</a:t>
            </a:r>
          </a:p>
          <a:p>
            <a:pPr algn="just"/>
            <a:r>
              <a:rPr lang="en-US" sz="2400" dirty="0" smtClean="0">
                <a:latin typeface="Times New Roman" panose="02020603050405020304" pitchFamily="18" charset="0"/>
                <a:cs typeface="Times New Roman" panose="02020603050405020304" pitchFamily="18" charset="0"/>
              </a:rPr>
              <a:t>S/w Evolution</a:t>
            </a:r>
          </a:p>
          <a:p>
            <a:pPr lvl="1" algn="just"/>
            <a:r>
              <a:rPr lang="en-US" sz="2000" dirty="0">
                <a:latin typeface="Times New Roman" panose="02020603050405020304" pitchFamily="18" charset="0"/>
                <a:cs typeface="Times New Roman" panose="02020603050405020304" pitchFamily="18" charset="0"/>
              </a:rPr>
              <a:t>The software must evolve to meet changing customer needs.</a:t>
            </a:r>
          </a:p>
        </p:txBody>
      </p:sp>
    </p:spTree>
    <p:extLst>
      <p:ext uri="{BB962C8B-B14F-4D97-AF65-F5344CB8AC3E}">
        <p14:creationId xmlns:p14="http://schemas.microsoft.com/office/powerpoint/2010/main" val="19115754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Process Model / Software Process Paradigm</a:t>
            </a:r>
            <a:endParaRPr lang="en-US" dirty="0"/>
          </a:p>
        </p:txBody>
      </p:sp>
      <p:sp>
        <p:nvSpPr>
          <p:cNvPr id="3" name="Content Placeholder 2"/>
          <p:cNvSpPr>
            <a:spLocks noGrp="1"/>
          </p:cNvSpPr>
          <p:nvPr>
            <p:ph idx="1"/>
          </p:nvPr>
        </p:nvSpPr>
        <p:spPr>
          <a:xfrm>
            <a:off x="581192" y="1715956"/>
            <a:ext cx="11029615" cy="5142044"/>
          </a:xfrm>
        </p:spPr>
        <p:txBody>
          <a:bodyPr>
            <a:normAutofit/>
          </a:bodyPr>
          <a:lstStyle/>
          <a:p>
            <a:pPr algn="just"/>
            <a:r>
              <a:rPr lang="en-US" sz="2400" dirty="0" smtClean="0">
                <a:latin typeface="Times New Roman" panose="02020603050405020304" pitchFamily="18" charset="0"/>
                <a:cs typeface="Times New Roman" panose="02020603050405020304" pitchFamily="18" charset="0"/>
              </a:rPr>
              <a:t>A software </a:t>
            </a:r>
            <a:r>
              <a:rPr lang="en-US" sz="2400" dirty="0">
                <a:latin typeface="Times New Roman" panose="02020603050405020304" pitchFamily="18" charset="0"/>
                <a:cs typeface="Times New Roman" panose="02020603050405020304" pitchFamily="18" charset="0"/>
              </a:rPr>
              <a:t>process model is a </a:t>
            </a:r>
          </a:p>
          <a:p>
            <a:pPr lvl="1" algn="just"/>
            <a:r>
              <a:rPr lang="en-US" sz="2400" dirty="0">
                <a:latin typeface="Times New Roman" panose="02020603050405020304" pitchFamily="18" charset="0"/>
                <a:cs typeface="Times New Roman" panose="02020603050405020304" pitchFamily="18" charset="0"/>
              </a:rPr>
              <a:t>description of the sequence of activities </a:t>
            </a:r>
            <a:r>
              <a:rPr lang="en-US" sz="2400" dirty="0" smtClean="0">
                <a:latin typeface="Times New Roman" panose="02020603050405020304" pitchFamily="18" charset="0"/>
                <a:cs typeface="Times New Roman" panose="02020603050405020304" pitchFamily="18" charset="0"/>
              </a:rPr>
              <a:t>carried </a:t>
            </a:r>
            <a:r>
              <a:rPr lang="en-US" sz="2400" dirty="0">
                <a:latin typeface="Times New Roman" panose="02020603050405020304" pitchFamily="18" charset="0"/>
                <a:cs typeface="Times New Roman" panose="02020603050405020304" pitchFamily="18" charset="0"/>
              </a:rPr>
              <a:t>out in an SE project, and </a:t>
            </a:r>
            <a:endParaRPr lang="en-US" sz="2400" dirty="0" smtClean="0">
              <a:latin typeface="Times New Roman" panose="02020603050405020304" pitchFamily="18" charset="0"/>
              <a:cs typeface="Times New Roman" panose="02020603050405020304" pitchFamily="18" charset="0"/>
            </a:endParaRPr>
          </a:p>
          <a:p>
            <a:pPr lvl="1" algn="just"/>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relative </a:t>
            </a:r>
            <a:r>
              <a:rPr lang="en-US" sz="2400" dirty="0" smtClean="0">
                <a:latin typeface="Times New Roman" panose="02020603050405020304" pitchFamily="18" charset="0"/>
                <a:cs typeface="Times New Roman" panose="02020603050405020304" pitchFamily="18" charset="0"/>
              </a:rPr>
              <a:t>order </a:t>
            </a:r>
            <a:r>
              <a:rPr lang="en-US" sz="2400" dirty="0">
                <a:latin typeface="Times New Roman" panose="02020603050405020304" pitchFamily="18" charset="0"/>
                <a:cs typeface="Times New Roman" panose="02020603050405020304" pitchFamily="18" charset="0"/>
              </a:rPr>
              <a:t>of these activities</a:t>
            </a:r>
            <a:r>
              <a:rPr lang="en-US" sz="2400" dirty="0" smtClean="0">
                <a:latin typeface="Times New Roman" panose="02020603050405020304" pitchFamily="18" charset="0"/>
                <a:cs typeface="Times New Roman" panose="02020603050405020304" pitchFamily="18" charset="0"/>
              </a:rPr>
              <a:t>.</a:t>
            </a:r>
          </a:p>
          <a:p>
            <a:pPr algn="just"/>
            <a:r>
              <a:rPr lang="en-US" sz="2400" dirty="0">
                <a:latin typeface="Times New Roman" panose="02020603050405020304" pitchFamily="18" charset="0"/>
                <a:cs typeface="Times New Roman" panose="02020603050405020304" pitchFamily="18" charset="0"/>
              </a:rPr>
              <a:t>A software process model is a </a:t>
            </a:r>
            <a:r>
              <a:rPr lang="en-US" sz="2400" dirty="0" smtClean="0">
                <a:latin typeface="Times New Roman" panose="02020603050405020304" pitchFamily="18" charset="0"/>
                <a:cs typeface="Times New Roman" panose="02020603050405020304" pitchFamily="18" charset="0"/>
              </a:rPr>
              <a:t>standardized format </a:t>
            </a:r>
            <a:r>
              <a:rPr lang="en-US" sz="2400" dirty="0">
                <a:latin typeface="Times New Roman" panose="02020603050405020304" pitchFamily="18" charset="0"/>
                <a:cs typeface="Times New Roman" panose="02020603050405020304" pitchFamily="18" charset="0"/>
              </a:rPr>
              <a:t>for </a:t>
            </a:r>
            <a:r>
              <a:rPr lang="en-US" sz="2400" dirty="0" smtClean="0">
                <a:latin typeface="Times New Roman" panose="02020603050405020304" pitchFamily="18" charset="0"/>
                <a:cs typeface="Times New Roman" panose="02020603050405020304" pitchFamily="18" charset="0"/>
              </a:rPr>
              <a:t>planning organizing, and running a </a:t>
            </a:r>
            <a:r>
              <a:rPr lang="en-US" sz="2400" dirty="0">
                <a:latin typeface="Times New Roman" panose="02020603050405020304" pitchFamily="18" charset="0"/>
                <a:cs typeface="Times New Roman" panose="02020603050405020304" pitchFamily="18" charset="0"/>
              </a:rPr>
              <a:t>development project</a:t>
            </a:r>
            <a:r>
              <a:rPr lang="en-US" sz="2400" dirty="0" smtClean="0">
                <a:latin typeface="Times New Roman" panose="02020603050405020304" pitchFamily="18" charset="0"/>
                <a:cs typeface="Times New Roman" panose="02020603050405020304" pitchFamily="18" charset="0"/>
              </a:rPr>
              <a:t>.</a:t>
            </a:r>
          </a:p>
          <a:p>
            <a:pPr algn="just"/>
            <a:r>
              <a:rPr lang="en-US" sz="2400" dirty="0">
                <a:latin typeface="Times New Roman" panose="02020603050405020304" pitchFamily="18" charset="0"/>
                <a:cs typeface="Times New Roman" panose="02020603050405020304" pitchFamily="18" charset="0"/>
              </a:rPr>
              <a:t>A software process model is a simplified representation of a software process. </a:t>
            </a:r>
          </a:p>
          <a:p>
            <a:pPr algn="just"/>
            <a:r>
              <a:rPr lang="en-US" sz="2400" dirty="0">
                <a:latin typeface="Times New Roman" panose="02020603050405020304" pitchFamily="18" charset="0"/>
                <a:cs typeface="Times New Roman" panose="02020603050405020304" pitchFamily="18" charset="0"/>
              </a:rPr>
              <a:t>Each process model represents a process from a particular perspective, and thus provides only partial information about that process. </a:t>
            </a:r>
          </a:p>
        </p:txBody>
      </p:sp>
    </p:spTree>
    <p:extLst>
      <p:ext uri="{BB962C8B-B14F-4D97-AF65-F5344CB8AC3E}">
        <p14:creationId xmlns:p14="http://schemas.microsoft.com/office/powerpoint/2010/main" val="24413146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Linear Sequential Model / Water Fall Model</a:t>
            </a:r>
            <a:endParaRPr lang="en-US" dirty="0"/>
          </a:p>
        </p:txBody>
      </p:sp>
      <p:sp>
        <p:nvSpPr>
          <p:cNvPr id="3" name="Content Placeholder 2"/>
          <p:cNvSpPr>
            <a:spLocks noGrp="1"/>
          </p:cNvSpPr>
          <p:nvPr>
            <p:ph idx="1"/>
          </p:nvPr>
        </p:nvSpPr>
        <p:spPr>
          <a:xfrm>
            <a:off x="163774" y="3081264"/>
            <a:ext cx="11805314" cy="3678303"/>
          </a:xfrm>
        </p:spPr>
        <p:txBody>
          <a:bodyPr>
            <a:normAutofit/>
          </a:bodyPr>
          <a:lstStyle/>
          <a:p>
            <a:pPr algn="just"/>
            <a:r>
              <a:rPr lang="en-US" sz="2400" dirty="0">
                <a:latin typeface="Times New Roman" panose="02020603050405020304" pitchFamily="18" charset="0"/>
                <a:cs typeface="Times New Roman" panose="02020603050405020304" pitchFamily="18" charset="0"/>
              </a:rPr>
              <a:t>The waterfall model is a sequential design process, often used in software development processes, in which progress is seen as flowing steadily downwards (like a waterfall) through the </a:t>
            </a:r>
            <a:r>
              <a:rPr lang="en-US" sz="2400" dirty="0" smtClean="0">
                <a:latin typeface="Times New Roman" panose="02020603050405020304" pitchFamily="18" charset="0"/>
                <a:cs typeface="Times New Roman" panose="02020603050405020304" pitchFamily="18" charset="0"/>
              </a:rPr>
              <a:t>phases.</a:t>
            </a:r>
          </a:p>
          <a:p>
            <a:pPr algn="just"/>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waterfall model is the classic process </a:t>
            </a:r>
            <a:r>
              <a:rPr lang="en-US" sz="2400" dirty="0" smtClean="0">
                <a:latin typeface="Times New Roman" panose="02020603050405020304" pitchFamily="18" charset="0"/>
                <a:cs typeface="Times New Roman" panose="02020603050405020304" pitchFamily="18" charset="0"/>
              </a:rPr>
              <a:t>model </a:t>
            </a:r>
            <a:r>
              <a:rPr lang="en-US" sz="2400" dirty="0">
                <a:latin typeface="Times New Roman" panose="02020603050405020304" pitchFamily="18" charset="0"/>
                <a:cs typeface="Times New Roman" panose="02020603050405020304" pitchFamily="18" charset="0"/>
              </a:rPr>
              <a:t>– it is widely known, understood and used. </a:t>
            </a:r>
          </a:p>
          <a:p>
            <a:pPr algn="just"/>
            <a:r>
              <a:rPr lang="en-US" sz="2400" dirty="0" smtClean="0">
                <a:latin typeface="Times New Roman" panose="02020603050405020304" pitchFamily="18" charset="0"/>
                <a:cs typeface="Times New Roman" panose="02020603050405020304" pitchFamily="18" charset="0"/>
              </a:rPr>
              <a:t>In </a:t>
            </a:r>
            <a:r>
              <a:rPr lang="en-US" sz="2400" dirty="0">
                <a:latin typeface="Times New Roman" panose="02020603050405020304" pitchFamily="18" charset="0"/>
                <a:cs typeface="Times New Roman" panose="02020603050405020304" pitchFamily="18" charset="0"/>
              </a:rPr>
              <a:t>some respect, waterfall is the ”common </a:t>
            </a:r>
            <a:r>
              <a:rPr lang="en-US" sz="2400" dirty="0" smtClean="0">
                <a:latin typeface="Times New Roman" panose="02020603050405020304" pitchFamily="18" charset="0"/>
                <a:cs typeface="Times New Roman" panose="02020603050405020304" pitchFamily="18" charset="0"/>
              </a:rPr>
              <a:t>sense</a:t>
            </a:r>
            <a:r>
              <a:rPr lang="en-US" sz="2400" dirty="0">
                <a:latin typeface="Times New Roman" panose="02020603050405020304" pitchFamily="18" charset="0"/>
                <a:cs typeface="Times New Roman" panose="02020603050405020304" pitchFamily="18" charset="0"/>
              </a:rPr>
              <a:t>” approach</a:t>
            </a:r>
            <a:r>
              <a:rPr lang="en-US" sz="2400" dirty="0" smtClean="0">
                <a:latin typeface="Times New Roman" panose="02020603050405020304" pitchFamily="18" charset="0"/>
                <a:cs typeface="Times New Roman" panose="02020603050405020304" pitchFamily="18" charset="0"/>
              </a:rPr>
              <a:t>.</a:t>
            </a:r>
          </a:p>
          <a:p>
            <a:pPr algn="just"/>
            <a:r>
              <a:rPr lang="en-US" sz="2400" dirty="0">
                <a:latin typeface="Times New Roman" panose="02020603050405020304" pitchFamily="18" charset="0"/>
                <a:cs typeface="Times New Roman" panose="02020603050405020304" pitchFamily="18" charset="0"/>
              </a:rPr>
              <a:t>E</a:t>
            </a:r>
            <a:r>
              <a:rPr lang="en-US" sz="2400" dirty="0" smtClean="0">
                <a:latin typeface="Times New Roman" panose="02020603050405020304" pitchFamily="18" charset="0"/>
                <a:cs typeface="Times New Roman" panose="02020603050405020304" pitchFamily="18" charset="0"/>
              </a:rPr>
              <a:t>ach </a:t>
            </a:r>
            <a:r>
              <a:rPr lang="en-US" sz="2400" dirty="0">
                <a:latin typeface="Times New Roman" panose="02020603050405020304" pitchFamily="18" charset="0"/>
                <a:cs typeface="Times New Roman" panose="02020603050405020304" pitchFamily="18" charset="0"/>
              </a:rPr>
              <a:t>phase is performed in turn, and we do not move to the next stage until we have completed the current stage. At the end of each stage a decision will be made as to whether to continue with the project or to scrap the project.</a:t>
            </a:r>
            <a:endParaRPr lang="en-US" sz="2400" dirty="0" smtClean="0">
              <a:latin typeface="Times New Roman" panose="02020603050405020304" pitchFamily="18" charset="0"/>
              <a:cs typeface="Times New Roman" panose="02020603050405020304" pitchFamily="18" charset="0"/>
            </a:endParaRPr>
          </a:p>
          <a:p>
            <a:pPr algn="just"/>
            <a:endParaRPr lang="en-US" sz="2400" dirty="0" smtClean="0">
              <a:latin typeface="Times New Roman" panose="02020603050405020304" pitchFamily="18" charset="0"/>
              <a:cs typeface="Times New Roman" panose="02020603050405020304" pitchFamily="18" charset="0"/>
            </a:endParaRPr>
          </a:p>
          <a:p>
            <a:pPr algn="just"/>
            <a:endParaRPr lang="en-US" sz="2400" dirty="0" smtClean="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7583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stretch>
            <a:fillRect/>
          </a:stretch>
        </p:blipFill>
        <p:spPr>
          <a:xfrm>
            <a:off x="7855923" y="2371649"/>
            <a:ext cx="4472557" cy="3367369"/>
          </a:xfrm>
          <a:prstGeom prst="rect">
            <a:avLst/>
          </a:prstGeom>
        </p:spPr>
      </p:pic>
      <p:sp>
        <p:nvSpPr>
          <p:cNvPr id="2" name="Title 1"/>
          <p:cNvSpPr>
            <a:spLocks noGrp="1"/>
          </p:cNvSpPr>
          <p:nvPr>
            <p:ph type="title"/>
          </p:nvPr>
        </p:nvSpPr>
        <p:spPr/>
        <p:txBody>
          <a:bodyPr/>
          <a:lstStyle/>
          <a:p>
            <a:r>
              <a:rPr lang="en-US" dirty="0" smtClean="0"/>
              <a:t>Steps / Phases of Water Fall Process Model</a:t>
            </a:r>
            <a:endParaRPr lang="en-US" dirty="0"/>
          </a:p>
        </p:txBody>
      </p:sp>
      <p:sp>
        <p:nvSpPr>
          <p:cNvPr id="3" name="Content Placeholder 2"/>
          <p:cNvSpPr>
            <a:spLocks noGrp="1"/>
          </p:cNvSpPr>
          <p:nvPr>
            <p:ph idx="1"/>
          </p:nvPr>
        </p:nvSpPr>
        <p:spPr>
          <a:xfrm>
            <a:off x="155575" y="2572737"/>
            <a:ext cx="7923900" cy="3678303"/>
          </a:xfrm>
        </p:spPr>
        <p:txBody>
          <a:bodyPr>
            <a:noAutofit/>
          </a:bodyPr>
          <a:lstStyle/>
          <a:p>
            <a:pPr algn="just"/>
            <a:r>
              <a:rPr lang="en-US" sz="2400" b="1" dirty="0">
                <a:latin typeface="Times New Roman" panose="02020603050405020304" pitchFamily="18" charset="0"/>
                <a:cs typeface="Times New Roman" panose="02020603050405020304" pitchFamily="18" charset="0"/>
              </a:rPr>
              <a:t>Requirement Gathering &amp; </a:t>
            </a:r>
            <a:r>
              <a:rPr lang="en-US" sz="2400" b="1" dirty="0" smtClean="0">
                <a:latin typeface="Times New Roman" panose="02020603050405020304" pitchFamily="18" charset="0"/>
                <a:cs typeface="Times New Roman" panose="02020603050405020304" pitchFamily="18" charset="0"/>
              </a:rPr>
              <a:t>Analysis </a:t>
            </a:r>
          </a:p>
          <a:p>
            <a:pPr lvl="1" algn="just"/>
            <a:r>
              <a:rPr lang="en-US" sz="2200" dirty="0" smtClean="0">
                <a:latin typeface="Times New Roman" panose="02020603050405020304" pitchFamily="18" charset="0"/>
                <a:cs typeface="Times New Roman" panose="02020603050405020304" pitchFamily="18" charset="0"/>
              </a:rPr>
              <a:t>This </a:t>
            </a:r>
            <a:r>
              <a:rPr lang="en-US" sz="2200" dirty="0">
                <a:latin typeface="Times New Roman" panose="02020603050405020304" pitchFamily="18" charset="0"/>
                <a:cs typeface="Times New Roman" panose="02020603050405020304" pitchFamily="18" charset="0"/>
              </a:rPr>
              <a:t>is the starting phase of the SDLC in which all possible system requirements are captured &amp; analyzed. Software requirements specification includes the complete information about how actual end users are expecting from the system. </a:t>
            </a:r>
            <a:endParaRPr lang="en-US" sz="2200" dirty="0" smtClean="0">
              <a:latin typeface="Times New Roman" panose="02020603050405020304" pitchFamily="18" charset="0"/>
              <a:cs typeface="Times New Roman" panose="02020603050405020304" pitchFamily="18" charset="0"/>
            </a:endParaRPr>
          </a:p>
          <a:p>
            <a:pPr algn="just"/>
            <a:r>
              <a:rPr lang="en-US" sz="2400" b="1" dirty="0">
                <a:latin typeface="Times New Roman" panose="02020603050405020304" pitchFamily="18" charset="0"/>
                <a:cs typeface="Times New Roman" panose="02020603050405020304" pitchFamily="18" charset="0"/>
              </a:rPr>
              <a:t>System &amp; Software </a:t>
            </a:r>
            <a:r>
              <a:rPr lang="en-US" sz="2400" b="1" dirty="0" smtClean="0">
                <a:latin typeface="Times New Roman" panose="02020603050405020304" pitchFamily="18" charset="0"/>
                <a:cs typeface="Times New Roman" panose="02020603050405020304" pitchFamily="18" charset="0"/>
              </a:rPr>
              <a:t>Design</a:t>
            </a:r>
            <a:endParaRPr lang="en-US" sz="2400" dirty="0" smtClean="0">
              <a:latin typeface="Times New Roman" panose="02020603050405020304" pitchFamily="18" charset="0"/>
              <a:cs typeface="Times New Roman" panose="02020603050405020304" pitchFamily="18" charset="0"/>
            </a:endParaRPr>
          </a:p>
          <a:p>
            <a:pPr lvl="1" algn="just"/>
            <a:r>
              <a:rPr lang="en-US" sz="2200" dirty="0" smtClean="0">
                <a:latin typeface="Times New Roman" panose="02020603050405020304" pitchFamily="18" charset="0"/>
                <a:cs typeface="Times New Roman" panose="02020603050405020304" pitchFamily="18" charset="0"/>
              </a:rPr>
              <a:t>Prior </a:t>
            </a:r>
            <a:r>
              <a:rPr lang="en-US" sz="2200" dirty="0">
                <a:latin typeface="Times New Roman" panose="02020603050405020304" pitchFamily="18" charset="0"/>
                <a:cs typeface="Times New Roman" panose="02020603050405020304" pitchFamily="18" charset="0"/>
              </a:rPr>
              <a:t>to start actual coding, it is mandatory to be aware of what all features we are going to implement &amp; how it would look like? </a:t>
            </a:r>
            <a:endParaRPr lang="en-US" sz="2200" dirty="0" smtClean="0">
              <a:latin typeface="Times New Roman" panose="02020603050405020304" pitchFamily="18" charset="0"/>
              <a:cs typeface="Times New Roman" panose="02020603050405020304" pitchFamily="18" charset="0"/>
            </a:endParaRPr>
          </a:p>
          <a:p>
            <a:pPr algn="just"/>
            <a:r>
              <a:rPr lang="en-US" sz="2400" b="1" dirty="0" smtClean="0">
                <a:latin typeface="Times New Roman" panose="02020603050405020304" pitchFamily="18" charset="0"/>
                <a:cs typeface="Times New Roman" panose="02020603050405020304" pitchFamily="18" charset="0"/>
              </a:rPr>
              <a:t>Implementation</a:t>
            </a:r>
            <a:endParaRPr lang="en-US" sz="2400" dirty="0" smtClean="0">
              <a:latin typeface="Times New Roman" panose="02020603050405020304" pitchFamily="18" charset="0"/>
              <a:cs typeface="Times New Roman" panose="02020603050405020304" pitchFamily="18" charset="0"/>
            </a:endParaRPr>
          </a:p>
          <a:p>
            <a:pPr lvl="1" algn="just"/>
            <a:r>
              <a:rPr lang="en-US" sz="2200" dirty="0" smtClean="0">
                <a:latin typeface="Times New Roman" panose="02020603050405020304" pitchFamily="18" charset="0"/>
                <a:cs typeface="Times New Roman" panose="02020603050405020304" pitchFamily="18" charset="0"/>
              </a:rPr>
              <a:t>Upon </a:t>
            </a:r>
            <a:r>
              <a:rPr lang="en-US" sz="2200" dirty="0">
                <a:latin typeface="Times New Roman" panose="02020603050405020304" pitchFamily="18" charset="0"/>
                <a:cs typeface="Times New Roman" panose="02020603050405020304" pitchFamily="18" charset="0"/>
              </a:rPr>
              <a:t>getting the system design specifications document the actual coding would be started. </a:t>
            </a:r>
            <a:endParaRPr lang="en-US" sz="2200" dirty="0" smtClean="0">
              <a:latin typeface="Times New Roman" panose="02020603050405020304" pitchFamily="18" charset="0"/>
              <a:cs typeface="Times New Roman" panose="02020603050405020304" pitchFamily="18" charset="0"/>
            </a:endParaRPr>
          </a:p>
        </p:txBody>
      </p:sp>
      <p:sp>
        <p:nvSpPr>
          <p:cNvPr id="4" name="AutoShape 2" descr="Waterfall SDLC"/>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descr="Waterfall SDLC"/>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6740931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stretch>
            <a:fillRect/>
          </a:stretch>
        </p:blipFill>
        <p:spPr>
          <a:xfrm>
            <a:off x="7855923" y="2382909"/>
            <a:ext cx="4472557" cy="3367369"/>
          </a:xfrm>
          <a:prstGeom prst="rect">
            <a:avLst/>
          </a:prstGeom>
        </p:spPr>
      </p:pic>
      <p:sp>
        <p:nvSpPr>
          <p:cNvPr id="2" name="Title 1"/>
          <p:cNvSpPr>
            <a:spLocks noGrp="1"/>
          </p:cNvSpPr>
          <p:nvPr>
            <p:ph type="title"/>
          </p:nvPr>
        </p:nvSpPr>
        <p:spPr/>
        <p:txBody>
          <a:bodyPr/>
          <a:lstStyle/>
          <a:p>
            <a:r>
              <a:rPr lang="en-US" dirty="0" smtClean="0"/>
              <a:t>Steps of Water Fall Process Model</a:t>
            </a:r>
            <a:endParaRPr lang="en-US" dirty="0"/>
          </a:p>
        </p:txBody>
      </p:sp>
      <p:sp>
        <p:nvSpPr>
          <p:cNvPr id="3" name="Content Placeholder 2"/>
          <p:cNvSpPr>
            <a:spLocks noGrp="1"/>
          </p:cNvSpPr>
          <p:nvPr>
            <p:ph idx="1"/>
          </p:nvPr>
        </p:nvSpPr>
        <p:spPr>
          <a:xfrm>
            <a:off x="307976" y="2167511"/>
            <a:ext cx="7716908" cy="4124107"/>
          </a:xfrm>
        </p:spPr>
        <p:txBody>
          <a:bodyPr>
            <a:noAutofit/>
          </a:bodyPr>
          <a:lstStyle/>
          <a:p>
            <a:pPr algn="just"/>
            <a:r>
              <a:rPr lang="en-US" sz="2400" b="1" dirty="0" smtClean="0">
                <a:latin typeface="Times New Roman" panose="02020603050405020304" pitchFamily="18" charset="0"/>
                <a:cs typeface="Times New Roman" panose="02020603050405020304" pitchFamily="18" charset="0"/>
              </a:rPr>
              <a:t>Integration </a:t>
            </a:r>
            <a:r>
              <a:rPr lang="en-US" sz="2400" b="1" dirty="0">
                <a:latin typeface="Times New Roman" panose="02020603050405020304" pitchFamily="18" charset="0"/>
                <a:cs typeface="Times New Roman" panose="02020603050405020304" pitchFamily="18" charset="0"/>
              </a:rPr>
              <a:t>&amp; </a:t>
            </a:r>
            <a:r>
              <a:rPr lang="en-US" sz="2400" b="1" dirty="0" smtClean="0">
                <a:latin typeface="Times New Roman" panose="02020603050405020304" pitchFamily="18" charset="0"/>
                <a:cs typeface="Times New Roman" panose="02020603050405020304" pitchFamily="18" charset="0"/>
              </a:rPr>
              <a:t>Testing </a:t>
            </a:r>
          </a:p>
          <a:p>
            <a:pPr lvl="1" algn="just"/>
            <a:r>
              <a:rPr lang="en-US" sz="2200" dirty="0" smtClean="0">
                <a:latin typeface="Times New Roman" panose="02020603050405020304" pitchFamily="18" charset="0"/>
                <a:cs typeface="Times New Roman" panose="02020603050405020304" pitchFamily="18" charset="0"/>
              </a:rPr>
              <a:t>All the units developed in the implementation phase are integrated into a system after testing of each unit. Post integration the entire system is tested for any faults and failures. Upon complete testing of software is done then actual Software is successfully send to customer.</a:t>
            </a:r>
          </a:p>
          <a:p>
            <a:pPr algn="just"/>
            <a:r>
              <a:rPr lang="en-US" sz="2400" b="1" dirty="0">
                <a:latin typeface="Times New Roman" panose="02020603050405020304" pitchFamily="18" charset="0"/>
                <a:cs typeface="Times New Roman" panose="02020603050405020304" pitchFamily="18" charset="0"/>
              </a:rPr>
              <a:t>Operations &amp; </a:t>
            </a:r>
            <a:r>
              <a:rPr lang="en-US" sz="2400" b="1" dirty="0" smtClean="0">
                <a:latin typeface="Times New Roman" panose="02020603050405020304" pitchFamily="18" charset="0"/>
                <a:cs typeface="Times New Roman" panose="02020603050405020304" pitchFamily="18" charset="0"/>
              </a:rPr>
              <a:t>Maintenance</a:t>
            </a:r>
          </a:p>
          <a:p>
            <a:pPr lvl="1" algn="just"/>
            <a:r>
              <a:rPr lang="en-US" sz="2200" dirty="0" smtClean="0">
                <a:latin typeface="Times New Roman" panose="02020603050405020304" pitchFamily="18" charset="0"/>
                <a:cs typeface="Times New Roman" panose="02020603050405020304" pitchFamily="18" charset="0"/>
              </a:rPr>
              <a:t>This </a:t>
            </a:r>
            <a:r>
              <a:rPr lang="en-US" sz="2200" dirty="0">
                <a:latin typeface="Times New Roman" panose="02020603050405020304" pitchFamily="18" charset="0"/>
                <a:cs typeface="Times New Roman" panose="02020603050405020304" pitchFamily="18" charset="0"/>
              </a:rPr>
              <a:t>phase is the never ending phase of the Waterfall Model. The problems </a:t>
            </a:r>
            <a:r>
              <a:rPr lang="en-US" sz="2200" dirty="0" smtClean="0">
                <a:latin typeface="Times New Roman" panose="02020603050405020304" pitchFamily="18" charset="0"/>
                <a:cs typeface="Times New Roman" panose="02020603050405020304" pitchFamily="18" charset="0"/>
              </a:rPr>
              <a:t>come </a:t>
            </a:r>
            <a:r>
              <a:rPr lang="en-US" sz="2200" dirty="0">
                <a:latin typeface="Times New Roman" panose="02020603050405020304" pitchFamily="18" charset="0"/>
                <a:cs typeface="Times New Roman" panose="02020603050405020304" pitchFamily="18" charset="0"/>
              </a:rPr>
              <a:t>in picture after Implementation &amp; Unit Testing phase. </a:t>
            </a:r>
          </a:p>
        </p:txBody>
      </p:sp>
      <p:sp>
        <p:nvSpPr>
          <p:cNvPr id="4" name="AutoShape 2" descr="Waterfall SDLC"/>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descr="Waterfall SDLC"/>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275664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 of Water Fall Process Model</a:t>
            </a:r>
            <a:endParaRPr lang="en-US" dirty="0"/>
          </a:p>
        </p:txBody>
      </p:sp>
      <p:sp>
        <p:nvSpPr>
          <p:cNvPr id="3" name="Content Placeholder 2"/>
          <p:cNvSpPr>
            <a:spLocks noGrp="1"/>
          </p:cNvSpPr>
          <p:nvPr>
            <p:ph idx="1"/>
          </p:nvPr>
        </p:nvSpPr>
        <p:spPr>
          <a:xfrm>
            <a:off x="581192" y="2508041"/>
            <a:ext cx="11029615" cy="3678303"/>
          </a:xfrm>
        </p:spPr>
        <p:txBody>
          <a:bodyPr>
            <a:noAutofit/>
          </a:bodyPr>
          <a:lstStyle/>
          <a:p>
            <a:r>
              <a:rPr lang="en-US" sz="2400" dirty="0">
                <a:latin typeface="Times New Roman" panose="02020603050405020304" pitchFamily="18" charset="0"/>
                <a:cs typeface="Times New Roman" panose="02020603050405020304" pitchFamily="18" charset="0"/>
              </a:rPr>
              <a:t>Simple to use and easy to understand. </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Works </a:t>
            </a:r>
            <a:r>
              <a:rPr lang="en-US" sz="2400" dirty="0">
                <a:latin typeface="Times New Roman" panose="02020603050405020304" pitchFamily="18" charset="0"/>
                <a:cs typeface="Times New Roman" panose="02020603050405020304" pitchFamily="18" charset="0"/>
              </a:rPr>
              <a:t>well in situations where requirements, once defined, will not change</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Because of the linear and strict nature of the model it is easy for project managers to enforce</a:t>
            </a:r>
            <a:r>
              <a:rPr lang="en-US" sz="2400" dirty="0" smtClean="0">
                <a:latin typeface="Times New Roman" panose="02020603050405020304" pitchFamily="18" charset="0"/>
                <a:cs typeface="Times New Roman" panose="02020603050405020304" pitchFamily="18" charset="0"/>
              </a:rPr>
              <a:t>.</a:t>
            </a:r>
          </a:p>
          <a:p>
            <a:r>
              <a:rPr lang="en-US" sz="2400" dirty="0" smtClean="0">
                <a:latin typeface="Times New Roman" panose="02020603050405020304" pitchFamily="18" charset="0"/>
                <a:cs typeface="Times New Roman" panose="02020603050405020304" pitchFamily="18" charset="0"/>
              </a:rPr>
              <a:t>Widely </a:t>
            </a:r>
            <a:r>
              <a:rPr lang="en-US" sz="2400" dirty="0">
                <a:latin typeface="Times New Roman" panose="02020603050405020304" pitchFamily="18" charset="0"/>
                <a:cs typeface="Times New Roman" panose="02020603050405020304" pitchFamily="18" charset="0"/>
              </a:rPr>
              <a:t>used and known (in theory</a:t>
            </a:r>
            <a:r>
              <a:rPr lang="en-US" sz="2400" dirty="0" smtClean="0">
                <a:latin typeface="Times New Roman" panose="02020603050405020304" pitchFamily="18" charset="0"/>
                <a:cs typeface="Times New Roman" panose="02020603050405020304" pitchFamily="18" charset="0"/>
              </a:rPr>
              <a:t>!)</a:t>
            </a:r>
          </a:p>
          <a:p>
            <a:r>
              <a:rPr lang="en-US" sz="2400" dirty="0">
                <a:latin typeface="Times New Roman" panose="02020603050405020304" pitchFamily="18" charset="0"/>
                <a:cs typeface="Times New Roman" panose="02020603050405020304" pitchFamily="18" charset="0"/>
              </a:rPr>
              <a:t>Fits other engineering process models: civil, </a:t>
            </a:r>
            <a:r>
              <a:rPr lang="en-US" sz="2400" dirty="0" err="1">
                <a:latin typeface="Times New Roman" panose="02020603050405020304" pitchFamily="18" charset="0"/>
                <a:cs typeface="Times New Roman" panose="02020603050405020304" pitchFamily="18" charset="0"/>
              </a:rPr>
              <a:t>mech</a:t>
            </a:r>
            <a:r>
              <a:rPr lang="en-US" sz="2400" dirty="0">
                <a:latin typeface="Times New Roman" panose="02020603050405020304" pitchFamily="18" charset="0"/>
                <a:cs typeface="Times New Roman" panose="02020603050405020304" pitchFamily="18" charset="0"/>
              </a:rPr>
              <a:t> etc</a:t>
            </a:r>
            <a:r>
              <a:rPr lang="en-US" sz="2400" dirty="0" smtClean="0">
                <a:latin typeface="Times New Roman" panose="02020603050405020304" pitchFamily="18" charset="0"/>
                <a:cs typeface="Times New Roman" panose="02020603050405020304" pitchFamily="18" charset="0"/>
              </a:rPr>
              <a:t>.</a:t>
            </a:r>
          </a:p>
          <a:p>
            <a:r>
              <a:rPr lang="en-US" sz="2400" dirty="0">
                <a:latin typeface="Times New Roman" panose="02020603050405020304" pitchFamily="18" charset="0"/>
                <a:cs typeface="Times New Roman" panose="02020603050405020304" pitchFamily="18" charset="0"/>
              </a:rPr>
              <a:t>Reinforces good habits: </a:t>
            </a:r>
            <a:r>
              <a:rPr lang="en-US" sz="2400" dirty="0" smtClean="0">
                <a:latin typeface="Times New Roman" panose="02020603050405020304" pitchFamily="18" charset="0"/>
                <a:cs typeface="Times New Roman" panose="02020603050405020304" pitchFamily="18" charset="0"/>
              </a:rPr>
              <a:t>define-before-design</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design-before-code</a:t>
            </a:r>
          </a:p>
          <a:p>
            <a:r>
              <a:rPr lang="en-US" sz="2400" dirty="0">
                <a:latin typeface="Times New Roman" panose="02020603050405020304" pitchFamily="18" charset="0"/>
                <a:cs typeface="Times New Roman" panose="02020603050405020304" pitchFamily="18" charset="0"/>
              </a:rPr>
              <a:t>Works well on large/mature products and weak teams</a:t>
            </a:r>
            <a:r>
              <a:rPr lang="en-US" sz="2400" dirty="0" smtClean="0">
                <a:latin typeface="Times New Roman" panose="02020603050405020304" pitchFamily="18" charset="0"/>
                <a:cs typeface="Times New Roman" panose="02020603050405020304" pitchFamily="18" charset="0"/>
              </a:rPr>
              <a:t>.</a:t>
            </a:r>
          </a:p>
          <a:p>
            <a:r>
              <a:rPr lang="en-US" sz="2400" dirty="0">
                <a:latin typeface="Times New Roman" panose="02020603050405020304" pitchFamily="18" charset="0"/>
                <a:cs typeface="Times New Roman" panose="02020603050405020304" pitchFamily="18" charset="0"/>
              </a:rPr>
              <a:t>Identifies deliverables and </a:t>
            </a:r>
            <a:r>
              <a:rPr lang="en-US" sz="2400" dirty="0" smtClean="0">
                <a:latin typeface="Times New Roman" panose="02020603050405020304" pitchFamily="18" charset="0"/>
                <a:cs typeface="Times New Roman" panose="02020603050405020304" pitchFamily="18" charset="0"/>
              </a:rPr>
              <a:t>milestones</a:t>
            </a:r>
          </a:p>
          <a:p>
            <a:r>
              <a:rPr lang="en-US" sz="2400" dirty="0">
                <a:latin typeface="Times New Roman" panose="02020603050405020304" pitchFamily="18" charset="0"/>
                <a:cs typeface="Times New Roman" panose="02020603050405020304" pitchFamily="18" charset="0"/>
              </a:rPr>
              <a:t>Document driven: People leave, documents </a:t>
            </a:r>
            <a:r>
              <a:rPr lang="en-US" sz="2400" dirty="0" smtClean="0">
                <a:latin typeface="Times New Roman" panose="02020603050405020304" pitchFamily="18" charset="0"/>
                <a:cs typeface="Times New Roman" panose="02020603050405020304" pitchFamily="18" charset="0"/>
              </a:rPr>
              <a:t>don’t</a:t>
            </a:r>
          </a:p>
        </p:txBody>
      </p:sp>
    </p:spTree>
    <p:extLst>
      <p:ext uri="{BB962C8B-B14F-4D97-AF65-F5344CB8AC3E}">
        <p14:creationId xmlns:p14="http://schemas.microsoft.com/office/powerpoint/2010/main" val="307726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7421" y="2480746"/>
            <a:ext cx="11873551" cy="3678303"/>
          </a:xfrm>
        </p:spPr>
        <p:txBody>
          <a:bodyPr>
            <a:noAutofit/>
          </a:bodyPr>
          <a:lstStyle/>
          <a:p>
            <a:pPr algn="just"/>
            <a:r>
              <a:rPr lang="en-US" sz="2400" dirty="0">
                <a:latin typeface="Times New Roman" panose="02020603050405020304" pitchFamily="18" charset="0"/>
                <a:cs typeface="Times New Roman" panose="02020603050405020304" pitchFamily="18" charset="0"/>
              </a:rPr>
              <a:t>Does not work well in environments where requirements will continually change up to the point at which the software is in use.</a:t>
            </a:r>
          </a:p>
          <a:p>
            <a:pPr algn="just"/>
            <a:r>
              <a:rPr lang="en-US" sz="2400" dirty="0">
                <a:latin typeface="Times New Roman" panose="02020603050405020304" pitchFamily="18" charset="0"/>
                <a:cs typeface="Times New Roman" panose="02020603050405020304" pitchFamily="18" charset="0"/>
              </a:rPr>
              <a:t>Working software is not expected to be produced until the very end of the life cycle. There is thus substantial risk that the software will not meet the exact needs of the customer.</a:t>
            </a:r>
          </a:p>
          <a:p>
            <a:pPr algn="just"/>
            <a:r>
              <a:rPr lang="en-US" sz="2400" dirty="0" smtClean="0">
                <a:latin typeface="Times New Roman" panose="02020603050405020304" pitchFamily="18" charset="0"/>
                <a:cs typeface="Times New Roman" panose="02020603050405020304" pitchFamily="18" charset="0"/>
              </a:rPr>
              <a:t>Doesn’t </a:t>
            </a:r>
            <a:r>
              <a:rPr lang="en-US" sz="2400" dirty="0">
                <a:latin typeface="Times New Roman" panose="02020603050405020304" pitchFamily="18" charset="0"/>
                <a:cs typeface="Times New Roman" panose="02020603050405020304" pitchFamily="18" charset="0"/>
              </a:rPr>
              <a:t>reflect iterative nature of exploratory </a:t>
            </a:r>
            <a:r>
              <a:rPr lang="en-US" sz="2400" dirty="0" smtClean="0">
                <a:latin typeface="Times New Roman" panose="02020603050405020304" pitchFamily="18" charset="0"/>
                <a:cs typeface="Times New Roman" panose="02020603050405020304" pitchFamily="18" charset="0"/>
              </a:rPr>
              <a:t>development</a:t>
            </a:r>
            <a:r>
              <a:rPr lang="en-US" sz="2400" dirty="0">
                <a:latin typeface="Times New Roman" panose="02020603050405020304" pitchFamily="18" charset="0"/>
                <a:cs typeface="Times New Roman" panose="02020603050405020304" pitchFamily="18" charset="0"/>
              </a:rPr>
              <a:t>. </a:t>
            </a:r>
          </a:p>
          <a:p>
            <a:pPr algn="just"/>
            <a:r>
              <a:rPr lang="en-US" sz="2400" dirty="0" smtClean="0">
                <a:latin typeface="Times New Roman" panose="02020603050405020304" pitchFamily="18" charset="0"/>
                <a:cs typeface="Times New Roman" panose="02020603050405020304" pitchFamily="18" charset="0"/>
              </a:rPr>
              <a:t>Sometimes </a:t>
            </a:r>
            <a:r>
              <a:rPr lang="en-US" sz="2400" dirty="0">
                <a:latin typeface="Times New Roman" panose="02020603050405020304" pitchFamily="18" charset="0"/>
                <a:cs typeface="Times New Roman" panose="02020603050405020304" pitchFamily="18" charset="0"/>
              </a:rPr>
              <a:t>unrealistic to expect accurate requirements </a:t>
            </a:r>
            <a:r>
              <a:rPr lang="en-US" sz="2400" dirty="0" smtClean="0">
                <a:latin typeface="Times New Roman" panose="02020603050405020304" pitchFamily="18" charset="0"/>
                <a:cs typeface="Times New Roman" panose="02020603050405020304" pitchFamily="18" charset="0"/>
              </a:rPr>
              <a:t>early </a:t>
            </a:r>
            <a:r>
              <a:rPr lang="en-US" sz="2400" dirty="0">
                <a:latin typeface="Times New Roman" panose="02020603050405020304" pitchFamily="18" charset="0"/>
                <a:cs typeface="Times New Roman" panose="02020603050405020304" pitchFamily="18" charset="0"/>
              </a:rPr>
              <a:t>in a project </a:t>
            </a:r>
          </a:p>
          <a:p>
            <a:pPr algn="just"/>
            <a:r>
              <a:rPr lang="en-US" sz="2400" dirty="0" smtClean="0">
                <a:latin typeface="Times New Roman" panose="02020603050405020304" pitchFamily="18" charset="0"/>
                <a:cs typeface="Times New Roman" panose="02020603050405020304" pitchFamily="18" charset="0"/>
              </a:rPr>
              <a:t>Software </a:t>
            </a:r>
            <a:r>
              <a:rPr lang="en-US" sz="2400" dirty="0">
                <a:latin typeface="Times New Roman" panose="02020603050405020304" pitchFamily="18" charset="0"/>
                <a:cs typeface="Times New Roman" panose="02020603050405020304" pitchFamily="18" charset="0"/>
              </a:rPr>
              <a:t>is delivered late, delays discovery of serious </a:t>
            </a:r>
            <a:r>
              <a:rPr lang="en-US" sz="2400" dirty="0" smtClean="0">
                <a:latin typeface="Times New Roman" panose="02020603050405020304" pitchFamily="18" charset="0"/>
                <a:cs typeface="Times New Roman" panose="02020603050405020304" pitchFamily="18" charset="0"/>
              </a:rPr>
              <a:t>errors</a:t>
            </a:r>
            <a:r>
              <a:rPr lang="en-US" sz="2400" dirty="0">
                <a:latin typeface="Times New Roman" panose="02020603050405020304" pitchFamily="18" charset="0"/>
                <a:cs typeface="Times New Roman" panose="02020603050405020304" pitchFamily="18" charset="0"/>
              </a:rPr>
              <a:t>. </a:t>
            </a:r>
          </a:p>
          <a:p>
            <a:pPr algn="just"/>
            <a:r>
              <a:rPr lang="en-US" sz="2400" dirty="0" smtClean="0">
                <a:latin typeface="Times New Roman" panose="02020603050405020304" pitchFamily="18" charset="0"/>
                <a:cs typeface="Times New Roman" panose="02020603050405020304" pitchFamily="18" charset="0"/>
              </a:rPr>
              <a:t>Difficult </a:t>
            </a:r>
            <a:r>
              <a:rPr lang="en-US" sz="2400" dirty="0">
                <a:latin typeface="Times New Roman" panose="02020603050405020304" pitchFamily="18" charset="0"/>
                <a:cs typeface="Times New Roman" panose="02020603050405020304" pitchFamily="18" charset="0"/>
              </a:rPr>
              <a:t>and expensive to change decisions, ”swimming </a:t>
            </a:r>
            <a:r>
              <a:rPr lang="en-US" sz="2400" dirty="0" smtClean="0">
                <a:latin typeface="Times New Roman" panose="02020603050405020304" pitchFamily="18" charset="0"/>
                <a:cs typeface="Times New Roman" panose="02020603050405020304" pitchFamily="18" charset="0"/>
              </a:rPr>
              <a:t>upstream</a:t>
            </a:r>
            <a:r>
              <a:rPr lang="en-US" sz="2400" dirty="0">
                <a:latin typeface="Times New Roman" panose="02020603050405020304" pitchFamily="18" charset="0"/>
                <a:cs typeface="Times New Roman" panose="02020603050405020304" pitchFamily="18" charset="0"/>
              </a:rPr>
              <a:t>”. </a:t>
            </a:r>
          </a:p>
          <a:p>
            <a:pPr algn="just"/>
            <a:r>
              <a:rPr lang="en-US" sz="2400" dirty="0" smtClean="0">
                <a:latin typeface="Times New Roman" panose="02020603050405020304" pitchFamily="18" charset="0"/>
                <a:cs typeface="Times New Roman" panose="02020603050405020304" pitchFamily="18" charset="0"/>
              </a:rPr>
              <a:t>Significant </a:t>
            </a:r>
            <a:r>
              <a:rPr lang="en-US" sz="2400" dirty="0">
                <a:latin typeface="Times New Roman" panose="02020603050405020304" pitchFamily="18" charset="0"/>
                <a:cs typeface="Times New Roman" panose="02020603050405020304" pitchFamily="18" charset="0"/>
              </a:rPr>
              <a:t>administrative overhead, costly for small </a:t>
            </a:r>
            <a:r>
              <a:rPr lang="en-US" sz="2400" dirty="0" smtClean="0">
                <a:latin typeface="Times New Roman" panose="02020603050405020304" pitchFamily="18" charset="0"/>
                <a:cs typeface="Times New Roman" panose="02020603050405020304" pitchFamily="18" charset="0"/>
              </a:rPr>
              <a:t>teams </a:t>
            </a:r>
            <a:r>
              <a:rPr lang="en-US" sz="2400" dirty="0">
                <a:latin typeface="Times New Roman" panose="02020603050405020304" pitchFamily="18" charset="0"/>
                <a:cs typeface="Times New Roman" panose="02020603050405020304" pitchFamily="18" charset="0"/>
              </a:rPr>
              <a:t>and </a:t>
            </a:r>
            <a:r>
              <a:rPr lang="en-US" sz="2400" dirty="0" smtClean="0">
                <a:latin typeface="Times New Roman" panose="02020603050405020304" pitchFamily="18" charset="0"/>
                <a:cs typeface="Times New Roman" panose="02020603050405020304" pitchFamily="18" charset="0"/>
              </a:rPr>
              <a:t>projects.</a:t>
            </a:r>
            <a:endParaRPr lang="en-US" sz="2400" dirty="0">
              <a:latin typeface="Times New Roman" panose="02020603050405020304" pitchFamily="18" charset="0"/>
              <a:cs typeface="Times New Roman" panose="02020603050405020304" pitchFamily="18" charset="0"/>
            </a:endParaRPr>
          </a:p>
        </p:txBody>
      </p:sp>
      <p:sp>
        <p:nvSpPr>
          <p:cNvPr id="4" name="Title 1"/>
          <p:cNvSpPr txBox="1">
            <a:spLocks/>
          </p:cNvSpPr>
          <p:nvPr/>
        </p:nvSpPr>
        <p:spPr>
          <a:xfrm>
            <a:off x="433337" y="799964"/>
            <a:ext cx="11029616" cy="1013800"/>
          </a:xfrm>
          <a:prstGeom prst="rect">
            <a:avLst/>
          </a:prstGeom>
        </p:spPr>
        <p:txBody>
          <a:bodyPr vert="horz" lIns="91440" tIns="45720" rIns="91440" bIns="45720" rtlCol="0" anchor="b">
            <a:normAutofit/>
          </a:bodyPr>
          <a:lst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smtClean="0"/>
              <a:t>Disadvantages of Water Fall Process Model</a:t>
            </a:r>
            <a:endParaRPr lang="en-US" dirty="0"/>
          </a:p>
        </p:txBody>
      </p:sp>
    </p:spTree>
    <p:extLst>
      <p:ext uri="{BB962C8B-B14F-4D97-AF65-F5344CB8AC3E}">
        <p14:creationId xmlns:p14="http://schemas.microsoft.com/office/powerpoint/2010/main" val="3360533834"/>
      </p:ext>
    </p:extLst>
  </p:cSld>
  <p:clrMapOvr>
    <a:masterClrMapping/>
  </p:clrMapOvr>
  <p:timing>
    <p:tnLst>
      <p:par>
        <p:cTn id="1" dur="indefinite" restart="never" nodeType="tmRoot"/>
      </p:par>
    </p:tnLst>
  </p:timing>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Dividend</Template>
  <TotalTime>1876</TotalTime>
  <Words>665</Words>
  <Application>Microsoft Office PowerPoint</Application>
  <PresentationFormat>Widescreen</PresentationFormat>
  <Paragraphs>70</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Century Gothic</vt:lpstr>
      <vt:lpstr>Gill Sans MT</vt:lpstr>
      <vt:lpstr>Times New Roman</vt:lpstr>
      <vt:lpstr>Wingdings 2</vt:lpstr>
      <vt:lpstr>Dividend</vt:lpstr>
      <vt:lpstr>Software Engineering  MCS-2   Lecture # 3</vt:lpstr>
      <vt:lpstr>Software Process</vt:lpstr>
      <vt:lpstr>Common activities of all Software Processes</vt:lpstr>
      <vt:lpstr>Software Process Model / Software Process Paradigm</vt:lpstr>
      <vt:lpstr>Linear Sequential Model / Water Fall Model</vt:lpstr>
      <vt:lpstr>Steps / Phases of Water Fall Process Model</vt:lpstr>
      <vt:lpstr>Steps of Water Fall Process Model</vt:lpstr>
      <vt:lpstr>Advantages of Water Fall Process Model</vt:lpstr>
      <vt:lpstr>PowerPoint Presentation</vt:lpstr>
      <vt:lpstr>When to use Water fall Model?</vt:lpstr>
      <vt:lpstr>Good Luck !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Engineering MCS-2 Lecture # 1</dc:title>
  <dc:creator>Home</dc:creator>
  <cp:lastModifiedBy>Home</cp:lastModifiedBy>
  <cp:revision>221</cp:revision>
  <dcterms:created xsi:type="dcterms:W3CDTF">2013-11-07T00:54:08Z</dcterms:created>
  <dcterms:modified xsi:type="dcterms:W3CDTF">2013-11-25T05:24:17Z</dcterms:modified>
</cp:coreProperties>
</file>