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4" r:id="rId3"/>
    <p:sldId id="295" r:id="rId4"/>
    <p:sldId id="275" r:id="rId5"/>
    <p:sldId id="276" r:id="rId6"/>
    <p:sldId id="277" r:id="rId7"/>
    <p:sldId id="278"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8B31113-E662-4191-8D5D-474B78DCA561}" type="datetimeFigureOut">
              <a:rPr lang="en-US" smtClean="0"/>
              <a:t>11/27/2013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1923977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B31113-E662-4191-8D5D-474B78DCA561}" type="datetimeFigureOut">
              <a:rPr lang="en-US" smtClean="0"/>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2984193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8B31113-E662-4191-8D5D-474B78DCA561}" type="datetimeFigureOut">
              <a:rPr lang="en-US" smtClean="0"/>
              <a:t>11/27/2013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3364267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B31113-E662-4191-8D5D-474B78DCA561}" type="datetimeFigureOut">
              <a:rPr lang="en-US" smtClean="0"/>
              <a:t>11/27/2013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674892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8B31113-E662-4191-8D5D-474B78DCA561}" type="datetimeFigureOut">
              <a:rPr lang="en-US" smtClean="0"/>
              <a:t>11/27/2013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2617954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B31113-E662-4191-8D5D-474B78DCA561}" type="datetimeFigureOut">
              <a:rPr lang="en-US" smtClean="0"/>
              <a:t>11/27/2013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4093833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B31113-E662-4191-8D5D-474B78DCA561}" type="datetimeFigureOut">
              <a:rPr lang="en-US" smtClean="0"/>
              <a:t>11/27/2013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206782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B31113-E662-4191-8D5D-474B78DCA561}" type="datetimeFigureOut">
              <a:rPr lang="en-US" smtClean="0"/>
              <a:t>11/27/2013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2046908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31113-E662-4191-8D5D-474B78DCA561}" type="datetimeFigureOut">
              <a:rPr lang="en-US" smtClean="0"/>
              <a:t>11/27/2013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796466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8B31113-E662-4191-8D5D-474B78DCA561}" type="datetimeFigureOut">
              <a:rPr lang="en-US" smtClean="0"/>
              <a:t>11/27/2013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208181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31113-E662-4191-8D5D-474B78DCA561}" type="datetimeFigureOut">
              <a:rPr lang="en-US" smtClean="0"/>
              <a:t>11/27/2013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958156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8B31113-E662-4191-8D5D-474B78DCA561}" type="datetimeFigureOut">
              <a:rPr lang="en-US" smtClean="0"/>
              <a:t>11/27/2013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8D419A6-884F-4506-9188-4D93BBF21F00}"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5094755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840" y="3395148"/>
            <a:ext cx="10993549" cy="1475013"/>
          </a:xfrm>
        </p:spPr>
        <p:txBody>
          <a:bodyPr>
            <a:noAutofit/>
          </a:bodyPr>
          <a:lstStyle/>
          <a:p>
            <a:pPr algn="ctr"/>
            <a:r>
              <a:rPr lang="en-US" sz="4000" dirty="0" smtClean="0"/>
              <a:t>Software Engineering</a:t>
            </a:r>
            <a:br>
              <a:rPr lang="en-US" sz="4000" dirty="0" smtClean="0"/>
            </a:br>
            <a:r>
              <a:rPr lang="en-US" sz="4000" dirty="0" smtClean="0"/>
              <a:t/>
            </a:r>
            <a:br>
              <a:rPr lang="en-US" sz="4000" dirty="0" smtClean="0"/>
            </a:br>
            <a:r>
              <a:rPr lang="en-US" sz="4000" dirty="0" smtClean="0"/>
              <a:t>MCS-2</a:t>
            </a:r>
            <a:br>
              <a:rPr lang="en-US" sz="4000" dirty="0" smtClean="0"/>
            </a:br>
            <a:r>
              <a:rPr lang="en-US" sz="4000" dirty="0"/>
              <a:t/>
            </a:r>
            <a:br>
              <a:rPr lang="en-US" sz="4000" dirty="0"/>
            </a:br>
            <a:r>
              <a:rPr lang="en-US" sz="4000" dirty="0"/>
              <a:t/>
            </a:r>
            <a:br>
              <a:rPr lang="en-US" sz="4000" dirty="0"/>
            </a:br>
            <a:r>
              <a:rPr lang="en-US" sz="4000" dirty="0" smtClean="0">
                <a:solidFill>
                  <a:schemeClr val="bg1"/>
                </a:solidFill>
              </a:rPr>
              <a:t>Lecture # 4</a:t>
            </a:r>
            <a:endParaRPr lang="en-US" sz="4000" dirty="0">
              <a:solidFill>
                <a:schemeClr val="bg1"/>
              </a:solidFill>
            </a:endParaRPr>
          </a:p>
        </p:txBody>
      </p:sp>
    </p:spTree>
    <p:extLst>
      <p:ext uri="{BB962C8B-B14F-4D97-AF65-F5344CB8AC3E}">
        <p14:creationId xmlns:p14="http://schemas.microsoft.com/office/powerpoint/2010/main" val="1032314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anose="02020603050405020304" pitchFamily="18" charset="0"/>
                <a:cs typeface="Times New Roman" panose="02020603050405020304" pitchFamily="18" charset="0"/>
              </a:rPr>
              <a:t>Prototyping Process Model</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81193" y="1675525"/>
            <a:ext cx="11029615" cy="5005051"/>
          </a:xfrm>
        </p:spPr>
        <p:txBody>
          <a:bodyPr>
            <a:normAutofit/>
          </a:bodyPr>
          <a:lstStyle/>
          <a:p>
            <a:pPr algn="just"/>
            <a:r>
              <a:rPr lang="en-US" sz="2400" dirty="0"/>
              <a:t>A </a:t>
            </a:r>
            <a:r>
              <a:rPr lang="en-US" sz="2400" b="1" dirty="0"/>
              <a:t>prototype</a:t>
            </a:r>
            <a:r>
              <a:rPr lang="en-US" sz="2400" dirty="0"/>
              <a:t> is an early sample, model or release of a product built to test a concept or </a:t>
            </a:r>
            <a:r>
              <a:rPr lang="en-US" sz="2400" dirty="0" smtClean="0"/>
              <a:t>process.</a:t>
            </a:r>
          </a:p>
          <a:p>
            <a:pPr algn="just"/>
            <a:r>
              <a:rPr lang="en-US" sz="2400" dirty="0"/>
              <a:t>Prototypes are of two </a:t>
            </a:r>
            <a:r>
              <a:rPr lang="en-US" sz="2400" dirty="0" smtClean="0"/>
              <a:t>types.</a:t>
            </a:r>
            <a:endParaRPr lang="en-US" sz="2400" dirty="0"/>
          </a:p>
          <a:p>
            <a:pPr algn="just"/>
            <a:r>
              <a:rPr lang="en-US" sz="2400" dirty="0"/>
              <a:t>Throwaway </a:t>
            </a:r>
            <a:r>
              <a:rPr lang="en-US" sz="2400" dirty="0" smtClean="0"/>
              <a:t>prototypes </a:t>
            </a:r>
          </a:p>
          <a:p>
            <a:pPr lvl="1" algn="just"/>
            <a:r>
              <a:rPr lang="en-US" sz="2200" dirty="0" smtClean="0"/>
              <a:t>Prototypes </a:t>
            </a:r>
            <a:r>
              <a:rPr lang="en-US" sz="2200" dirty="0"/>
              <a:t>that are eventually discarded rather than becoming a part of the finally delivered software. Examples of throwaway prototypes include screen mock-ups and story boards.</a:t>
            </a:r>
          </a:p>
          <a:p>
            <a:pPr algn="just"/>
            <a:r>
              <a:rPr lang="en-US" sz="2400" dirty="0"/>
              <a:t>Evolutionary </a:t>
            </a:r>
            <a:r>
              <a:rPr lang="en-US" sz="2400" dirty="0" smtClean="0"/>
              <a:t>Prototypes</a:t>
            </a:r>
          </a:p>
          <a:p>
            <a:pPr lvl="1" algn="just"/>
            <a:r>
              <a:rPr lang="en-US" sz="2200" dirty="0"/>
              <a:t>P</a:t>
            </a:r>
            <a:r>
              <a:rPr lang="en-US" sz="2200" dirty="0" smtClean="0"/>
              <a:t>rototypes </a:t>
            </a:r>
            <a:r>
              <a:rPr lang="en-US" sz="2200" dirty="0"/>
              <a:t>that evolve into the final system through iterative incorporation of user feedback</a:t>
            </a:r>
            <a:r>
              <a:rPr lang="en-US" sz="2200" dirty="0" smtClean="0"/>
              <a:t>.</a:t>
            </a:r>
            <a:endParaRPr lang="en-US" sz="2200" dirty="0"/>
          </a:p>
        </p:txBody>
      </p:sp>
    </p:spTree>
    <p:extLst>
      <p:ext uri="{BB962C8B-B14F-4D97-AF65-F5344CB8AC3E}">
        <p14:creationId xmlns:p14="http://schemas.microsoft.com/office/powerpoint/2010/main" val="3379571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prstClr val="white"/>
                </a:solidFill>
                <a:latin typeface="Times New Roman" panose="02020603050405020304" pitchFamily="18" charset="0"/>
                <a:cs typeface="Times New Roman" panose="02020603050405020304" pitchFamily="18" charset="0"/>
              </a:rPr>
              <a:t>Prototyping Process Model</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81192" y="2071313"/>
            <a:ext cx="11029615" cy="4001941"/>
          </a:xfrm>
        </p:spPr>
        <p:txBody>
          <a:bodyPr>
            <a:noAutofit/>
          </a:bodyPr>
          <a:lstStyle/>
          <a:p>
            <a:pPr lvl="0" algn="just">
              <a:buClr>
                <a:srgbClr val="903163"/>
              </a:buClr>
            </a:pPr>
            <a:endParaRPr lang="en-US" sz="2400" dirty="0">
              <a:solidFill>
                <a:srgbClr val="3D3D3D"/>
              </a:solidFill>
              <a:latin typeface="Times New Roman" panose="02020603050405020304" pitchFamily="18" charset="0"/>
              <a:cs typeface="Times New Roman" panose="02020603050405020304" pitchFamily="18" charset="0"/>
            </a:endParaRPr>
          </a:p>
          <a:p>
            <a:pPr lvl="0" algn="just">
              <a:buClr>
                <a:srgbClr val="903163"/>
              </a:buClr>
            </a:pPr>
            <a:r>
              <a:rPr lang="en-US" sz="2400" dirty="0">
                <a:solidFill>
                  <a:srgbClr val="3D3D3D"/>
                </a:solidFill>
                <a:latin typeface="Times New Roman" panose="02020603050405020304" pitchFamily="18" charset="0"/>
                <a:cs typeface="Times New Roman" panose="02020603050405020304" pitchFamily="18" charset="0"/>
              </a:rPr>
              <a:t>The basic idea is that instead of freezing the requirements before a design or coding can proceed, a throwaway prototype is built to understand the requirements. This prototype is developed based on the currently known requirements. </a:t>
            </a:r>
          </a:p>
          <a:p>
            <a:pPr lvl="0" algn="just">
              <a:buClr>
                <a:srgbClr val="903163"/>
              </a:buClr>
            </a:pPr>
            <a:r>
              <a:rPr lang="en-US" sz="2400" dirty="0">
                <a:solidFill>
                  <a:srgbClr val="3D3D3D"/>
                </a:solidFill>
                <a:latin typeface="Times New Roman" panose="02020603050405020304" pitchFamily="18" charset="0"/>
                <a:cs typeface="Times New Roman" panose="02020603050405020304" pitchFamily="18" charset="0"/>
              </a:rPr>
              <a:t>By using this prototype, the client can get an “actual feel” of the system, since the interactions with prototype can enable the client to better understand the requirements of the desired system.  </a:t>
            </a:r>
          </a:p>
          <a:p>
            <a:pPr lvl="0" algn="just">
              <a:buClr>
                <a:srgbClr val="903163"/>
              </a:buClr>
            </a:pPr>
            <a:r>
              <a:rPr lang="en-US" sz="2400" dirty="0">
                <a:solidFill>
                  <a:srgbClr val="3D3D3D"/>
                </a:solidFill>
                <a:latin typeface="Times New Roman" panose="02020603050405020304" pitchFamily="18" charset="0"/>
                <a:cs typeface="Times New Roman" panose="02020603050405020304" pitchFamily="18" charset="0"/>
              </a:rPr>
              <a:t>Prototyping is an attractive idea for complicated and large systems for which there is no manual process or existing system to help determining the requirements. The prototype are usually not complete systems and many of the details are not built in the prototype. </a:t>
            </a:r>
          </a:p>
          <a:p>
            <a:pPr lvl="0" algn="just">
              <a:buClr>
                <a:srgbClr val="903163"/>
              </a:buClr>
            </a:pPr>
            <a:r>
              <a:rPr lang="en-US" sz="2400" dirty="0">
                <a:solidFill>
                  <a:srgbClr val="3D3D3D"/>
                </a:solidFill>
                <a:latin typeface="Times New Roman" panose="02020603050405020304" pitchFamily="18" charset="0"/>
                <a:cs typeface="Times New Roman" panose="02020603050405020304" pitchFamily="18" charset="0"/>
              </a:rPr>
              <a:t>The goal is to provide a system with overall functionality.</a:t>
            </a:r>
          </a:p>
        </p:txBody>
      </p:sp>
    </p:spTree>
    <p:extLst>
      <p:ext uri="{BB962C8B-B14F-4D97-AF65-F5344CB8AC3E}">
        <p14:creationId xmlns:p14="http://schemas.microsoft.com/office/powerpoint/2010/main" val="35136497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Phases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81192" y="2139552"/>
            <a:ext cx="7823941" cy="4503949"/>
          </a:xfrm>
        </p:spPr>
        <p:txBody>
          <a:bodyPr>
            <a:normAutofit/>
          </a:bodyPr>
          <a:lstStyle/>
          <a:p>
            <a:pPr algn="just"/>
            <a:r>
              <a:rPr lang="en-US" sz="2400" dirty="0" smtClean="0">
                <a:latin typeface="Times New Roman" panose="02020603050405020304" pitchFamily="18" charset="0"/>
                <a:cs typeface="Times New Roman" panose="02020603050405020304" pitchFamily="18" charset="0"/>
              </a:rPr>
              <a:t>Analysis</a:t>
            </a:r>
          </a:p>
          <a:p>
            <a:pPr lvl="1" algn="just"/>
            <a:r>
              <a:rPr lang="en-US" sz="2200" dirty="0" smtClean="0">
                <a:latin typeface="Times New Roman" panose="02020603050405020304" pitchFamily="18" charset="0"/>
                <a:cs typeface="Times New Roman" panose="02020603050405020304" pitchFamily="18" charset="0"/>
              </a:rPr>
              <a:t>The user is interviewed in order to get requirements of system.</a:t>
            </a:r>
          </a:p>
          <a:p>
            <a:pPr algn="just"/>
            <a:r>
              <a:rPr lang="en-US" sz="2400" dirty="0" smtClean="0">
                <a:latin typeface="Times New Roman" panose="02020603050405020304" pitchFamily="18" charset="0"/>
                <a:cs typeface="Times New Roman" panose="02020603050405020304" pitchFamily="18" charset="0"/>
              </a:rPr>
              <a:t>Quick Design</a:t>
            </a:r>
          </a:p>
          <a:p>
            <a:pPr lvl="1" algn="just"/>
            <a:r>
              <a:rPr lang="en-US" sz="2200" dirty="0" smtClean="0">
                <a:latin typeface="Times New Roman" panose="02020603050405020304" pitchFamily="18" charset="0"/>
                <a:cs typeface="Times New Roman" panose="02020603050405020304" pitchFamily="18" charset="0"/>
              </a:rPr>
              <a:t>It is not a detailed design but it includes important aspects of system which gives an idea to user.</a:t>
            </a:r>
          </a:p>
          <a:p>
            <a:pPr algn="just"/>
            <a:r>
              <a:rPr lang="en-US" sz="2400" dirty="0" smtClean="0">
                <a:latin typeface="Times New Roman" panose="02020603050405020304" pitchFamily="18" charset="0"/>
                <a:cs typeface="Times New Roman" panose="02020603050405020304" pitchFamily="18" charset="0"/>
              </a:rPr>
              <a:t>Build Prototype</a:t>
            </a:r>
          </a:p>
          <a:p>
            <a:pPr lvl="1" algn="just"/>
            <a:r>
              <a:rPr lang="en-US" sz="2200" dirty="0" smtClean="0">
                <a:latin typeface="Times New Roman" panose="02020603050405020304" pitchFamily="18" charset="0"/>
                <a:cs typeface="Times New Roman" panose="02020603050405020304" pitchFamily="18" charset="0"/>
              </a:rPr>
              <a:t>It represents a “rough design” of the system.</a:t>
            </a:r>
          </a:p>
          <a:p>
            <a:pPr algn="just"/>
            <a:r>
              <a:rPr lang="en-US" sz="2400" dirty="0" smtClean="0">
                <a:latin typeface="Times New Roman" panose="02020603050405020304" pitchFamily="18" charset="0"/>
                <a:cs typeface="Times New Roman" panose="02020603050405020304" pitchFamily="18" charset="0"/>
              </a:rPr>
              <a:t>User Evaluation</a:t>
            </a:r>
          </a:p>
          <a:p>
            <a:pPr lvl="1" algn="just"/>
            <a:r>
              <a:rPr lang="en-US" sz="2200" dirty="0" smtClean="0">
                <a:latin typeface="Times New Roman" panose="02020603050405020304" pitchFamily="18" charset="0"/>
                <a:cs typeface="Times New Roman" panose="02020603050405020304" pitchFamily="18" charset="0"/>
              </a:rPr>
              <a:t>Prototype is presented to user for evaluation.</a:t>
            </a:r>
          </a:p>
        </p:txBody>
      </p:sp>
      <p:pic>
        <p:nvPicPr>
          <p:cNvPr id="8" name="Picture 7"/>
          <p:cNvPicPr>
            <a:picLocks noChangeAspect="1"/>
          </p:cNvPicPr>
          <p:nvPr/>
        </p:nvPicPr>
        <p:blipFill>
          <a:blip r:embed="rId2"/>
          <a:stretch>
            <a:fillRect/>
          </a:stretch>
        </p:blipFill>
        <p:spPr>
          <a:xfrm>
            <a:off x="8628109" y="4536085"/>
            <a:ext cx="3072072" cy="2321915"/>
          </a:xfrm>
          <a:prstGeom prst="rect">
            <a:avLst/>
          </a:prstGeom>
        </p:spPr>
      </p:pic>
      <p:pic>
        <p:nvPicPr>
          <p:cNvPr id="10" name="Picture 9"/>
          <p:cNvPicPr>
            <a:picLocks noChangeAspect="1"/>
          </p:cNvPicPr>
          <p:nvPr/>
        </p:nvPicPr>
        <p:blipFill>
          <a:blip r:embed="rId3"/>
          <a:stretch>
            <a:fillRect/>
          </a:stretch>
        </p:blipFill>
        <p:spPr>
          <a:xfrm>
            <a:off x="8405133" y="1383896"/>
            <a:ext cx="3786867" cy="2940391"/>
          </a:xfrm>
          <a:prstGeom prst="rect">
            <a:avLst/>
          </a:prstGeom>
        </p:spPr>
      </p:pic>
    </p:spTree>
    <p:extLst>
      <p:ext uri="{BB962C8B-B14F-4D97-AF65-F5344CB8AC3E}">
        <p14:creationId xmlns:p14="http://schemas.microsoft.com/office/powerpoint/2010/main" val="1669082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Advantages</a:t>
            </a:r>
            <a:endParaRPr lang="en-US" dirty="0"/>
          </a:p>
        </p:txBody>
      </p:sp>
      <p:sp>
        <p:nvSpPr>
          <p:cNvPr id="3" name="Content Placeholder 2"/>
          <p:cNvSpPr>
            <a:spLocks noGrp="1"/>
          </p:cNvSpPr>
          <p:nvPr>
            <p:ph idx="1"/>
          </p:nvPr>
        </p:nvSpPr>
        <p:spPr>
          <a:xfrm>
            <a:off x="581192" y="2508044"/>
            <a:ext cx="11029615" cy="3678303"/>
          </a:xfrm>
        </p:spPr>
        <p:txBody>
          <a:bodyPr>
            <a:noAutofit/>
          </a:bodyPr>
          <a:lstStyle/>
          <a:p>
            <a:pPr algn="just"/>
            <a:r>
              <a:rPr lang="en-US" sz="2400" dirty="0">
                <a:latin typeface="Times New Roman" panose="02020603050405020304" pitchFamily="18" charset="0"/>
                <a:cs typeface="Times New Roman" panose="02020603050405020304" pitchFamily="18" charset="0"/>
              </a:rPr>
              <a:t>Users are </a:t>
            </a:r>
            <a:r>
              <a:rPr lang="en-US" sz="2400" dirty="0" smtClean="0">
                <a:latin typeface="Times New Roman" panose="02020603050405020304" pitchFamily="18" charset="0"/>
                <a:cs typeface="Times New Roman" panose="02020603050405020304" pitchFamily="18" charset="0"/>
              </a:rPr>
              <a:t>actively </a:t>
            </a:r>
            <a:r>
              <a:rPr lang="en-US" sz="2400" dirty="0">
                <a:latin typeface="Times New Roman" panose="02020603050405020304" pitchFamily="18" charset="0"/>
                <a:cs typeface="Times New Roman" panose="02020603050405020304" pitchFamily="18" charset="0"/>
              </a:rPr>
              <a:t>involved in the </a:t>
            </a:r>
            <a:r>
              <a:rPr lang="en-US" sz="2400" dirty="0" smtClean="0">
                <a:latin typeface="Times New Roman" panose="02020603050405020304" pitchFamily="18" charset="0"/>
                <a:cs typeface="Times New Roman" panose="02020603050405020304" pitchFamily="18" charset="0"/>
              </a:rPr>
              <a:t>development.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Since in this methodology a working model of the system is provided, the users get a better understanding of the system being developed.</a:t>
            </a:r>
          </a:p>
          <a:p>
            <a:pPr algn="just"/>
            <a:r>
              <a:rPr lang="en-US" sz="2400" dirty="0">
                <a:latin typeface="Times New Roman" panose="02020603050405020304" pitchFamily="18" charset="0"/>
                <a:cs typeface="Times New Roman" panose="02020603050405020304" pitchFamily="18" charset="0"/>
              </a:rPr>
              <a:t>Errors can be detected much earlier.</a:t>
            </a:r>
          </a:p>
          <a:p>
            <a:pPr algn="just"/>
            <a:r>
              <a:rPr lang="en-US" sz="2400" dirty="0">
                <a:latin typeface="Times New Roman" panose="02020603050405020304" pitchFamily="18" charset="0"/>
                <a:cs typeface="Times New Roman" panose="02020603050405020304" pitchFamily="18" charset="0"/>
              </a:rPr>
              <a:t>Quicker user feedback is available leading to better solutions.</a:t>
            </a:r>
          </a:p>
          <a:p>
            <a:pPr algn="just"/>
            <a:r>
              <a:rPr lang="en-US" sz="2400" dirty="0">
                <a:latin typeface="Times New Roman" panose="02020603050405020304" pitchFamily="18" charset="0"/>
                <a:cs typeface="Times New Roman" panose="02020603050405020304" pitchFamily="18" charset="0"/>
              </a:rPr>
              <a:t>Missing functionality can be identified </a:t>
            </a:r>
            <a:r>
              <a:rPr lang="en-US" sz="2400" dirty="0" smtClean="0">
                <a:latin typeface="Times New Roman" panose="02020603050405020304" pitchFamily="18" charset="0"/>
                <a:cs typeface="Times New Roman" panose="02020603050405020304" pitchFamily="18" charset="0"/>
              </a:rPr>
              <a:t>easily.</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Confusing or difficult functions can be </a:t>
            </a:r>
            <a:r>
              <a:rPr lang="en-US" sz="2400" dirty="0" smtClean="0">
                <a:latin typeface="Times New Roman" panose="02020603050405020304" pitchFamily="18" charset="0"/>
                <a:cs typeface="Times New Roman" panose="02020603050405020304" pitchFamily="18" charset="0"/>
              </a:rPr>
              <a:t>identified.</a:t>
            </a:r>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3314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Disadvantages</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Leads to implementing and then repairing way of building systems.</a:t>
            </a:r>
          </a:p>
          <a:p>
            <a:pPr algn="just"/>
            <a:r>
              <a:rPr lang="en-US" sz="2400" dirty="0">
                <a:latin typeface="Times New Roman" panose="02020603050405020304" pitchFamily="18" charset="0"/>
                <a:cs typeface="Times New Roman" panose="02020603050405020304" pitchFamily="18" charset="0"/>
              </a:rPr>
              <a:t>Practically, this methodology may increase the complexity of the system as scope of the system may expand beyond original plans.</a:t>
            </a:r>
          </a:p>
          <a:p>
            <a:pPr algn="just"/>
            <a:r>
              <a:rPr lang="en-US" sz="2400" dirty="0">
                <a:latin typeface="Times New Roman" panose="02020603050405020304" pitchFamily="18" charset="0"/>
                <a:cs typeface="Times New Roman" panose="02020603050405020304" pitchFamily="18" charset="0"/>
              </a:rPr>
              <a:t>Incomplete application may cause application not to be used as the</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full system was designed</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Incomplete or inadequate problem analysis.</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6251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When to use Prototype </a:t>
            </a:r>
            <a:r>
              <a:rPr lang="en-US" b="1" dirty="0" smtClean="0"/>
              <a:t>model?</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Prototype model should be used when the desired system needs to have a lot of interaction with the end users.</a:t>
            </a:r>
          </a:p>
          <a:p>
            <a:pPr algn="just"/>
            <a:r>
              <a:rPr lang="en-US" sz="2400" dirty="0">
                <a:latin typeface="Times New Roman" panose="02020603050405020304" pitchFamily="18" charset="0"/>
                <a:cs typeface="Times New Roman" panose="02020603050405020304" pitchFamily="18" charset="0"/>
              </a:rPr>
              <a:t>Typically, online systems, web interfaces have a very high amount of interaction with end users, are best suited for Prototype model. It might take a while for a system to be built that allows ease of use and needs minimal training for the end user.</a:t>
            </a:r>
          </a:p>
          <a:p>
            <a:pPr algn="just"/>
            <a:r>
              <a:rPr lang="en-US" sz="2400" dirty="0">
                <a:latin typeface="Times New Roman" panose="02020603050405020304" pitchFamily="18" charset="0"/>
                <a:cs typeface="Times New Roman" panose="02020603050405020304" pitchFamily="18" charset="0"/>
              </a:rPr>
              <a:t>Prototyping ensures that the end users constantly work with the system and provide a feedback which is incorporated in the prototype to result in a useable system. They are excellent for designing good human computer interface systems.</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4335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2451" y="1724375"/>
            <a:ext cx="7197726" cy="2421464"/>
          </a:xfrm>
        </p:spPr>
        <p:txBody>
          <a:bodyPr/>
          <a:lstStyle/>
          <a:p>
            <a:pPr algn="ctr"/>
            <a:r>
              <a:rPr lang="en-US" dirty="0" smtClean="0">
                <a:solidFill>
                  <a:schemeClr val="bg1"/>
                </a:solidFill>
              </a:rPr>
              <a:t>Good Luck ! </a:t>
            </a:r>
            <a:r>
              <a:rPr lang="en-US" sz="7200" dirty="0" smtClean="0">
                <a:solidFill>
                  <a:schemeClr val="bg1"/>
                </a:solidFill>
                <a:latin typeface="Century Gothic" panose="020B0502020202020204" pitchFamily="34" charset="0"/>
              </a:rPr>
              <a:t>☻</a:t>
            </a:r>
            <a:endParaRPr lang="en-US" sz="7200" dirty="0">
              <a:solidFill>
                <a:schemeClr val="bg1"/>
              </a:solidFill>
            </a:endParaRPr>
          </a:p>
        </p:txBody>
      </p:sp>
    </p:spTree>
    <p:extLst>
      <p:ext uri="{BB962C8B-B14F-4D97-AF65-F5344CB8AC3E}">
        <p14:creationId xmlns:p14="http://schemas.microsoft.com/office/powerpoint/2010/main" val="1147367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2919</TotalTime>
  <Words>431</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Century Gothic</vt:lpstr>
      <vt:lpstr>Gill Sans MT</vt:lpstr>
      <vt:lpstr>Times New Roman</vt:lpstr>
      <vt:lpstr>Wingdings 2</vt:lpstr>
      <vt:lpstr>Dividend</vt:lpstr>
      <vt:lpstr>Software Engineering  MCS-2   Lecture # 4</vt:lpstr>
      <vt:lpstr>Prototyping Process Model</vt:lpstr>
      <vt:lpstr>Prototyping Process Model</vt:lpstr>
      <vt:lpstr>Phases</vt:lpstr>
      <vt:lpstr>Advantages</vt:lpstr>
      <vt:lpstr>Disadvantages</vt:lpstr>
      <vt:lpstr>When to use Prototype model?</vt:lpstr>
      <vt:lpstr>Good Luck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Home</cp:lastModifiedBy>
  <cp:revision>243</cp:revision>
  <dcterms:created xsi:type="dcterms:W3CDTF">2013-11-07T00:54:08Z</dcterms:created>
  <dcterms:modified xsi:type="dcterms:W3CDTF">2013-11-27T01:01:36Z</dcterms:modified>
</cp:coreProperties>
</file>