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3"/>
  </p:notesMasterIdLst>
  <p:sldIdLst>
    <p:sldId id="256" r:id="rId2"/>
    <p:sldId id="285" r:id="rId3"/>
    <p:sldId id="295" r:id="rId4"/>
    <p:sldId id="297" r:id="rId5"/>
    <p:sldId id="298" r:id="rId6"/>
    <p:sldId id="299" r:id="rId7"/>
    <p:sldId id="296" r:id="rId8"/>
    <p:sldId id="312" r:id="rId9"/>
    <p:sldId id="313" r:id="rId10"/>
    <p:sldId id="300" r:id="rId11"/>
    <p:sldId id="301" r:id="rId12"/>
    <p:sldId id="303" r:id="rId13"/>
    <p:sldId id="302" r:id="rId14"/>
    <p:sldId id="304" r:id="rId15"/>
    <p:sldId id="305" r:id="rId16"/>
    <p:sldId id="306" r:id="rId17"/>
    <p:sldId id="307" r:id="rId18"/>
    <p:sldId id="308" r:id="rId19"/>
    <p:sldId id="309" r:id="rId20"/>
    <p:sldId id="310" r:id="rId21"/>
    <p:sldId id="31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664" autoAdjust="0"/>
  </p:normalViewPr>
  <p:slideViewPr>
    <p:cSldViewPr snapToGrid="0">
      <p:cViewPr varScale="1">
        <p:scale>
          <a:sx n="66" d="100"/>
          <a:sy n="66" d="100"/>
        </p:scale>
        <p:origin x="-876"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1C1BE5-A0F2-4C45-834A-338E64796D05}" type="datetimeFigureOut">
              <a:rPr lang="en-US" smtClean="0"/>
              <a:pPr/>
              <a:t>12/12/2013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1C7E02-F2A8-4A6A-B1D0-D7275265D3B7}" type="slidenum">
              <a:rPr lang="en-US" smtClean="0"/>
              <a:pPr/>
              <a:t>‹#›</a:t>
            </a:fld>
            <a:endParaRPr lang="en-US"/>
          </a:p>
        </p:txBody>
      </p:sp>
    </p:spTree>
    <p:extLst>
      <p:ext uri="{BB962C8B-B14F-4D97-AF65-F5344CB8AC3E}">
        <p14:creationId xmlns:p14="http://schemas.microsoft.com/office/powerpoint/2010/main" val="2744073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ECF66D-CC2A-40EF-985C-A3A64A827B03}" type="datetime1">
              <a:rPr lang="en-US" smtClean="0"/>
              <a:pPr/>
              <a:t>12/12/2013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EA5815-5689-4654-A355-56C9B82BEFF9}" type="datetime1">
              <a:rPr lang="en-US" smtClean="0"/>
              <a:pPr/>
              <a:t>12/12/2013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5"/>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5"/>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CBCA0-555A-4CE5-BA9A-C1C735E70FBA}" type="datetime1">
              <a:rPr lang="en-US" smtClean="0"/>
              <a:pPr/>
              <a:t>12/12/2013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08C69E-EA08-452C-B0FC-6BADE47B0486}" type="datetime1">
              <a:rPr lang="en-US" smtClean="0"/>
              <a:pPr/>
              <a:t>12/12/2013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DF68A0-FB69-430F-AA0E-D415E89174BB}" type="datetime1">
              <a:rPr lang="en-US" smtClean="0"/>
              <a:pPr/>
              <a:t>12/12/2013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7885CD-C712-42C1-9337-F3DAC44B5E71}" type="datetime1">
              <a:rPr lang="en-US" smtClean="0"/>
              <a:pPr/>
              <a:t>12/12/2013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593E7C-F523-4C5A-9C61-E8ABA0B76E51}" type="datetime1">
              <a:rPr lang="en-US" smtClean="0"/>
              <a:pPr/>
              <a:t>12/12/2013</a:t>
            </a:fld>
            <a:endParaRPr lang="en-US"/>
          </a:p>
        </p:txBody>
      </p:sp>
      <p:sp>
        <p:nvSpPr>
          <p:cNvPr id="8" name="Footer Placeholder 7"/>
          <p:cNvSpPr>
            <a:spLocks noGrp="1"/>
          </p:cNvSpPr>
          <p:nvPr>
            <p:ph type="ftr" sz="quarter" idx="11"/>
          </p:nvPr>
        </p:nvSpPr>
        <p:spPr/>
        <p:txBody>
          <a:bodyPr/>
          <a:lstStyle/>
          <a:p>
            <a:r>
              <a:rPr lang="en-US" smtClean="0"/>
              <a:t>fahim.khan@iiu.edu.pk</a:t>
            </a:r>
            <a:endParaRPr lang="en-US"/>
          </a:p>
        </p:txBody>
      </p:sp>
      <p:sp>
        <p:nvSpPr>
          <p:cNvPr id="9" name="Slide Number Placeholder 8"/>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39AA77-B04A-458D-B8C5-47B9B851155F}" type="datetime1">
              <a:rPr lang="en-US" smtClean="0"/>
              <a:pPr/>
              <a:t>12/12/2013</a:t>
            </a:fld>
            <a:endParaRPr lang="en-US"/>
          </a:p>
        </p:txBody>
      </p:sp>
      <p:sp>
        <p:nvSpPr>
          <p:cNvPr id="4" name="Footer Placeholder 3"/>
          <p:cNvSpPr>
            <a:spLocks noGrp="1"/>
          </p:cNvSpPr>
          <p:nvPr>
            <p:ph type="ftr" sz="quarter" idx="11"/>
          </p:nvPr>
        </p:nvSpPr>
        <p:spPr/>
        <p:txBody>
          <a:bodyPr/>
          <a:lstStyle/>
          <a:p>
            <a:r>
              <a:rPr lang="en-US" smtClean="0"/>
              <a:t>fahim.khan@iiu.edu.pk</a:t>
            </a:r>
            <a:endParaRPr lang="en-US"/>
          </a:p>
        </p:txBody>
      </p:sp>
      <p:sp>
        <p:nvSpPr>
          <p:cNvPr id="5" name="Slide Number Placeholder 4"/>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FAF2D-635C-4F17-9F9E-CAB10C9E23E9}" type="datetime1">
              <a:rPr lang="en-US" smtClean="0"/>
              <a:pPr/>
              <a:t>12/12/2013</a:t>
            </a:fld>
            <a:endParaRPr lang="en-US"/>
          </a:p>
        </p:txBody>
      </p:sp>
      <p:sp>
        <p:nvSpPr>
          <p:cNvPr id="3" name="Footer Placeholder 2"/>
          <p:cNvSpPr>
            <a:spLocks noGrp="1"/>
          </p:cNvSpPr>
          <p:nvPr>
            <p:ph type="ftr" sz="quarter" idx="11"/>
          </p:nvPr>
        </p:nvSpPr>
        <p:spPr/>
        <p:txBody>
          <a:bodyPr/>
          <a:lstStyle/>
          <a:p>
            <a:r>
              <a:rPr lang="en-US" smtClean="0"/>
              <a:t>fahim.khan@iiu.edu.pk</a:t>
            </a:r>
            <a:endParaRPr lang="en-US"/>
          </a:p>
        </p:txBody>
      </p:sp>
      <p:sp>
        <p:nvSpPr>
          <p:cNvPr id="4" name="Slide Number Placeholder 3"/>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28AAF8-4C9A-4B8A-B766-BEC45A59CF3B}" type="datetime1">
              <a:rPr lang="en-US" smtClean="0"/>
              <a:pPr/>
              <a:t>12/12/2013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7AF6E7-0D05-4945-9325-ECBDB58EDCE0}" type="datetime1">
              <a:rPr lang="en-US" smtClean="0"/>
              <a:pPr/>
              <a:t>12/12/2013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0932B9-39FA-4743-9B31-EBF270BDEE87}" type="datetime1">
              <a:rPr lang="en-US" smtClean="0"/>
              <a:pPr/>
              <a:t>12/12/2013</a:t>
            </a:fld>
            <a:endParaRPr lang="en-US"/>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fahim.khan@iiu.edu.pk</a:t>
            </a:r>
            <a:endParaRPr lang="en-US"/>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19A6-884F-4506-9188-4D93BBF21F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2514" y="275771"/>
            <a:ext cx="11074400" cy="2569029"/>
          </a:xfrm>
        </p:spPr>
        <p:txBody>
          <a:bodyPr>
            <a:noAutofit/>
          </a:bodyPr>
          <a:lstStyle/>
          <a:p>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dirty="0" smtClean="0">
                <a:latin typeface="Times New Roman" pitchFamily="18" charset="0"/>
                <a:cs typeface="Times New Roman" pitchFamily="18" charset="0"/>
              </a:rPr>
              <a:t>Software Engineering</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smtClean="0">
                <a:latin typeface="Times New Roman" pitchFamily="18" charset="0"/>
                <a:cs typeface="Times New Roman" pitchFamily="18" charset="0"/>
              </a:rPr>
              <a:t>Lecture 7</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t/>
            </a:r>
            <a:br>
              <a:rPr lang="en-US" sz="4000" dirty="0" smtClean="0"/>
            </a:br>
            <a:r>
              <a:rPr lang="en-US" sz="4000" dirty="0" smtClean="0"/>
              <a:t/>
            </a:r>
            <a:br>
              <a:rPr lang="en-US" sz="4000" dirty="0" smtClean="0"/>
            </a:br>
            <a:r>
              <a:rPr lang="en-US" sz="4000" dirty="0" smtClean="0">
                <a:solidFill>
                  <a:schemeClr val="bg1"/>
                </a:solidFill>
              </a:rPr>
              <a:t>Lecture # 7</a:t>
            </a:r>
            <a:endParaRPr lang="en-US" sz="4000" dirty="0">
              <a:solidFill>
                <a:schemeClr val="bg1"/>
              </a:solidFill>
            </a:endParaRPr>
          </a:p>
        </p:txBody>
      </p:sp>
      <p:sp>
        <p:nvSpPr>
          <p:cNvPr id="3" name="Subtitle 2"/>
          <p:cNvSpPr>
            <a:spLocks noGrp="1"/>
          </p:cNvSpPr>
          <p:nvPr>
            <p:ph type="subTitle" idx="1"/>
          </p:nvPr>
        </p:nvSpPr>
        <p:spPr>
          <a:xfrm>
            <a:off x="1828800" y="2772227"/>
            <a:ext cx="8534400" cy="3280228"/>
          </a:xfrm>
        </p:spPr>
        <p:txBody>
          <a:bodyPr>
            <a:normAutofit/>
          </a:bodyPr>
          <a:lstStyle/>
          <a:p>
            <a:r>
              <a:rPr lang="en-US" sz="3600" dirty="0" smtClean="0">
                <a:solidFill>
                  <a:schemeClr val="tx1"/>
                </a:solidFill>
                <a:latin typeface="Times New Roman" pitchFamily="18" charset="0"/>
                <a:cs typeface="Times New Roman" pitchFamily="18" charset="0"/>
              </a:rPr>
              <a:t>Agile Software Development</a:t>
            </a:r>
          </a:p>
          <a:p>
            <a:endParaRPr lang="en-US" sz="3600" dirty="0" smtClean="0">
              <a:solidFill>
                <a:schemeClr val="tx1"/>
              </a:solidFill>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Fahim Khan</a:t>
            </a:r>
          </a:p>
          <a:p>
            <a:r>
              <a:rPr lang="en-US" sz="3600" dirty="0" smtClean="0">
                <a:solidFill>
                  <a:schemeClr val="tx1"/>
                </a:solidFill>
                <a:latin typeface="Times New Roman" pitchFamily="18" charset="0"/>
                <a:cs typeface="Times New Roman" pitchFamily="18" charset="0"/>
              </a:rPr>
              <a:t>Assistant Professor of Computer Science</a:t>
            </a:r>
          </a:p>
          <a:p>
            <a:r>
              <a:rPr lang="en-US" sz="3600" dirty="0" smtClean="0">
                <a:solidFill>
                  <a:schemeClr val="tx1"/>
                </a:solidFill>
                <a:latin typeface="Times New Roman" pitchFamily="18" charset="0"/>
                <a:cs typeface="Times New Roman" pitchFamily="18" charset="0"/>
              </a:rPr>
              <a:t>UOL, Sargodha</a:t>
            </a:r>
            <a:endParaRPr lang="en-US" sz="36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fahim.khan@iiu.edu.pk</a:t>
            </a:r>
            <a:endParaRPr lang="en-US"/>
          </a:p>
        </p:txBody>
      </p:sp>
    </p:spTree>
    <p:extLst>
      <p:ext uri="{BB962C8B-B14F-4D97-AF65-F5344CB8AC3E}">
        <p14:creationId xmlns:p14="http://schemas.microsoft.com/office/powerpoint/2010/main" val="1032314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2414"/>
            <a:ext cx="10972800" cy="1143000"/>
          </a:xfrm>
        </p:spPr>
        <p:txBody>
          <a:bodyPr/>
          <a:lstStyle/>
          <a:p>
            <a:r>
              <a:rPr lang="en-US" dirty="0" smtClean="0">
                <a:latin typeface="Times New Roman" pitchFamily="18" charset="0"/>
                <a:cs typeface="Times New Roman" pitchFamily="18" charset="0"/>
              </a:rPr>
              <a:t>Agile Process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175658"/>
            <a:ext cx="10972800" cy="5384800"/>
          </a:xfrm>
        </p:spPr>
        <p:txBody>
          <a:bodyPr>
            <a:normAutofit/>
          </a:bodyPr>
          <a:lstStyle/>
          <a:p>
            <a:pPr>
              <a:spcAft>
                <a:spcPts val="1200"/>
              </a:spcAft>
            </a:pPr>
            <a:r>
              <a:rPr lang="en-US" sz="2400" dirty="0" smtClean="0">
                <a:latin typeface="Times New Roman" pitchFamily="18" charset="0"/>
                <a:cs typeface="Times New Roman" pitchFamily="18" charset="0"/>
              </a:rPr>
              <a:t>It is characterized in a manner that address the key assumptions about the majority of software projects:</a:t>
            </a:r>
          </a:p>
          <a:p>
            <a:pPr algn="just">
              <a:spcAft>
                <a:spcPts val="1200"/>
              </a:spcAft>
              <a:buNone/>
            </a:pPr>
            <a:r>
              <a:rPr lang="en-US" sz="24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difficult to predict in advance that, which software requirements will persist and which will change. ( difficult to predict about change in customer priorities when the project is proceeds).</a:t>
            </a:r>
          </a:p>
          <a:p>
            <a:pPr algn="just">
              <a:spcAft>
                <a:spcPts val="600"/>
              </a:spcAft>
              <a:buNone/>
            </a:pPr>
            <a:r>
              <a:rPr lang="en-US" sz="2000" dirty="0" smtClean="0">
                <a:latin typeface="Times New Roman" pitchFamily="18" charset="0"/>
                <a:cs typeface="Times New Roman" pitchFamily="18" charset="0"/>
              </a:rPr>
              <a:t>	- For multiple projects, design and construction are interleaved. i.e., both the activities should be perform in cycle so that the design models are proven as that are created.</a:t>
            </a:r>
          </a:p>
          <a:p>
            <a:pPr algn="just">
              <a:spcAft>
                <a:spcPts val="1200"/>
              </a:spcAft>
              <a:buNone/>
            </a:pPr>
            <a:r>
              <a:rPr lang="en-US" sz="20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 but it is very difficult to predict, that how much design is necessary before construction.</a:t>
            </a:r>
          </a:p>
          <a:p>
            <a:pPr algn="just">
              <a:spcAft>
                <a:spcPts val="1200"/>
              </a:spcAft>
              <a:buNone/>
            </a:pPr>
            <a:r>
              <a:rPr lang="en-US" sz="2000" dirty="0" smtClean="0">
                <a:latin typeface="Times New Roman" pitchFamily="18" charset="0"/>
                <a:cs typeface="Times New Roman" pitchFamily="18" charset="0"/>
              </a:rPr>
              <a:t>	- Analysis, design, construction and testing are not as predictable  ( from a planning point of view) as we might like.</a:t>
            </a:r>
          </a:p>
          <a:p>
            <a:pPr algn="just"/>
            <a:r>
              <a:rPr lang="en-US" sz="2400" dirty="0" smtClean="0">
                <a:latin typeface="Times New Roman" pitchFamily="18" charset="0"/>
                <a:cs typeface="Times New Roman" pitchFamily="18" charset="0"/>
              </a:rPr>
              <a:t>How to create a process that ca manage Unpredictability?</a:t>
            </a:r>
          </a:p>
          <a:p>
            <a:pPr algn="just">
              <a:spcBef>
                <a:spcPts val="0"/>
              </a:spcBef>
              <a:buNone/>
            </a:pPr>
            <a:r>
              <a:rPr lang="en-US" sz="2400" dirty="0" smtClean="0">
                <a:latin typeface="Times New Roman" pitchFamily="18" charset="0"/>
                <a:cs typeface="Times New Roman" pitchFamily="18" charset="0"/>
              </a:rPr>
              <a:t>	- </a:t>
            </a:r>
            <a:r>
              <a:rPr lang="en-US" sz="2000" dirty="0" smtClean="0">
                <a:latin typeface="Times New Roman" pitchFamily="18" charset="0"/>
                <a:cs typeface="Times New Roman" pitchFamily="18" charset="0"/>
              </a:rPr>
              <a:t>we can achieve unpredictability by using an agile process.</a:t>
            </a:r>
          </a:p>
          <a:p>
            <a:pPr algn="just">
              <a:spcBef>
                <a:spcPts val="0"/>
              </a:spcBef>
              <a:buNone/>
            </a:pPr>
            <a:r>
              <a:rPr lang="en-US" sz="2000" dirty="0" smtClean="0">
                <a:latin typeface="Times New Roman" pitchFamily="18" charset="0"/>
                <a:cs typeface="Times New Roman" pitchFamily="18" charset="0"/>
              </a:rPr>
              <a:t>	- an agile software process must be adopted incrementally.</a:t>
            </a:r>
            <a:endParaRPr lang="en-US"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386"/>
            <a:ext cx="10972800" cy="1143000"/>
          </a:xfrm>
        </p:spPr>
        <p:txBody>
          <a:bodyPr/>
          <a:lstStyle/>
          <a:p>
            <a:r>
              <a:rPr lang="en-US" dirty="0" smtClean="0">
                <a:latin typeface="Times New Roman" pitchFamily="18" charset="0"/>
                <a:cs typeface="Times New Roman" pitchFamily="18" charset="0"/>
              </a:rPr>
              <a:t>Agility Principles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08328"/>
            <a:ext cx="10972800" cy="5257794"/>
          </a:xfrm>
        </p:spPr>
        <p:txBody>
          <a:bodyPr>
            <a:normAutofit/>
          </a:bodyPr>
          <a:lstStyle/>
          <a:p>
            <a:pPr algn="just">
              <a:spcAft>
                <a:spcPts val="1800"/>
              </a:spcAft>
            </a:pPr>
            <a:r>
              <a:rPr lang="en-US" sz="2400" dirty="0" smtClean="0">
                <a:latin typeface="Times New Roman" pitchFamily="18" charset="0"/>
                <a:cs typeface="Times New Roman" pitchFamily="18" charset="0"/>
              </a:rPr>
              <a:t>Agile alliance defines 12 principles for those who want to achieve agility:</a:t>
            </a:r>
          </a:p>
          <a:p>
            <a:pPr algn="just">
              <a:spcAft>
                <a:spcPts val="1200"/>
              </a:spcAft>
              <a:buNone/>
            </a:pPr>
            <a:r>
              <a:rPr lang="en-US" sz="24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Satisfy the customer through early and continuous delivery of valuable software.</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always welcome change in software prototype, even late in development.</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Always deliver working software frequently, from a couple of weeks to couple of months, with the preference to the shorter timescale.</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developers and business people work together daily throughout the project.</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The project must be build by motivated individuals, provide them a good environment and support to them.</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Allow them face to face communication.</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At regular intervals, the team reflects on how to become more effective, then tunes and adjust its behavior accordingly.</a:t>
            </a:r>
            <a:endParaRPr lang="en-US"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09600" y="144012"/>
            <a:ext cx="10972800" cy="1143000"/>
          </a:xfrm>
        </p:spPr>
        <p:txBody>
          <a:bodyPr/>
          <a:lstStyle/>
          <a:p>
            <a:pPr eaLnBrk="1" hangingPunct="1"/>
            <a:r>
              <a:rPr lang="en-US" altLang="en-US" dirty="0" smtClean="0">
                <a:latin typeface="Times New Roman" pitchFamily="18" charset="0"/>
                <a:cs typeface="Times New Roman" pitchFamily="18" charset="0"/>
              </a:rPr>
              <a:t>The principles of agile methods</a:t>
            </a:r>
            <a:r>
              <a:rPr lang="en-GB" altLang="en-US" dirty="0" smtClean="0">
                <a:latin typeface="Times New Roman" pitchFamily="18" charset="0"/>
                <a:cs typeface="Times New Roman" pitchFamily="18" charset="0"/>
              </a:rPr>
              <a:t> </a:t>
            </a:r>
            <a:endParaRPr lang="en-US" altLang="en-US" dirty="0" smtClean="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609601" y="1662113"/>
          <a:ext cx="11027834" cy="4687571"/>
        </p:xfrm>
        <a:graphic>
          <a:graphicData uri="http://schemas.openxmlformats.org/drawingml/2006/table">
            <a:tbl>
              <a:tblPr/>
              <a:tblGrid>
                <a:gridCol w="3067051"/>
                <a:gridCol w="7793567"/>
                <a:gridCol w="167216"/>
              </a:tblGrid>
              <a:tr h="403225">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smtClean="0">
                          <a:ln>
                            <a:noFill/>
                          </a:ln>
                          <a:solidFill>
                            <a:srgbClr val="000000"/>
                          </a:solidFill>
                          <a:effectLst/>
                          <a:latin typeface="Arial" pitchFamily="34" charset="0"/>
                          <a:ea typeface="Times New Roman" pitchFamily="18" charset="0"/>
                        </a:rPr>
                        <a:t>Principle</a:t>
                      </a:r>
                    </a:p>
                  </a:txBody>
                  <a:tcPr marL="97367" marR="97367"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smtClean="0">
                          <a:ln>
                            <a:noFill/>
                          </a:ln>
                          <a:solidFill>
                            <a:srgbClr val="000000"/>
                          </a:solidFill>
                          <a:effectLst/>
                          <a:latin typeface="Arial" pitchFamily="34" charset="0"/>
                          <a:ea typeface="Times New Roman" pitchFamily="18" charset="0"/>
                        </a:rPr>
                        <a:t>Description</a:t>
                      </a:r>
                    </a:p>
                  </a:txBody>
                  <a:tcPr marL="97367" marR="97367"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r>
              <a:tr h="1084263">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Customer involvement </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2">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Customers should be closely involved throughout the development process. Their role is provide and prioritize new system requirements and to evaluate the iterations of the system.</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r>
              <a:tr h="730250">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Incremental delivery</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The software is developed in increments with the customer specifying the requirements to be included in each increment.</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r h="882650">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People not process</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2">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The skills of the development team should be recognized and exploited. Team members should be left to develop their own ways of working without prescriptive processes.</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r>
              <a:tr h="681038">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Embrace change</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Expect the system requirements to change and so design the system to accommodate these changes.</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r h="882650">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Maintain simplicity</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Focus on simplicity in both the software being developed and in the development process. Wherever possible, actively work to eliminate complexity from the system.</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 </a:t>
                      </a: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900"/>
            <a:ext cx="10972800" cy="1143000"/>
          </a:xfrm>
        </p:spPr>
        <p:txBody>
          <a:bodyPr/>
          <a:lstStyle/>
          <a:p>
            <a:r>
              <a:rPr lang="en-US" dirty="0" smtClean="0">
                <a:latin typeface="Times New Roman" pitchFamily="18" charset="0"/>
                <a:cs typeface="Times New Roman" pitchFamily="18" charset="0"/>
              </a:rPr>
              <a:t>Human Factors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49943" y="1088572"/>
            <a:ext cx="11379200" cy="5500914"/>
          </a:xfrm>
        </p:spPr>
        <p:txBody>
          <a:bodyPr>
            <a:normAutofit fontScale="92500"/>
          </a:bodyPr>
          <a:lstStyle/>
          <a:p>
            <a:pPr algn="just"/>
            <a:r>
              <a:rPr lang="en-US" sz="2400" dirty="0" smtClean="0">
                <a:latin typeface="Times New Roman" pitchFamily="18" charset="0"/>
                <a:cs typeface="Times New Roman" pitchFamily="18" charset="0"/>
              </a:rPr>
              <a:t>Proponents of agile software development take great pains to emphasize the importance of “people factors”.</a:t>
            </a:r>
          </a:p>
          <a:p>
            <a:pPr algn="just">
              <a:spcAft>
                <a:spcPts val="1200"/>
              </a:spcAft>
            </a:pPr>
            <a:r>
              <a:rPr lang="en-US" sz="2400" dirty="0" smtClean="0">
                <a:latin typeface="Times New Roman" pitchFamily="18" charset="0"/>
                <a:cs typeface="Times New Roman" pitchFamily="18" charset="0"/>
              </a:rPr>
              <a:t>Cockburn and Highsmith et al, states that, “</a:t>
            </a:r>
            <a:r>
              <a:rPr lang="en-US" sz="2400" i="1" dirty="0" smtClean="0">
                <a:latin typeface="Times New Roman" pitchFamily="18" charset="0"/>
                <a:cs typeface="Times New Roman" pitchFamily="18" charset="0"/>
              </a:rPr>
              <a:t>Agile development focuses on the talents and skills of individuals, molding the process to specific people and teams</a:t>
            </a:r>
            <a:r>
              <a:rPr lang="en-US" sz="2400" dirty="0" smtClean="0">
                <a:latin typeface="Times New Roman" pitchFamily="18" charset="0"/>
                <a:cs typeface="Times New Roman" pitchFamily="18" charset="0"/>
              </a:rPr>
              <a:t>”.</a:t>
            </a:r>
          </a:p>
          <a:p>
            <a:pPr algn="just">
              <a:spcAft>
                <a:spcPts val="1200"/>
              </a:spcAft>
              <a:buNone/>
            </a:pPr>
            <a:r>
              <a:rPr lang="en-US" sz="2400" dirty="0" smtClean="0">
                <a:latin typeface="Times New Roman" pitchFamily="18" charset="0"/>
                <a:cs typeface="Times New Roman" pitchFamily="18" charset="0"/>
              </a:rPr>
              <a:t>	Competence:- </a:t>
            </a:r>
            <a:r>
              <a:rPr lang="en-US" sz="2000" dirty="0" smtClean="0">
                <a:latin typeface="Times New Roman" pitchFamily="18" charset="0"/>
                <a:cs typeface="Times New Roman" pitchFamily="18" charset="0"/>
              </a:rPr>
              <a:t>inborn talent, software-related skills and overall knowledge of the process</a:t>
            </a:r>
            <a:r>
              <a:rPr lang="en-US" sz="2400" dirty="0" smtClean="0">
                <a:latin typeface="Times New Roman" pitchFamily="18" charset="0"/>
                <a:cs typeface="Times New Roman" pitchFamily="18" charset="0"/>
              </a:rPr>
              <a:t>.</a:t>
            </a:r>
          </a:p>
          <a:p>
            <a:pPr algn="just">
              <a:buNone/>
            </a:pPr>
            <a:r>
              <a:rPr lang="en-US" sz="2400" dirty="0" smtClean="0">
                <a:latin typeface="Times New Roman" pitchFamily="18" charset="0"/>
                <a:cs typeface="Times New Roman" pitchFamily="18" charset="0"/>
              </a:rPr>
              <a:t>	Common Focus:- </a:t>
            </a:r>
            <a:r>
              <a:rPr lang="en-US" sz="2000" dirty="0" smtClean="0">
                <a:latin typeface="Times New Roman" pitchFamily="18" charset="0"/>
                <a:cs typeface="Times New Roman" pitchFamily="18" charset="0"/>
              </a:rPr>
              <a:t>all the team members must focus on one goal, to deliver a working software increment to the customer within the time promised.</a:t>
            </a:r>
          </a:p>
          <a:p>
            <a:pPr algn="just">
              <a:spcAft>
                <a:spcPts val="1200"/>
              </a:spcAft>
              <a:buNone/>
            </a:pPr>
            <a:r>
              <a:rPr lang="en-US" sz="20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they achieved this goal and will also focus on continual adaptations (small or large), which make the process fit to the needs of the team.</a:t>
            </a:r>
            <a:endParaRPr lang="en-US" sz="2400" dirty="0" smtClean="0">
              <a:latin typeface="Times New Roman" pitchFamily="18" charset="0"/>
              <a:cs typeface="Times New Roman" pitchFamily="18" charset="0"/>
            </a:endParaRPr>
          </a:p>
          <a:p>
            <a:pPr algn="just">
              <a:spcAft>
                <a:spcPts val="1200"/>
              </a:spcAft>
              <a:buNone/>
            </a:pPr>
            <a:r>
              <a:rPr lang="en-US" sz="2400" dirty="0" smtClean="0">
                <a:latin typeface="Times New Roman" pitchFamily="18" charset="0"/>
                <a:cs typeface="Times New Roman" pitchFamily="18" charset="0"/>
              </a:rPr>
              <a:t>	Collaboration: - </a:t>
            </a:r>
            <a:r>
              <a:rPr lang="en-US" sz="2000" dirty="0" smtClean="0">
                <a:latin typeface="Times New Roman" pitchFamily="18" charset="0"/>
                <a:cs typeface="Times New Roman" pitchFamily="18" charset="0"/>
              </a:rPr>
              <a:t>they must collaborate with each other and also to other stake holders while creating information, helping them to perform the required task.</a:t>
            </a:r>
          </a:p>
          <a:p>
            <a:pPr algn="just">
              <a:spcAft>
                <a:spcPts val="1200"/>
              </a:spcAft>
              <a:buNone/>
            </a:pPr>
            <a:r>
              <a:rPr lang="en-US" sz="2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Decision-Making Ability:-</a:t>
            </a:r>
            <a:r>
              <a:rPr lang="en-US" sz="2000" dirty="0" smtClean="0">
                <a:latin typeface="Times New Roman" pitchFamily="18" charset="0"/>
                <a:cs typeface="Times New Roman" pitchFamily="18" charset="0"/>
              </a:rPr>
              <a:t> team have the freedom to control its own destiny. The team must be autonomous while taking decision- making.</a:t>
            </a:r>
          </a:p>
          <a:p>
            <a:pPr algn="just">
              <a:spcAft>
                <a:spcPts val="1200"/>
              </a:spcAft>
              <a:buNone/>
            </a:pPr>
            <a:r>
              <a:rPr lang="en-US" sz="2000" dirty="0" smtClean="0">
                <a:latin typeface="Times New Roman" pitchFamily="18" charset="0"/>
                <a:cs typeface="Times New Roman" pitchFamily="18" charset="0"/>
              </a:rPr>
              <a:t>	Etc....</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09600" y="114984"/>
            <a:ext cx="10972800" cy="1143000"/>
          </a:xfrm>
        </p:spPr>
        <p:txBody>
          <a:bodyPr/>
          <a:lstStyle/>
          <a:p>
            <a:pPr eaLnBrk="1" hangingPunct="1"/>
            <a:r>
              <a:rPr lang="en-US" altLang="en-US" dirty="0" smtClean="0">
                <a:latin typeface="Times New Roman" pitchFamily="18" charset="0"/>
                <a:cs typeface="Times New Roman" pitchFamily="18" charset="0"/>
              </a:rPr>
              <a:t>Agile method applicability</a:t>
            </a:r>
          </a:p>
        </p:txBody>
      </p:sp>
      <p:sp>
        <p:nvSpPr>
          <p:cNvPr id="3" name="Content Placeholder 2"/>
          <p:cNvSpPr>
            <a:spLocks noGrp="1"/>
          </p:cNvSpPr>
          <p:nvPr>
            <p:ph idx="1"/>
          </p:nvPr>
        </p:nvSpPr>
        <p:spPr/>
        <p:txBody>
          <a:bodyPr rtlCol="0">
            <a:normAutofit/>
          </a:bodyPr>
          <a:lstStyle/>
          <a:p>
            <a:pPr algn="just" eaLnBrk="1" fontAlgn="auto" hangingPunct="1">
              <a:spcAft>
                <a:spcPts val="1800"/>
              </a:spcAft>
              <a:buFont typeface="Arial"/>
              <a:buChar char="•"/>
              <a:defRPr/>
            </a:pPr>
            <a:r>
              <a:rPr lang="en-GB" sz="2400" dirty="0" smtClean="0">
                <a:latin typeface="Times New Roman" pitchFamily="18" charset="0"/>
                <a:cs typeface="Times New Roman" pitchFamily="18" charset="0"/>
              </a:rPr>
              <a:t>Product development where a software company is developing a small or medium-sized product for sale. </a:t>
            </a:r>
          </a:p>
          <a:p>
            <a:pPr algn="just" eaLnBrk="1" fontAlgn="auto" hangingPunct="1">
              <a:spcAft>
                <a:spcPts val="1800"/>
              </a:spcAft>
              <a:buFont typeface="Arial"/>
              <a:buChar char="•"/>
              <a:defRPr/>
            </a:pPr>
            <a:r>
              <a:rPr lang="en-GB" sz="2400" dirty="0" smtClean="0">
                <a:latin typeface="Times New Roman" pitchFamily="18" charset="0"/>
                <a:cs typeface="Times New Roman" pitchFamily="18" charset="0"/>
              </a:rPr>
              <a:t>Custom system development within an organization, where there is a clear commitment from the customer to become involved in the development process and where there are not a lot of external rules and regulations that affect the software.</a:t>
            </a:r>
          </a:p>
          <a:p>
            <a:pPr algn="just" eaLnBrk="1" fontAlgn="auto" hangingPunct="1">
              <a:spcAft>
                <a:spcPts val="0"/>
              </a:spcAft>
              <a:buFont typeface="Arial"/>
              <a:buChar char="•"/>
              <a:defRPr/>
            </a:pPr>
            <a:r>
              <a:rPr lang="en-GB" sz="2400" dirty="0" smtClean="0">
                <a:latin typeface="Times New Roman" pitchFamily="18" charset="0"/>
                <a:cs typeface="Times New Roman" pitchFamily="18" charset="0"/>
              </a:rPr>
              <a:t>Because of their focus on small, tightly-integrated teams, there are problems in scaling agile methods to large systems. </a:t>
            </a:r>
          </a:p>
          <a:p>
            <a:pPr eaLnBrk="1" fontAlgn="auto" hangingPunct="1">
              <a:spcAft>
                <a:spcPts val="0"/>
              </a:spcAft>
              <a:buFont typeface="Arial"/>
              <a:buChar char="•"/>
              <a:defRPr/>
            </a:pPr>
            <a:endParaRPr lang="en-US" dirty="0">
              <a:ea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80572" y="114984"/>
            <a:ext cx="10972800" cy="1143000"/>
          </a:xfrm>
        </p:spPr>
        <p:txBody>
          <a:bodyPr/>
          <a:lstStyle/>
          <a:p>
            <a:pPr eaLnBrk="1" hangingPunct="1"/>
            <a:r>
              <a:rPr lang="en-US" altLang="en-US" dirty="0" smtClean="0">
                <a:latin typeface="Times New Roman" pitchFamily="18" charset="0"/>
                <a:cs typeface="Times New Roman" pitchFamily="18" charset="0"/>
              </a:rPr>
              <a:t>Problems with agile methods</a:t>
            </a:r>
          </a:p>
        </p:txBody>
      </p:sp>
      <p:sp>
        <p:nvSpPr>
          <p:cNvPr id="9219" name="Rectangle 3"/>
          <p:cNvSpPr>
            <a:spLocks noGrp="1" noChangeArrowheads="1"/>
          </p:cNvSpPr>
          <p:nvPr>
            <p:ph type="body" idx="1"/>
          </p:nvPr>
        </p:nvSpPr>
        <p:spPr/>
        <p:txBody>
          <a:bodyPr/>
          <a:lstStyle/>
          <a:p>
            <a:pPr algn="just" eaLnBrk="1" hangingPunct="1">
              <a:spcAft>
                <a:spcPts val="1800"/>
              </a:spcAft>
            </a:pPr>
            <a:r>
              <a:rPr lang="en-US" altLang="en-US" sz="2400" dirty="0" smtClean="0">
                <a:latin typeface="Times New Roman" pitchFamily="18" charset="0"/>
                <a:cs typeface="Times New Roman" pitchFamily="18" charset="0"/>
              </a:rPr>
              <a:t>It can be difficult to keep the interest of customers who are involved in the process.</a:t>
            </a:r>
          </a:p>
          <a:p>
            <a:pPr algn="just" eaLnBrk="1" hangingPunct="1">
              <a:spcAft>
                <a:spcPts val="1800"/>
              </a:spcAft>
            </a:pPr>
            <a:r>
              <a:rPr lang="en-US" altLang="en-US" sz="2400" dirty="0" smtClean="0">
                <a:latin typeface="Times New Roman" pitchFamily="18" charset="0"/>
                <a:cs typeface="Times New Roman" pitchFamily="18" charset="0"/>
              </a:rPr>
              <a:t>Team members may be unsuited to the intense involvement that characterizes agile methods.</a:t>
            </a:r>
          </a:p>
          <a:p>
            <a:pPr algn="just" eaLnBrk="1" hangingPunct="1">
              <a:spcAft>
                <a:spcPts val="1800"/>
              </a:spcAft>
            </a:pPr>
            <a:r>
              <a:rPr lang="en-US" altLang="en-US" sz="2400" dirty="0" smtClean="0">
                <a:latin typeface="Times New Roman" pitchFamily="18" charset="0"/>
                <a:cs typeface="Times New Roman" pitchFamily="18" charset="0"/>
              </a:rPr>
              <a:t>Prioritizing changes can be difficult where there are multiple stakeholders.</a:t>
            </a:r>
          </a:p>
          <a:p>
            <a:pPr algn="just" eaLnBrk="1" hangingPunct="1">
              <a:spcAft>
                <a:spcPts val="1800"/>
              </a:spcAft>
            </a:pPr>
            <a:r>
              <a:rPr lang="en-US" altLang="en-US" sz="2400" dirty="0" smtClean="0">
                <a:latin typeface="Times New Roman" pitchFamily="18" charset="0"/>
                <a:cs typeface="Times New Roman" pitchFamily="18" charset="0"/>
              </a:rPr>
              <a:t>Maintaining simplicity requires extra work.</a:t>
            </a:r>
          </a:p>
          <a:p>
            <a:pPr algn="just" eaLnBrk="1" hangingPunct="1"/>
            <a:r>
              <a:rPr lang="en-US" altLang="en-US" sz="2400" dirty="0" smtClean="0">
                <a:latin typeface="Times New Roman" pitchFamily="18" charset="0"/>
                <a:cs typeface="Times New Roman" pitchFamily="18" charset="0"/>
              </a:rPr>
              <a:t>Contracts may be a problem as with other approaches to iterative development.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7554"/>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Agile methods and software maintenance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rtlCol="0">
            <a:normAutofit fontScale="85000" lnSpcReduction="10000"/>
          </a:bodyPr>
          <a:lstStyle/>
          <a:p>
            <a:pPr algn="just" eaLnBrk="1" fontAlgn="auto" hangingPunct="1">
              <a:spcAft>
                <a:spcPts val="1800"/>
              </a:spcAft>
              <a:buFont typeface="Arial"/>
              <a:buChar char="•"/>
              <a:defRPr/>
            </a:pPr>
            <a:r>
              <a:rPr lang="en-US" dirty="0" smtClean="0">
                <a:latin typeface="Times New Roman" pitchFamily="18" charset="0"/>
                <a:cs typeface="Times New Roman" pitchFamily="18" charset="0"/>
              </a:rPr>
              <a:t>Most organizations spend more on maintaining existing software than they do on new software development. So, if agile methods are to be successful, they have to support maintenance as well as original development.</a:t>
            </a:r>
          </a:p>
          <a:p>
            <a:pPr algn="just" eaLnBrk="1" fontAlgn="auto" hangingPunct="1">
              <a:spcAft>
                <a:spcPts val="1200"/>
              </a:spcAft>
              <a:buFont typeface="Arial"/>
              <a:buChar char="•"/>
              <a:defRPr/>
            </a:pPr>
            <a:r>
              <a:rPr lang="en-US" dirty="0" smtClean="0">
                <a:latin typeface="Times New Roman" pitchFamily="18" charset="0"/>
                <a:cs typeface="Times New Roman" pitchFamily="18" charset="0"/>
              </a:rPr>
              <a:t>Two key issues:</a:t>
            </a:r>
          </a:p>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Are systems that are developed using an agile approach maintainable, given the emphasis in the development process of minimizing formal documentation?</a:t>
            </a:r>
          </a:p>
          <a:p>
            <a:pPr lvl="1" algn="just" eaLnBrk="1" fontAlgn="auto" hangingPunct="1">
              <a:spcAft>
                <a:spcPts val="1800"/>
              </a:spcAft>
              <a:buFont typeface="Arial"/>
              <a:buChar char="–"/>
              <a:defRPr/>
            </a:pPr>
            <a:r>
              <a:rPr lang="en-GB" dirty="0" smtClean="0">
                <a:latin typeface="Times New Roman" pitchFamily="18" charset="0"/>
                <a:cs typeface="Times New Roman" pitchFamily="18" charset="0"/>
              </a:rPr>
              <a:t>Can agile methods be used effectively for evolving a system in response to customer change requests?</a:t>
            </a:r>
          </a:p>
          <a:p>
            <a:pPr algn="just" eaLnBrk="1" fontAlgn="auto" hangingPunct="1">
              <a:spcAft>
                <a:spcPts val="0"/>
              </a:spcAft>
              <a:buFont typeface="Arial"/>
              <a:buChar char="•"/>
              <a:defRPr/>
            </a:pPr>
            <a:r>
              <a:rPr lang="en-GB" dirty="0" smtClean="0">
                <a:latin typeface="Times New Roman" pitchFamily="18" charset="0"/>
                <a:cs typeface="Times New Roman" pitchFamily="18" charset="0"/>
              </a:rPr>
              <a:t>Problems may arise if original development team cannot be maintained.</a:t>
            </a:r>
          </a:p>
          <a:p>
            <a:pPr lvl="1" eaLnBrk="1" fontAlgn="auto" hangingPunct="1">
              <a:spcAft>
                <a:spcPts val="0"/>
              </a:spcAft>
              <a:buFont typeface="Arial"/>
              <a:buChar char="–"/>
              <a:defRPr/>
            </a:pPr>
            <a:endParaRPr lang="en-US" dirty="0">
              <a:ea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09600" y="56928"/>
            <a:ext cx="10972800" cy="1143000"/>
          </a:xfrm>
        </p:spPr>
        <p:txBody>
          <a:bodyPr/>
          <a:lstStyle/>
          <a:p>
            <a:pPr eaLnBrk="1" hangingPunct="1"/>
            <a:r>
              <a:rPr lang="en-US" altLang="en-US" dirty="0" smtClean="0">
                <a:latin typeface="Times New Roman" pitchFamily="18" charset="0"/>
                <a:cs typeface="Times New Roman" pitchFamily="18" charset="0"/>
              </a:rPr>
              <a:t>Plan-driven and agile development</a:t>
            </a:r>
          </a:p>
        </p:txBody>
      </p:sp>
      <p:sp>
        <p:nvSpPr>
          <p:cNvPr id="11267" name="Content Placeholder 2"/>
          <p:cNvSpPr>
            <a:spLocks noGrp="1"/>
          </p:cNvSpPr>
          <p:nvPr>
            <p:ph idx="1"/>
          </p:nvPr>
        </p:nvSpPr>
        <p:spPr>
          <a:xfrm>
            <a:off x="609600" y="1600206"/>
            <a:ext cx="10972800" cy="4989280"/>
          </a:xfrm>
        </p:spPr>
        <p:txBody>
          <a:bodyPr>
            <a:normAutofit/>
          </a:bodyPr>
          <a:lstStyle/>
          <a:p>
            <a:pPr algn="just" eaLnBrk="1" hangingPunct="1">
              <a:lnSpc>
                <a:spcPct val="90000"/>
              </a:lnSpc>
              <a:spcAft>
                <a:spcPts val="1800"/>
              </a:spcAft>
            </a:pPr>
            <a:r>
              <a:rPr lang="en-US" altLang="en-US" sz="2700" dirty="0" smtClean="0">
                <a:latin typeface="Times New Roman" pitchFamily="18" charset="0"/>
                <a:cs typeface="Times New Roman" pitchFamily="18" charset="0"/>
              </a:rPr>
              <a:t>Plan-driven development:</a:t>
            </a:r>
          </a:p>
          <a:p>
            <a:pPr lvl="1" algn="just" eaLnBrk="1" hangingPunct="1">
              <a:lnSpc>
                <a:spcPct val="90000"/>
              </a:lnSpc>
            </a:pPr>
            <a:r>
              <a:rPr lang="en-US" altLang="en-US" sz="2400" dirty="0" smtClean="0">
                <a:latin typeface="Times New Roman" pitchFamily="18" charset="0"/>
                <a:cs typeface="Times New Roman" pitchFamily="18" charset="0"/>
              </a:rPr>
              <a:t>A plan-driven approach to software engineering is based around separate development stages with the outputs to be produced at each of these stages planned in advance.</a:t>
            </a:r>
          </a:p>
          <a:p>
            <a:pPr lvl="1" algn="just" eaLnBrk="1" hangingPunct="1">
              <a:lnSpc>
                <a:spcPct val="90000"/>
              </a:lnSpc>
            </a:pPr>
            <a:r>
              <a:rPr lang="en-US" altLang="en-US" sz="2400" dirty="0" smtClean="0">
                <a:latin typeface="Times New Roman" pitchFamily="18" charset="0"/>
                <a:cs typeface="Times New Roman" pitchFamily="18" charset="0"/>
              </a:rPr>
              <a:t>Not necessarily waterfall model</a:t>
            </a:r>
          </a:p>
          <a:p>
            <a:pPr lvl="1" algn="just" eaLnBrk="1" hangingPunct="1">
              <a:lnSpc>
                <a:spcPct val="90000"/>
              </a:lnSpc>
            </a:pPr>
            <a:r>
              <a:rPr lang="en-US" altLang="en-US" sz="2400" dirty="0" smtClean="0">
                <a:latin typeface="Times New Roman" pitchFamily="18" charset="0"/>
                <a:cs typeface="Times New Roman" pitchFamily="18" charset="0"/>
              </a:rPr>
              <a:t>plan-driven, incremental development is possible</a:t>
            </a:r>
          </a:p>
          <a:p>
            <a:pPr lvl="1" algn="just" eaLnBrk="1" hangingPunct="1">
              <a:lnSpc>
                <a:spcPct val="90000"/>
              </a:lnSpc>
              <a:spcAft>
                <a:spcPts val="1800"/>
              </a:spcAft>
            </a:pPr>
            <a:r>
              <a:rPr lang="en-US" altLang="en-US" sz="2400" dirty="0" smtClean="0">
                <a:latin typeface="Times New Roman" pitchFamily="18" charset="0"/>
                <a:cs typeface="Times New Roman" pitchFamily="18" charset="0"/>
              </a:rPr>
              <a:t>Iteration occurs within activities. </a:t>
            </a:r>
          </a:p>
          <a:p>
            <a:pPr algn="just" eaLnBrk="1" hangingPunct="1">
              <a:lnSpc>
                <a:spcPct val="90000"/>
              </a:lnSpc>
            </a:pPr>
            <a:r>
              <a:rPr lang="en-US" altLang="en-US" sz="2700" dirty="0" smtClean="0">
                <a:latin typeface="Times New Roman" pitchFamily="18" charset="0"/>
                <a:cs typeface="Times New Roman" pitchFamily="18" charset="0"/>
              </a:rPr>
              <a:t>Agile development</a:t>
            </a:r>
          </a:p>
          <a:p>
            <a:pPr lvl="1" algn="just" eaLnBrk="1" hangingPunct="1">
              <a:lnSpc>
                <a:spcPct val="90000"/>
              </a:lnSpc>
            </a:pPr>
            <a:r>
              <a:rPr lang="en-US" altLang="en-US" sz="2400" dirty="0" smtClean="0">
                <a:latin typeface="Times New Roman" pitchFamily="18" charset="0"/>
                <a:cs typeface="Times New Roman" pitchFamily="18" charset="0"/>
              </a:rPr>
              <a:t>Specification, design, implementation and testing are inter-leaved and the outputs from the development process are decided through a process of negotiation during the software development process.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609600" y="202069"/>
            <a:ext cx="10972800" cy="1143000"/>
          </a:xfrm>
        </p:spPr>
        <p:txBody>
          <a:bodyPr/>
          <a:lstStyle/>
          <a:p>
            <a:pPr eaLnBrk="1" hangingPunct="1"/>
            <a:r>
              <a:rPr lang="en-US" altLang="en-US" dirty="0" smtClean="0">
                <a:latin typeface="Times New Roman" pitchFamily="18" charset="0"/>
                <a:cs typeface="Times New Roman" pitchFamily="18" charset="0"/>
              </a:rPr>
              <a:t>Plan-driven and agile specification</a:t>
            </a:r>
            <a:r>
              <a:rPr lang="en-GB" altLang="en-US" dirty="0" smtClean="0">
                <a:latin typeface="Times New Roman" pitchFamily="18" charset="0"/>
                <a:cs typeface="Times New Roman" pitchFamily="18" charset="0"/>
              </a:rPr>
              <a:t> </a:t>
            </a:r>
            <a:endParaRPr lang="en-US" altLang="en-US" dirty="0" smtClean="0">
              <a:latin typeface="Times New Roman" pitchFamily="18" charset="0"/>
              <a:cs typeface="Times New Roman" pitchFamily="18" charset="0"/>
            </a:endParaRPr>
          </a:p>
        </p:txBody>
      </p:sp>
      <p:pic>
        <p:nvPicPr>
          <p:cNvPr id="12291" name="Picture 3" descr="3.2 PlanBasedAgile.eps"/>
          <p:cNvPicPr>
            <a:picLocks noChangeAspect="1"/>
          </p:cNvPicPr>
          <p:nvPr/>
        </p:nvPicPr>
        <p:blipFill>
          <a:blip r:embed="rId2" cstate="print"/>
          <a:srcRect/>
          <a:stretch>
            <a:fillRect/>
          </a:stretch>
        </p:blipFill>
        <p:spPr bwMode="auto">
          <a:xfrm>
            <a:off x="2313518" y="1785939"/>
            <a:ext cx="7641167" cy="4357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5956"/>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Technical, human, organizational issues</a:t>
            </a:r>
            <a:endParaRPr lang="en-US" dirty="0">
              <a:latin typeface="Times New Roman" pitchFamily="18" charset="0"/>
              <a:cs typeface="Times New Roman" pitchFamily="18" charset="0"/>
            </a:endParaRPr>
          </a:p>
        </p:txBody>
      </p:sp>
      <p:sp>
        <p:nvSpPr>
          <p:cNvPr id="13315" name="Content Placeholder 2"/>
          <p:cNvSpPr>
            <a:spLocks noGrp="1"/>
          </p:cNvSpPr>
          <p:nvPr>
            <p:ph idx="1"/>
          </p:nvPr>
        </p:nvSpPr>
        <p:spPr>
          <a:xfrm>
            <a:off x="609600" y="1480455"/>
            <a:ext cx="11226800" cy="4732794"/>
          </a:xfrm>
        </p:spPr>
        <p:txBody>
          <a:bodyPr/>
          <a:lstStyle/>
          <a:p>
            <a:pPr algn="just" eaLnBrk="1" hangingPunct="1">
              <a:lnSpc>
                <a:spcPct val="80000"/>
              </a:lnSpc>
              <a:spcAft>
                <a:spcPts val="1800"/>
              </a:spcAft>
            </a:pPr>
            <a:r>
              <a:rPr lang="en-US" altLang="en-US" sz="2700" dirty="0" smtClean="0">
                <a:latin typeface="Times New Roman" pitchFamily="18" charset="0"/>
                <a:cs typeface="Times New Roman" pitchFamily="18" charset="0"/>
              </a:rPr>
              <a:t>Most projects include elements of plan-driven and agile processes. Deciding on the balance depends on:</a:t>
            </a:r>
          </a:p>
          <a:p>
            <a:pPr lvl="1" algn="just" eaLnBrk="1" hangingPunct="1">
              <a:lnSpc>
                <a:spcPct val="80000"/>
              </a:lnSpc>
              <a:spcAft>
                <a:spcPts val="1200"/>
              </a:spcAft>
            </a:pPr>
            <a:r>
              <a:rPr lang="en-GB" altLang="en-US" sz="2400" dirty="0" smtClean="0">
                <a:latin typeface="Times New Roman" pitchFamily="18" charset="0"/>
                <a:cs typeface="Times New Roman" pitchFamily="18" charset="0"/>
              </a:rPr>
              <a:t>Is it important to have a very detailed specification and design before moving to implementation? If so, you probably need to use a plan-driven approach.</a:t>
            </a:r>
          </a:p>
          <a:p>
            <a:pPr lvl="1" algn="just" eaLnBrk="1" hangingPunct="1">
              <a:lnSpc>
                <a:spcPct val="80000"/>
              </a:lnSpc>
              <a:spcAft>
                <a:spcPts val="1200"/>
              </a:spcAft>
            </a:pPr>
            <a:r>
              <a:rPr lang="en-GB" altLang="en-US" sz="2400" dirty="0" smtClean="0">
                <a:latin typeface="Times New Roman" pitchFamily="18" charset="0"/>
                <a:cs typeface="Times New Roman" pitchFamily="18" charset="0"/>
              </a:rPr>
              <a:t>Is an incremental delivery strategy, where you deliver the software to customers and get rapid feedback from them, realistic? If so, consider using agile methods.</a:t>
            </a:r>
          </a:p>
          <a:p>
            <a:pPr lvl="1" algn="just" eaLnBrk="1" hangingPunct="1">
              <a:lnSpc>
                <a:spcPct val="80000"/>
              </a:lnSpc>
              <a:spcAft>
                <a:spcPts val="1200"/>
              </a:spcAft>
            </a:pPr>
            <a:r>
              <a:rPr lang="en-GB" altLang="en-US" sz="2400" dirty="0" smtClean="0">
                <a:latin typeface="Times New Roman" pitchFamily="18" charset="0"/>
                <a:cs typeface="Times New Roman" pitchFamily="18" charset="0"/>
              </a:rPr>
              <a:t>How large is the system that is being developed? Agile methods are most effective when the system can be developed with a small co-located team who can communicate informally.</a:t>
            </a:r>
          </a:p>
          <a:p>
            <a:pPr lvl="1" algn="just" eaLnBrk="1" hangingPunct="1">
              <a:lnSpc>
                <a:spcPct val="80000"/>
              </a:lnSpc>
            </a:pPr>
            <a:r>
              <a:rPr lang="en-GB" altLang="en-US" sz="2400" dirty="0" smtClean="0">
                <a:latin typeface="Times New Roman" pitchFamily="18" charset="0"/>
                <a:cs typeface="Times New Roman" pitchFamily="18" charset="0"/>
              </a:rPr>
              <a:t> This may not be possible for large systems that require larger development teams so a plan-driven approach may have to be used.</a:t>
            </a:r>
            <a:r>
              <a:rPr lang="en-GB" altLang="en-US" sz="2400" dirty="0" smtClean="0"/>
              <a:t> </a:t>
            </a:r>
            <a:endParaRPr lang="en-US" altLang="en-US" sz="24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34512"/>
            <a:ext cx="11029616" cy="1013800"/>
          </a:xfrm>
        </p:spPr>
        <p:txBody>
          <a:bodyPr/>
          <a:lstStyle/>
          <a:p>
            <a:pPr algn="ctr"/>
            <a:r>
              <a:rPr lang="en-US" b="1" dirty="0" smtClean="0">
                <a:latin typeface="Times New Roman" panose="02020603050405020304" pitchFamily="18" charset="0"/>
                <a:cs typeface="Times New Roman" panose="02020603050405020304" pitchFamily="18" charset="0"/>
              </a:rPr>
              <a:t>Agile Development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27467" y="986971"/>
            <a:ext cx="11029615" cy="5413829"/>
          </a:xfrm>
        </p:spPr>
        <p:txBody>
          <a:bodyPr>
            <a:noAutofit/>
          </a:bodyPr>
          <a:lstStyle/>
          <a:p>
            <a:pPr algn="just">
              <a:spcAft>
                <a:spcPts val="1800"/>
              </a:spcAft>
            </a:pPr>
            <a:r>
              <a:rPr lang="en-US" sz="2400" b="1" i="1" dirty="0" smtClean="0">
                <a:latin typeface="Times New Roman" panose="02020603050405020304" pitchFamily="18" charset="0"/>
                <a:cs typeface="Times New Roman" panose="02020603050405020304" pitchFamily="18" charset="0"/>
              </a:rPr>
              <a:t>What is it?</a:t>
            </a:r>
          </a:p>
          <a:p>
            <a:pPr algn="just">
              <a:buNone/>
            </a:pPr>
            <a:r>
              <a:rPr lang="en-US" sz="2000" dirty="0" smtClean="0">
                <a:latin typeface="Times New Roman" panose="02020603050405020304" pitchFamily="18" charset="0"/>
                <a:cs typeface="Times New Roman" panose="02020603050405020304" pitchFamily="18" charset="0"/>
              </a:rPr>
              <a:t>	- Agile SE combines philosophy and a set of developing guidelines.</a:t>
            </a:r>
          </a:p>
          <a:p>
            <a:pPr algn="just">
              <a:spcAft>
                <a:spcPts val="1800"/>
              </a:spcAft>
              <a:buNone/>
            </a:pPr>
            <a:r>
              <a:rPr lang="en-US" sz="2000" dirty="0" smtClean="0">
                <a:latin typeface="Times New Roman" panose="02020603050405020304" pitchFamily="18" charset="0"/>
                <a:cs typeface="Times New Roman" panose="02020603050405020304" pitchFamily="18" charset="0"/>
              </a:rPr>
              <a:t>	- Philosophy encourages customer satisfaction and early incremental delivery of software.</a:t>
            </a:r>
            <a:endParaRPr lang="en-US" sz="2000" b="1" i="1" dirty="0" smtClean="0">
              <a:latin typeface="Times New Roman" panose="02020603050405020304" pitchFamily="18" charset="0"/>
              <a:cs typeface="Times New Roman" panose="02020603050405020304" pitchFamily="18" charset="0"/>
            </a:endParaRPr>
          </a:p>
          <a:p>
            <a:pPr algn="just">
              <a:spcAft>
                <a:spcPts val="1800"/>
              </a:spcAft>
            </a:pPr>
            <a:r>
              <a:rPr lang="en-US" sz="2400" b="1" i="1" dirty="0" smtClean="0">
                <a:latin typeface="Times New Roman" panose="02020603050405020304" pitchFamily="18" charset="0"/>
                <a:cs typeface="Times New Roman" panose="02020603050405020304" pitchFamily="18" charset="0"/>
              </a:rPr>
              <a:t>Who does it?</a:t>
            </a:r>
            <a:endParaRPr lang="en-US" sz="2000" b="1" i="1" dirty="0" smtClean="0">
              <a:latin typeface="Times New Roman" panose="02020603050405020304" pitchFamily="18" charset="0"/>
              <a:cs typeface="Times New Roman" panose="02020603050405020304" pitchFamily="18" charset="0"/>
            </a:endParaRPr>
          </a:p>
          <a:p>
            <a:pPr algn="just">
              <a:buNone/>
            </a:pPr>
            <a:r>
              <a:rPr lang="en-US" sz="2000" dirty="0" smtClean="0">
                <a:latin typeface="Times New Roman" panose="02020603050405020304" pitchFamily="18" charset="0"/>
                <a:cs typeface="Times New Roman" panose="02020603050405020304" pitchFamily="18" charset="0"/>
              </a:rPr>
              <a:t>	- Off course Software engineers and other project stakeholders (managers, customers and users) work together on an agile team.</a:t>
            </a:r>
          </a:p>
          <a:p>
            <a:pPr algn="just">
              <a:spcAft>
                <a:spcPts val="1800"/>
              </a:spcAft>
              <a:buNone/>
            </a:pPr>
            <a:r>
              <a:rPr lang="en-US" sz="2000" dirty="0" smtClean="0">
                <a:latin typeface="Times New Roman" panose="02020603050405020304" pitchFamily="18" charset="0"/>
                <a:cs typeface="Times New Roman" panose="02020603050405020304" pitchFamily="18" charset="0"/>
              </a:rPr>
              <a:t>	- self organizing and in control of its own destiny.</a:t>
            </a:r>
          </a:p>
          <a:p>
            <a:pPr algn="just">
              <a:spcAft>
                <a:spcPts val="1800"/>
              </a:spcAft>
            </a:pPr>
            <a:r>
              <a:rPr lang="en-US" sz="2400" b="1" i="1" dirty="0" smtClean="0">
                <a:latin typeface="Times New Roman" panose="02020603050405020304" pitchFamily="18" charset="0"/>
                <a:cs typeface="Times New Roman" panose="02020603050405020304" pitchFamily="18" charset="0"/>
              </a:rPr>
              <a:t>Why it is important?</a:t>
            </a:r>
          </a:p>
          <a:p>
            <a:pPr algn="just">
              <a:buNone/>
            </a:pPr>
            <a:r>
              <a:rPr lang="en-US" sz="2000" dirty="0" smtClean="0">
                <a:latin typeface="Times New Roman" panose="02020603050405020304" pitchFamily="18" charset="0"/>
                <a:cs typeface="Times New Roman" panose="02020603050405020304" pitchFamily="18" charset="0"/>
              </a:rPr>
              <a:t>	- It is a reasonable alternative to conventional software engineering for certain classes of software and certain types of software projects.</a:t>
            </a:r>
          </a:p>
          <a:p>
            <a:pPr algn="just">
              <a:spcAft>
                <a:spcPts val="1800"/>
              </a:spcAft>
              <a:buNone/>
            </a:pPr>
            <a:r>
              <a:rPr lang="en-US" sz="2000" dirty="0" smtClean="0">
                <a:latin typeface="Times New Roman" panose="02020603050405020304" pitchFamily="18" charset="0"/>
                <a:cs typeface="Times New Roman" panose="02020603050405020304" pitchFamily="18" charset="0"/>
              </a:rPr>
              <a:t>	- Deliver successful systems quickly.</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56650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900"/>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Technical, human, organizational issues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106725"/>
            <a:ext cx="11294533" cy="5366646"/>
          </a:xfrm>
        </p:spPr>
        <p:txBody>
          <a:bodyPr rtlCol="0">
            <a:normAutofit fontScale="92500"/>
          </a:bodyPr>
          <a:lstStyle/>
          <a:p>
            <a:pPr lvl="1" eaLnBrk="1" fontAlgn="auto" hangingPunct="1">
              <a:spcAft>
                <a:spcPts val="600"/>
              </a:spcAft>
              <a:buFont typeface="Arial"/>
              <a:buChar char="–"/>
              <a:defRPr/>
            </a:pPr>
            <a:r>
              <a:rPr lang="en-GB" dirty="0" smtClean="0">
                <a:ea typeface="+mn-ea"/>
              </a:rPr>
              <a:t>What type of system is being developed? </a:t>
            </a:r>
          </a:p>
          <a:p>
            <a:pPr lvl="2" eaLnBrk="1" fontAlgn="auto" hangingPunct="1">
              <a:spcAft>
                <a:spcPts val="600"/>
              </a:spcAft>
              <a:buFont typeface="Arial"/>
              <a:buChar char="•"/>
              <a:defRPr/>
            </a:pPr>
            <a:r>
              <a:rPr lang="en-GB" dirty="0" smtClean="0">
                <a:ea typeface="+mn-ea"/>
              </a:rPr>
              <a:t>Plan-driven approaches may be required for systems that require a lot of analysis before implementation (e.g. real-time system with complex timing requirements).</a:t>
            </a:r>
          </a:p>
          <a:p>
            <a:pPr lvl="1" eaLnBrk="1" fontAlgn="auto" hangingPunct="1">
              <a:spcAft>
                <a:spcPts val="0"/>
              </a:spcAft>
              <a:buFont typeface="Arial"/>
              <a:buChar char="–"/>
              <a:defRPr/>
            </a:pPr>
            <a:r>
              <a:rPr lang="en-GB" dirty="0" smtClean="0">
                <a:ea typeface="+mn-ea"/>
              </a:rPr>
              <a:t>What is the expected system lifetime? </a:t>
            </a:r>
          </a:p>
          <a:p>
            <a:pPr lvl="2" eaLnBrk="1" fontAlgn="auto" hangingPunct="1">
              <a:spcAft>
                <a:spcPts val="600"/>
              </a:spcAft>
              <a:buFont typeface="Arial"/>
              <a:buChar char="•"/>
              <a:defRPr/>
            </a:pPr>
            <a:r>
              <a:rPr lang="en-GB" dirty="0" smtClean="0">
                <a:ea typeface="+mn-ea"/>
              </a:rPr>
              <a:t>Long-lifetime systems may require more design documentation to communicate the original intentions of the system developers to the support team. </a:t>
            </a:r>
          </a:p>
          <a:p>
            <a:pPr lvl="1" eaLnBrk="1" fontAlgn="auto" hangingPunct="1">
              <a:spcAft>
                <a:spcPts val="600"/>
              </a:spcAft>
              <a:buFont typeface="Arial"/>
              <a:buChar char="–"/>
              <a:defRPr/>
            </a:pPr>
            <a:r>
              <a:rPr lang="en-GB" dirty="0" smtClean="0">
                <a:ea typeface="+mn-ea"/>
              </a:rPr>
              <a:t>What technologies are available to support system development? </a:t>
            </a:r>
          </a:p>
          <a:p>
            <a:pPr lvl="2" eaLnBrk="1" fontAlgn="auto" hangingPunct="1">
              <a:spcAft>
                <a:spcPts val="600"/>
              </a:spcAft>
              <a:buFont typeface="Arial"/>
              <a:buChar char="•"/>
              <a:defRPr/>
            </a:pPr>
            <a:r>
              <a:rPr lang="en-GB" dirty="0" smtClean="0">
                <a:ea typeface="+mn-ea"/>
              </a:rPr>
              <a:t>Agile methods rely on good tools to keep track of an evolving design</a:t>
            </a:r>
          </a:p>
          <a:p>
            <a:pPr lvl="1" eaLnBrk="1" fontAlgn="auto" hangingPunct="1">
              <a:spcAft>
                <a:spcPts val="600"/>
              </a:spcAft>
              <a:buFont typeface="Arial"/>
              <a:buChar char="–"/>
              <a:defRPr/>
            </a:pPr>
            <a:r>
              <a:rPr lang="en-GB" dirty="0" smtClean="0">
                <a:ea typeface="+mn-ea"/>
              </a:rPr>
              <a:t>How is the development team organized? </a:t>
            </a:r>
          </a:p>
          <a:p>
            <a:pPr lvl="2" eaLnBrk="1" fontAlgn="auto" hangingPunct="1">
              <a:spcAft>
                <a:spcPts val="0"/>
              </a:spcAft>
              <a:buFont typeface="Arial"/>
              <a:buChar char="•"/>
              <a:defRPr/>
            </a:pPr>
            <a:r>
              <a:rPr lang="en-GB" dirty="0" smtClean="0">
                <a:ea typeface="+mn-ea"/>
              </a:rPr>
              <a:t>If the development team is distributed or if part of the development is being outsourced, then you may need to develop design documents to communicate across the development teams. </a:t>
            </a:r>
          </a:p>
          <a:p>
            <a:pPr lvl="1" eaLnBrk="1" fontAlgn="auto" hangingPunct="1">
              <a:spcAft>
                <a:spcPts val="0"/>
              </a:spcAft>
              <a:buFont typeface="Arial"/>
              <a:buChar char="–"/>
              <a:defRPr/>
            </a:pPr>
            <a:endParaRPr lang="en-US" dirty="0">
              <a:ea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386"/>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Technical, human, organizational issues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422400"/>
            <a:ext cx="10972800" cy="5138057"/>
          </a:xfrm>
        </p:spPr>
        <p:txBody>
          <a:bodyPr rtlCol="0">
            <a:normAutofit fontScale="92500"/>
          </a:bodyPr>
          <a:lstStyle/>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Are there cultural or organizational issues that may affect the system development? </a:t>
            </a:r>
          </a:p>
          <a:p>
            <a:pPr lvl="2" algn="just" eaLnBrk="1" fontAlgn="auto" hangingPunct="1">
              <a:spcAft>
                <a:spcPts val="600"/>
              </a:spcAft>
              <a:buFont typeface="Arial"/>
              <a:buChar char="•"/>
              <a:defRPr/>
            </a:pPr>
            <a:r>
              <a:rPr lang="en-GB" dirty="0" smtClean="0">
                <a:latin typeface="Times New Roman" pitchFamily="18" charset="0"/>
                <a:cs typeface="Times New Roman" pitchFamily="18" charset="0"/>
              </a:rPr>
              <a:t>Traditional engineering organizations have a culture of plan-based development, as this is the norm in engineering.</a:t>
            </a:r>
          </a:p>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How good are the designers and programmers in the development team?</a:t>
            </a:r>
          </a:p>
          <a:p>
            <a:pPr lvl="2" algn="just" eaLnBrk="1" fontAlgn="auto" hangingPunct="1">
              <a:spcAft>
                <a:spcPts val="600"/>
              </a:spcAft>
              <a:buFont typeface="Arial"/>
              <a:buChar char="•"/>
              <a:defRPr/>
            </a:pPr>
            <a:r>
              <a:rPr lang="en-GB" dirty="0" smtClean="0">
                <a:latin typeface="Times New Roman" pitchFamily="18" charset="0"/>
                <a:cs typeface="Times New Roman" pitchFamily="18" charset="0"/>
              </a:rPr>
              <a:t> It is sometimes argued that agile methods require higher skill levels than plan-based approaches in which programmers simply translate a detailed design into code.</a:t>
            </a:r>
          </a:p>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Is the system subject to external regulation? </a:t>
            </a:r>
          </a:p>
          <a:p>
            <a:pPr lvl="2" algn="just" eaLnBrk="1" fontAlgn="auto" hangingPunct="1">
              <a:spcAft>
                <a:spcPts val="0"/>
              </a:spcAft>
              <a:buFont typeface="Arial"/>
              <a:buChar char="•"/>
              <a:defRPr/>
            </a:pPr>
            <a:r>
              <a:rPr lang="en-GB" dirty="0" smtClean="0">
                <a:latin typeface="Times New Roman" pitchFamily="18" charset="0"/>
                <a:cs typeface="Times New Roman" pitchFamily="18" charset="0"/>
              </a:rPr>
              <a:t>If a system has to be approved by an external regulator (e.g. the FAA approve software that is critical to the operation of an aircraft) then you will probably be required to produce detailed documentation as part of the system safety case</a:t>
            </a:r>
            <a:r>
              <a:rPr lang="en-GB" dirty="0" smtClean="0">
                <a:ea typeface="+mn-ea"/>
              </a:rPr>
              <a:t>.</a:t>
            </a:r>
            <a:endParaRPr lang="en-US" dirty="0">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34512"/>
            <a:ext cx="11029616" cy="1013800"/>
          </a:xfrm>
        </p:spPr>
        <p:txBody>
          <a:bodyPr/>
          <a:lstStyle/>
          <a:p>
            <a:pPr algn="ctr"/>
            <a:r>
              <a:rPr lang="en-US" b="1" dirty="0" smtClean="0">
                <a:latin typeface="Times New Roman" panose="02020603050405020304" pitchFamily="18" charset="0"/>
                <a:cs typeface="Times New Roman" panose="02020603050405020304" pitchFamily="18" charset="0"/>
              </a:rPr>
              <a:t>Agile Development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27467" y="986971"/>
            <a:ext cx="11029615" cy="5413829"/>
          </a:xfrm>
        </p:spPr>
        <p:txBody>
          <a:bodyPr>
            <a:noAutofit/>
          </a:bodyPr>
          <a:lstStyle/>
          <a:p>
            <a:pPr algn="just">
              <a:spcAft>
                <a:spcPts val="1800"/>
              </a:spcAft>
            </a:pPr>
            <a:r>
              <a:rPr lang="en-US" sz="2400" b="1" i="1" dirty="0" smtClean="0">
                <a:latin typeface="Times New Roman" panose="02020603050405020304" pitchFamily="18" charset="0"/>
                <a:cs typeface="Times New Roman" panose="02020603050405020304" pitchFamily="18" charset="0"/>
              </a:rPr>
              <a:t>What are the steps?</a:t>
            </a:r>
            <a:endParaRPr lang="en-US" sz="2000" b="1" i="1" dirty="0" smtClean="0">
              <a:latin typeface="Times New Roman" panose="02020603050405020304" pitchFamily="18" charset="0"/>
              <a:cs typeface="Times New Roman" panose="02020603050405020304" pitchFamily="18" charset="0"/>
            </a:endParaRPr>
          </a:p>
          <a:p>
            <a:pPr algn="just">
              <a:spcAft>
                <a:spcPts val="1800"/>
              </a:spcAft>
              <a:buNone/>
            </a:pPr>
            <a:r>
              <a:rPr lang="en-US" sz="2000" dirty="0" smtClean="0">
                <a:latin typeface="Times New Roman" panose="02020603050405020304" pitchFamily="18" charset="0"/>
                <a:cs typeface="Times New Roman" panose="02020603050405020304" pitchFamily="18" charset="0"/>
              </a:rPr>
              <a:t>	- Communication, planning, modeling, construction, and deployment.</a:t>
            </a:r>
            <a:endParaRPr lang="en-US" sz="2400" dirty="0" smtClean="0">
              <a:latin typeface="Times New Roman" panose="02020603050405020304" pitchFamily="18" charset="0"/>
              <a:cs typeface="Times New Roman" panose="02020603050405020304" pitchFamily="18" charset="0"/>
            </a:endParaRPr>
          </a:p>
          <a:p>
            <a:pPr algn="just">
              <a:spcAft>
                <a:spcPts val="1800"/>
              </a:spcAft>
            </a:pPr>
            <a:r>
              <a:rPr lang="en-US" sz="2400" b="1" i="1" dirty="0" smtClean="0">
                <a:latin typeface="Times New Roman" panose="02020603050405020304" pitchFamily="18" charset="0"/>
                <a:cs typeface="Times New Roman" panose="02020603050405020304" pitchFamily="18" charset="0"/>
              </a:rPr>
              <a:t>What is the work product?</a:t>
            </a:r>
            <a:endParaRPr lang="en-US" sz="2000" b="1" i="1" dirty="0" smtClean="0">
              <a:latin typeface="Times New Roman" panose="02020603050405020304" pitchFamily="18" charset="0"/>
              <a:cs typeface="Times New Roman" panose="02020603050405020304" pitchFamily="18" charset="0"/>
            </a:endParaRPr>
          </a:p>
          <a:p>
            <a:pPr algn="just">
              <a:spcAft>
                <a:spcPts val="1800"/>
              </a:spcAft>
              <a:buNone/>
            </a:pPr>
            <a:r>
              <a:rPr lang="en-US" sz="2000" dirty="0" smtClean="0">
                <a:latin typeface="Times New Roman" panose="02020603050405020304" pitchFamily="18" charset="0"/>
                <a:cs typeface="Times New Roman" panose="02020603050405020304" pitchFamily="18" charset="0"/>
              </a:rPr>
              <a:t>	- Strongly focused on Operational  “software increment”, which must be delivered to the customer on the appropriate commitment date.</a:t>
            </a:r>
          </a:p>
          <a:p>
            <a:pPr algn="just">
              <a:spcAft>
                <a:spcPts val="1800"/>
              </a:spcAft>
            </a:pPr>
            <a:r>
              <a:rPr lang="en-US" sz="2400" b="1" i="1" dirty="0" smtClean="0">
                <a:latin typeface="Times New Roman" panose="02020603050405020304" pitchFamily="18" charset="0"/>
                <a:cs typeface="Times New Roman" panose="02020603050405020304" pitchFamily="18" charset="0"/>
              </a:rPr>
              <a:t>How do I ensure that I have done it right?</a:t>
            </a:r>
            <a:endParaRPr lang="en-US" sz="2000" b="1" i="1" dirty="0" smtClean="0">
              <a:latin typeface="Times New Roman" panose="02020603050405020304" pitchFamily="18" charset="0"/>
              <a:cs typeface="Times New Roman" panose="02020603050405020304" pitchFamily="18" charset="0"/>
            </a:endParaRPr>
          </a:p>
          <a:p>
            <a:pPr algn="just">
              <a:spcAft>
                <a:spcPts val="1800"/>
              </a:spcAft>
              <a:buNone/>
            </a:pPr>
            <a:r>
              <a:rPr lang="en-US" sz="2000" dirty="0" smtClean="0">
                <a:latin typeface="Times New Roman" panose="02020603050405020304" pitchFamily="18" charset="0"/>
                <a:cs typeface="Times New Roman" panose="02020603050405020304" pitchFamily="18" charset="0"/>
              </a:rPr>
              <a:t>	- Software increments must satisfy the customers needs, because it was delivered to customer after agile team satisfaction.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5665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dirty="0" smtClean="0">
                <a:latin typeface="Times New Roman" pitchFamily="18" charset="0"/>
                <a:cs typeface="Times New Roman" pitchFamily="18" charset="0"/>
              </a:rPr>
              <a:t>Rapid software development</a:t>
            </a:r>
          </a:p>
        </p:txBody>
      </p:sp>
      <p:sp>
        <p:nvSpPr>
          <p:cNvPr id="4099" name="Content Placeholder 2"/>
          <p:cNvSpPr>
            <a:spLocks noGrp="1"/>
          </p:cNvSpPr>
          <p:nvPr>
            <p:ph idx="1"/>
          </p:nvPr>
        </p:nvSpPr>
        <p:spPr>
          <a:xfrm>
            <a:off x="609600" y="1600201"/>
            <a:ext cx="11209867" cy="4815113"/>
          </a:xfrm>
        </p:spPr>
        <p:txBody>
          <a:bodyPr/>
          <a:lstStyle/>
          <a:p>
            <a:pPr algn="just" eaLnBrk="1" hangingPunct="1">
              <a:lnSpc>
                <a:spcPct val="80000"/>
              </a:lnSpc>
              <a:spcAft>
                <a:spcPts val="1200"/>
              </a:spcAft>
            </a:pPr>
            <a:r>
              <a:rPr lang="en-US" altLang="en-US" sz="2700" dirty="0" smtClean="0">
                <a:latin typeface="Times New Roman" pitchFamily="18" charset="0"/>
                <a:cs typeface="Times New Roman" pitchFamily="18" charset="0"/>
              </a:rPr>
              <a:t>Rapid development and delivery is now often the most important requirement for software systems:</a:t>
            </a:r>
          </a:p>
          <a:p>
            <a:pPr lvl="1" algn="just" eaLnBrk="1" hangingPunct="1">
              <a:lnSpc>
                <a:spcPct val="80000"/>
              </a:lnSpc>
            </a:pPr>
            <a:r>
              <a:rPr lang="en-US" altLang="en-US" sz="2400" dirty="0" smtClean="0">
                <a:latin typeface="Times New Roman" pitchFamily="18" charset="0"/>
                <a:cs typeface="Times New Roman" pitchFamily="18" charset="0"/>
              </a:rPr>
              <a:t>Businesses operate in a fast.</a:t>
            </a:r>
          </a:p>
          <a:p>
            <a:pPr lvl="1" algn="just" eaLnBrk="1" hangingPunct="1">
              <a:lnSpc>
                <a:spcPct val="80000"/>
              </a:lnSpc>
            </a:pPr>
            <a:r>
              <a:rPr lang="en-US" altLang="en-US" sz="2400" dirty="0" smtClean="0">
                <a:latin typeface="Times New Roman" pitchFamily="18" charset="0"/>
                <a:cs typeface="Times New Roman" pitchFamily="18" charset="0"/>
              </a:rPr>
              <a:t>Changing requirement and it is practically impossible to produce a set of stable software requirements</a:t>
            </a:r>
          </a:p>
          <a:p>
            <a:pPr lvl="1" algn="just" eaLnBrk="1" hangingPunct="1">
              <a:lnSpc>
                <a:spcPct val="80000"/>
              </a:lnSpc>
              <a:spcAft>
                <a:spcPts val="1800"/>
              </a:spcAft>
            </a:pPr>
            <a:r>
              <a:rPr lang="en-US" altLang="en-US" sz="2400" dirty="0" smtClean="0">
                <a:latin typeface="Times New Roman" pitchFamily="18" charset="0"/>
                <a:cs typeface="Times New Roman" pitchFamily="18" charset="0"/>
              </a:rPr>
              <a:t>Software has to evolve quickly to reflect changing business needs.</a:t>
            </a:r>
          </a:p>
          <a:p>
            <a:pPr algn="just" eaLnBrk="1" hangingPunct="1">
              <a:lnSpc>
                <a:spcPct val="80000"/>
              </a:lnSpc>
              <a:spcAft>
                <a:spcPts val="1200"/>
              </a:spcAft>
            </a:pPr>
            <a:r>
              <a:rPr lang="en-US" altLang="en-US" sz="2700" dirty="0" smtClean="0">
                <a:latin typeface="Times New Roman" pitchFamily="18" charset="0"/>
                <a:cs typeface="Times New Roman" pitchFamily="18" charset="0"/>
              </a:rPr>
              <a:t>Rapid software development</a:t>
            </a:r>
          </a:p>
          <a:p>
            <a:pPr lvl="1" algn="just" eaLnBrk="1" hangingPunct="1">
              <a:lnSpc>
                <a:spcPct val="80000"/>
              </a:lnSpc>
            </a:pPr>
            <a:r>
              <a:rPr lang="en-US" altLang="en-US" sz="2400" dirty="0" smtClean="0">
                <a:latin typeface="Times New Roman" pitchFamily="18" charset="0"/>
                <a:cs typeface="Times New Roman" pitchFamily="18" charset="0"/>
              </a:rPr>
              <a:t>Specification, design and implementation are inter-leaved</a:t>
            </a:r>
          </a:p>
          <a:p>
            <a:pPr lvl="1" algn="just" eaLnBrk="1" hangingPunct="1">
              <a:lnSpc>
                <a:spcPct val="80000"/>
              </a:lnSpc>
            </a:pPr>
            <a:r>
              <a:rPr lang="en-US" altLang="en-US" sz="2400" dirty="0" smtClean="0">
                <a:latin typeface="Times New Roman" pitchFamily="18" charset="0"/>
                <a:cs typeface="Times New Roman" pitchFamily="18" charset="0"/>
              </a:rPr>
              <a:t>System is developed as a series of versions with stakeholders involved in version evaluation</a:t>
            </a:r>
          </a:p>
          <a:p>
            <a:pPr lvl="1" algn="just" eaLnBrk="1" hangingPunct="1">
              <a:lnSpc>
                <a:spcPct val="80000"/>
              </a:lnSpc>
            </a:pPr>
            <a:r>
              <a:rPr lang="en-US" altLang="en-US" sz="2400" dirty="0" smtClean="0">
                <a:latin typeface="Times New Roman" pitchFamily="18" charset="0"/>
                <a:cs typeface="Times New Roman" pitchFamily="18" charset="0"/>
              </a:rPr>
              <a:t>User interfaces are often developed using an IDE and graphical toolset.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dirty="0" smtClean="0">
                <a:latin typeface="Times New Roman" pitchFamily="18" charset="0"/>
                <a:cs typeface="Times New Roman" pitchFamily="18" charset="0"/>
              </a:rPr>
              <a:t>Agile methods</a:t>
            </a:r>
          </a:p>
        </p:txBody>
      </p:sp>
      <p:sp>
        <p:nvSpPr>
          <p:cNvPr id="5123" name="Rectangle 3"/>
          <p:cNvSpPr>
            <a:spLocks noGrp="1" noChangeArrowheads="1"/>
          </p:cNvSpPr>
          <p:nvPr>
            <p:ph type="body" idx="1"/>
          </p:nvPr>
        </p:nvSpPr>
        <p:spPr/>
        <p:txBody>
          <a:bodyPr/>
          <a:lstStyle/>
          <a:p>
            <a:pPr algn="just" eaLnBrk="1" hangingPunct="1">
              <a:spcAft>
                <a:spcPts val="1200"/>
              </a:spcAft>
            </a:pPr>
            <a:r>
              <a:rPr lang="en-US" altLang="en-US" sz="2700" dirty="0" smtClean="0">
                <a:latin typeface="Times New Roman" pitchFamily="18" charset="0"/>
                <a:cs typeface="Times New Roman" pitchFamily="18" charset="0"/>
              </a:rPr>
              <a:t>Dissatisfaction with the overheads involved in software design methods of the 1980s and 1990s led to the creation of agile methods. These methods:</a:t>
            </a:r>
          </a:p>
          <a:p>
            <a:pPr lvl="1" algn="just" eaLnBrk="1" hangingPunct="1"/>
            <a:r>
              <a:rPr lang="en-US" altLang="en-US" sz="2400" dirty="0" smtClean="0">
                <a:latin typeface="Times New Roman" pitchFamily="18" charset="0"/>
                <a:cs typeface="Times New Roman" pitchFamily="18" charset="0"/>
              </a:rPr>
              <a:t>Focus on the code rather than the design</a:t>
            </a:r>
          </a:p>
          <a:p>
            <a:pPr lvl="1" algn="just" eaLnBrk="1" hangingPunct="1"/>
            <a:r>
              <a:rPr lang="en-US" altLang="en-US" sz="2400" dirty="0" smtClean="0">
                <a:latin typeface="Times New Roman" pitchFamily="18" charset="0"/>
                <a:cs typeface="Times New Roman" pitchFamily="18" charset="0"/>
              </a:rPr>
              <a:t>Are based on an iterative approach to software development</a:t>
            </a:r>
          </a:p>
          <a:p>
            <a:pPr lvl="1" algn="just" eaLnBrk="1" hangingPunct="1">
              <a:spcAft>
                <a:spcPts val="1800"/>
              </a:spcAft>
            </a:pPr>
            <a:r>
              <a:rPr lang="en-US" altLang="en-US" sz="2400" dirty="0" smtClean="0">
                <a:latin typeface="Times New Roman" pitchFamily="18" charset="0"/>
                <a:cs typeface="Times New Roman" pitchFamily="18" charset="0"/>
              </a:rPr>
              <a:t>Are intended to deliver working software quickly and evolve this </a:t>
            </a:r>
            <a:r>
              <a:rPr lang="en-US" altLang="en-US" sz="2400" dirty="0" smtClean="0">
                <a:latin typeface="Times New Roman" pitchFamily="18" charset="0"/>
                <a:cs typeface="Times New Roman" pitchFamily="18" charset="0"/>
              </a:rPr>
              <a:t>quality </a:t>
            </a:r>
            <a:r>
              <a:rPr lang="en-US" altLang="en-US" sz="2400" dirty="0" smtClean="0">
                <a:latin typeface="Times New Roman" pitchFamily="18" charset="0"/>
                <a:cs typeface="Times New Roman" pitchFamily="18" charset="0"/>
              </a:rPr>
              <a:t>to meet changing requirements.</a:t>
            </a:r>
          </a:p>
          <a:p>
            <a:pPr algn="just" eaLnBrk="1" hangingPunct="1"/>
            <a:r>
              <a:rPr lang="en-US" altLang="en-US" sz="2700" dirty="0" smtClean="0">
                <a:latin typeface="Times New Roman" pitchFamily="18" charset="0"/>
                <a:cs typeface="Times New Roman" pitchFamily="18" charset="0"/>
              </a:rPr>
              <a:t>The aim of agile methods is to reduce overheads in the software process (e.g. by limiting documentation) and to be able to respond quickly to changing requirements without excessive rework.</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7900"/>
            <a:ext cx="10972800" cy="1143000"/>
          </a:xfrm>
        </p:spPr>
        <p:txBody>
          <a:bodyPr/>
          <a:lstStyle/>
          <a:p>
            <a:pPr eaLnBrk="1" hangingPunct="1"/>
            <a:r>
              <a:rPr lang="en-US" altLang="en-US" dirty="0" smtClean="0">
                <a:latin typeface="Times New Roman" pitchFamily="18" charset="0"/>
                <a:cs typeface="Times New Roman" pitchFamily="18" charset="0"/>
              </a:rPr>
              <a:t>Agile manifesto </a:t>
            </a:r>
          </a:p>
        </p:txBody>
      </p:sp>
      <p:sp>
        <p:nvSpPr>
          <p:cNvPr id="6147" name="Content Placeholder 2"/>
          <p:cNvSpPr>
            <a:spLocks noGrp="1"/>
          </p:cNvSpPr>
          <p:nvPr>
            <p:ph idx="1"/>
          </p:nvPr>
        </p:nvSpPr>
        <p:spPr>
          <a:xfrm>
            <a:off x="609600" y="1204686"/>
            <a:ext cx="10972800" cy="5152571"/>
          </a:xfrm>
        </p:spPr>
        <p:txBody>
          <a:bodyPr>
            <a:normAutofit lnSpcReduction="10000"/>
          </a:bodyPr>
          <a:lstStyle/>
          <a:p>
            <a:pPr algn="just" eaLnBrk="1" hangingPunct="1">
              <a:spcAft>
                <a:spcPts val="1200"/>
              </a:spcAft>
            </a:pPr>
            <a:r>
              <a:rPr lang="en-US" altLang="en-US" sz="2700" dirty="0" smtClean="0">
                <a:latin typeface="Times New Roman" pitchFamily="18" charset="0"/>
                <a:cs typeface="Times New Roman" pitchFamily="18" charset="0"/>
              </a:rPr>
              <a:t>An emerging political movement, one that attacks the old guard and suggests revolutionary change.</a:t>
            </a:r>
          </a:p>
          <a:p>
            <a:pPr algn="just" eaLnBrk="1" hangingPunct="1"/>
            <a:r>
              <a:rPr lang="en-US" altLang="en-US" sz="3000" i="1" dirty="0" smtClean="0">
                <a:latin typeface="Times New Roman" pitchFamily="18" charset="0"/>
                <a:cs typeface="Times New Roman" pitchFamily="18" charset="0"/>
              </a:rPr>
              <a:t>We are uncovering better ways of developing  software by doing it and helping others do it.  Through this work we have come to value:</a:t>
            </a:r>
            <a:endParaRPr lang="en-GB" altLang="en-US" sz="3000" dirty="0" smtClean="0">
              <a:latin typeface="Times New Roman" pitchFamily="18" charset="0"/>
              <a:cs typeface="Times New Roman" pitchFamily="18" charset="0"/>
            </a:endParaRPr>
          </a:p>
          <a:p>
            <a:pPr lvl="1" eaLnBrk="1" hangingPunct="1"/>
            <a:r>
              <a:rPr lang="en-US" altLang="en-US" sz="2400" i="1" dirty="0" smtClean="0">
                <a:latin typeface="Times New Roman" pitchFamily="18" charset="0"/>
                <a:cs typeface="Times New Roman" pitchFamily="18" charset="0"/>
              </a:rPr>
              <a:t>Individuals and interactions over processes and tools</a:t>
            </a:r>
          </a:p>
          <a:p>
            <a:pPr lvl="1" eaLnBrk="1" hangingPunct="1"/>
            <a:r>
              <a:rPr lang="en-US" altLang="en-US" sz="2400" i="1" dirty="0" smtClean="0">
                <a:latin typeface="Times New Roman" pitchFamily="18" charset="0"/>
                <a:cs typeface="Times New Roman" pitchFamily="18" charset="0"/>
              </a:rPr>
              <a:t>Working software over comprehensive documentation </a:t>
            </a:r>
          </a:p>
          <a:p>
            <a:pPr lvl="1" eaLnBrk="1" hangingPunct="1"/>
            <a:r>
              <a:rPr lang="en-US" altLang="en-US" sz="2400" i="1" dirty="0" smtClean="0">
                <a:latin typeface="Times New Roman" pitchFamily="18" charset="0"/>
                <a:cs typeface="Times New Roman" pitchFamily="18" charset="0"/>
              </a:rPr>
              <a:t>Customer collaboration over contract negotiation</a:t>
            </a:r>
          </a:p>
          <a:p>
            <a:pPr lvl="1" eaLnBrk="1" hangingPunct="1">
              <a:spcAft>
                <a:spcPts val="1800"/>
              </a:spcAft>
            </a:pPr>
            <a:r>
              <a:rPr lang="en-US" altLang="en-US" sz="2400" i="1" dirty="0" smtClean="0">
                <a:latin typeface="Times New Roman" pitchFamily="18" charset="0"/>
                <a:cs typeface="Times New Roman" pitchFamily="18" charset="0"/>
              </a:rPr>
              <a:t>Responding to change over following a plan </a:t>
            </a:r>
            <a:endParaRPr lang="en-GB" altLang="en-US" sz="2400" dirty="0" smtClean="0">
              <a:latin typeface="Times New Roman" pitchFamily="18" charset="0"/>
              <a:cs typeface="Times New Roman" pitchFamily="18" charset="0"/>
            </a:endParaRPr>
          </a:p>
          <a:p>
            <a:pPr eaLnBrk="1" hangingPunct="1"/>
            <a:r>
              <a:rPr lang="en-US" altLang="en-US" sz="2700" i="1" dirty="0" smtClean="0"/>
              <a:t>That is, while there is value in the items on the right, we value the items on the left more.</a:t>
            </a:r>
            <a:r>
              <a:rPr lang="en-GB" altLang="en-US" sz="2700" dirty="0" smtClean="0"/>
              <a:t> </a:t>
            </a:r>
            <a:endParaRPr lang="en-US" altLang="en-US" sz="27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6928"/>
            <a:ext cx="10972800" cy="1143000"/>
          </a:xfrm>
        </p:spPr>
        <p:txBody>
          <a:bodyPr/>
          <a:lstStyle/>
          <a:p>
            <a:r>
              <a:rPr lang="en-US" altLang="en-US" dirty="0" smtClean="0">
                <a:latin typeface="Times New Roman" pitchFamily="18" charset="0"/>
                <a:cs typeface="Times New Roman" pitchFamily="18" charset="0"/>
              </a:rPr>
              <a:t>What is Agility?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132114"/>
            <a:ext cx="10972800" cy="5529943"/>
          </a:xfrm>
        </p:spPr>
        <p:txBody>
          <a:bodyPr>
            <a:normAutofit/>
          </a:bodyPr>
          <a:lstStyle/>
          <a:p>
            <a:pPr algn="just">
              <a:spcAft>
                <a:spcPts val="1200"/>
              </a:spcAft>
            </a:pPr>
            <a:r>
              <a:rPr lang="en-US" sz="2400" dirty="0" smtClean="0">
                <a:latin typeface="Times New Roman" pitchFamily="18" charset="0"/>
                <a:cs typeface="Times New Roman" pitchFamily="18" charset="0"/>
              </a:rPr>
              <a:t>An agile team is a quick team able to appropriately respond to changes.</a:t>
            </a:r>
          </a:p>
          <a:p>
            <a:pPr algn="just"/>
            <a:r>
              <a:rPr lang="en-US" sz="2400" dirty="0" smtClean="0">
                <a:latin typeface="Times New Roman" pitchFamily="18" charset="0"/>
                <a:cs typeface="Times New Roman" pitchFamily="18" charset="0"/>
              </a:rPr>
              <a:t>Change is what software development is very much about.</a:t>
            </a:r>
          </a:p>
          <a:p>
            <a:pPr algn="just">
              <a:buNone/>
            </a:pPr>
            <a:r>
              <a:rPr lang="en-US" sz="24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changing in software building</a:t>
            </a:r>
          </a:p>
          <a:p>
            <a:pPr algn="just">
              <a:buNone/>
            </a:pPr>
            <a:r>
              <a:rPr lang="en-US" sz="2000" dirty="0" smtClean="0">
                <a:latin typeface="Times New Roman" pitchFamily="18" charset="0"/>
                <a:cs typeface="Times New Roman" pitchFamily="18" charset="0"/>
              </a:rPr>
              <a:t>	- changes to the team members</a:t>
            </a:r>
          </a:p>
          <a:p>
            <a:pPr algn="just">
              <a:buNone/>
            </a:pPr>
            <a:r>
              <a:rPr lang="en-US" sz="2000" dirty="0" smtClean="0">
                <a:latin typeface="Times New Roman" pitchFamily="18" charset="0"/>
                <a:cs typeface="Times New Roman" pitchFamily="18" charset="0"/>
              </a:rPr>
              <a:t>	- changes because of new technology</a:t>
            </a:r>
          </a:p>
          <a:p>
            <a:pPr algn="just">
              <a:spcAft>
                <a:spcPts val="1200"/>
              </a:spcAft>
              <a:buNone/>
            </a:pPr>
            <a:r>
              <a:rPr lang="en-US" sz="2000" dirty="0" smtClean="0">
                <a:latin typeface="Times New Roman" pitchFamily="18" charset="0"/>
                <a:cs typeface="Times New Roman" pitchFamily="18" charset="0"/>
              </a:rPr>
              <a:t>	- changes of all kinds which have a direct impact on the product.</a:t>
            </a:r>
          </a:p>
          <a:p>
            <a:pPr algn="just"/>
            <a:r>
              <a:rPr lang="en-US" sz="2400" dirty="0" smtClean="0">
                <a:latin typeface="Times New Roman" pitchFamily="18" charset="0"/>
                <a:cs typeface="Times New Roman" pitchFamily="18" charset="0"/>
              </a:rPr>
              <a:t>An agile team recognizes that software is developed by individuals working in teams and that the skills of these people, their ability to collaborate is at the core </a:t>
            </a:r>
            <a:r>
              <a:rPr lang="en-US" sz="2400" dirty="0" smtClean="0">
                <a:latin typeface="Times New Roman" pitchFamily="18" charset="0"/>
                <a:cs typeface="Times New Roman" pitchFamily="18" charset="0"/>
              </a:rPr>
              <a:t>for </a:t>
            </a:r>
            <a:r>
              <a:rPr lang="en-US" sz="2400" dirty="0" smtClean="0">
                <a:latin typeface="Times New Roman" pitchFamily="18" charset="0"/>
                <a:cs typeface="Times New Roman" pitchFamily="18" charset="0"/>
              </a:rPr>
              <a:t>the success of the project. </a:t>
            </a:r>
          </a:p>
          <a:p>
            <a:pPr algn="just"/>
            <a:r>
              <a:rPr lang="en-US" sz="2400" dirty="0" smtClean="0">
                <a:latin typeface="Times New Roman" pitchFamily="18" charset="0"/>
                <a:cs typeface="Times New Roman" pitchFamily="18" charset="0"/>
              </a:rPr>
              <a:t>Agility is more than effective response to change.</a:t>
            </a:r>
          </a:p>
          <a:p>
            <a:pPr algn="just"/>
            <a:r>
              <a:rPr lang="en-US" sz="2400" dirty="0" smtClean="0">
                <a:latin typeface="Times New Roman" pitchFamily="18" charset="0"/>
                <a:cs typeface="Times New Roman" pitchFamily="18" charset="0"/>
              </a:rPr>
              <a:t>It encourages team structures and attitudes that make communication among members, b/w technologists and business people, b/w software engineers and their managers more easy.</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0466" name="Rectangle 2"/>
          <p:cNvSpPr>
            <a:spLocks noGrp="1" noRot="1" noChangeArrowheads="1"/>
          </p:cNvSpPr>
          <p:nvPr>
            <p:ph type="title"/>
          </p:nvPr>
        </p:nvSpPr>
        <p:spPr>
          <a:xfrm>
            <a:off x="2806701" y="275034"/>
            <a:ext cx="6601884" cy="1143000"/>
          </a:xfrm>
        </p:spPr>
        <p:txBody>
          <a:bodyPr/>
          <a:lstStyle/>
          <a:p>
            <a:pPr>
              <a:defRPr/>
            </a:pPr>
            <a:r>
              <a:rPr lang="en-US" dirty="0" smtClean="0">
                <a:ea typeface="ＭＳ Ｐゴシック" pitchFamily="30" charset="-128"/>
              </a:rPr>
              <a:t>What is </a:t>
            </a:r>
            <a:r>
              <a:rPr lang="en-US" altLang="en-US" dirty="0" smtClean="0">
                <a:latin typeface="Times New Roman" pitchFamily="18" charset="0"/>
                <a:cs typeface="Times New Roman" pitchFamily="18" charset="0"/>
              </a:rPr>
              <a:t>Agility? </a:t>
            </a:r>
            <a:endParaRPr lang="en-US" dirty="0" smtClean="0">
              <a:ea typeface="ＭＳ Ｐゴシック" pitchFamily="30" charset="-128"/>
            </a:endParaRPr>
          </a:p>
        </p:txBody>
      </p:sp>
      <p:sp>
        <p:nvSpPr>
          <p:cNvPr id="830467" name="Rectangle 3"/>
          <p:cNvSpPr>
            <a:spLocks noGrp="1" noRot="1" noChangeArrowheads="1"/>
          </p:cNvSpPr>
          <p:nvPr>
            <p:ph type="body" idx="1"/>
          </p:nvPr>
        </p:nvSpPr>
        <p:spPr>
          <a:xfrm>
            <a:off x="464458" y="1523405"/>
            <a:ext cx="10768694" cy="4498776"/>
          </a:xfrm>
        </p:spPr>
        <p:txBody>
          <a:bodyPr>
            <a:normAutofit fontScale="92500" lnSpcReduction="20000"/>
          </a:bodyPr>
          <a:lstStyle/>
          <a:p>
            <a:pPr eaLnBrk="1" hangingPunct="1">
              <a:defRPr/>
            </a:pPr>
            <a:r>
              <a:rPr lang="en-US" dirty="0" smtClean="0">
                <a:ea typeface="ＭＳ Ｐゴシック" pitchFamily="30" charset="-128"/>
              </a:rPr>
              <a:t>Effective (rapid and adaptive) response to change</a:t>
            </a:r>
          </a:p>
          <a:p>
            <a:pPr eaLnBrk="1" hangingPunct="1">
              <a:defRPr/>
            </a:pPr>
            <a:r>
              <a:rPr lang="en-US" dirty="0" smtClean="0">
                <a:ea typeface="ＭＳ Ｐゴシック" pitchFamily="30" charset="-128"/>
              </a:rPr>
              <a:t>Effective communication among all stakeholders</a:t>
            </a:r>
          </a:p>
          <a:p>
            <a:pPr eaLnBrk="1" hangingPunct="1">
              <a:defRPr/>
            </a:pPr>
            <a:r>
              <a:rPr lang="en-US" dirty="0" smtClean="0">
                <a:ea typeface="ＭＳ Ｐゴシック" pitchFamily="30" charset="-128"/>
              </a:rPr>
              <a:t>Drawing the customer onto the team</a:t>
            </a:r>
          </a:p>
          <a:p>
            <a:pPr eaLnBrk="1" hangingPunct="1">
              <a:defRPr/>
            </a:pPr>
            <a:r>
              <a:rPr lang="en-US" dirty="0" smtClean="0">
                <a:ea typeface="ＭＳ Ｐゴシック" pitchFamily="30" charset="-128"/>
              </a:rPr>
              <a:t>Organizing a team so that it is </a:t>
            </a:r>
          </a:p>
          <a:p>
            <a:pPr eaLnBrk="1" hangingPunct="1">
              <a:buFont typeface="Wingdings" pitchFamily="30" charset="2"/>
              <a:buNone/>
              <a:defRPr/>
            </a:pPr>
            <a:r>
              <a:rPr lang="en-US" dirty="0" smtClean="0">
                <a:ea typeface="ＭＳ Ｐゴシック" pitchFamily="30" charset="-128"/>
              </a:rPr>
              <a:t>	in control of the work </a:t>
            </a:r>
          </a:p>
          <a:p>
            <a:pPr eaLnBrk="1" hangingPunct="1">
              <a:buFont typeface="Wingdings" pitchFamily="30" charset="2"/>
              <a:buNone/>
              <a:defRPr/>
            </a:pPr>
            <a:r>
              <a:rPr lang="en-US" dirty="0" smtClean="0">
                <a:ea typeface="ＭＳ Ｐゴシック" pitchFamily="30" charset="-128"/>
              </a:rPr>
              <a:t>	performed</a:t>
            </a:r>
          </a:p>
          <a:p>
            <a:pPr eaLnBrk="1" hangingPunct="1">
              <a:buFont typeface="Wingdings" pitchFamily="30" charset="2"/>
              <a:buNone/>
              <a:defRPr/>
            </a:pPr>
            <a:r>
              <a:rPr lang="en-US" i="1" dirty="0" smtClean="0">
                <a:ea typeface="ＭＳ Ｐゴシック" pitchFamily="30" charset="-128"/>
              </a:rPr>
              <a:t>Yielding …</a:t>
            </a:r>
            <a:endParaRPr lang="en-US" dirty="0" smtClean="0">
              <a:ea typeface="ＭＳ Ｐゴシック" pitchFamily="30" charset="-128"/>
            </a:endParaRPr>
          </a:p>
          <a:p>
            <a:pPr eaLnBrk="1" hangingPunct="1">
              <a:defRPr/>
            </a:pPr>
            <a:r>
              <a:rPr lang="en-US" dirty="0" smtClean="0">
                <a:solidFill>
                  <a:srgbClr val="FF0000"/>
                </a:solidFill>
                <a:ea typeface="ＭＳ Ｐゴシック" pitchFamily="30" charset="-128"/>
              </a:rPr>
              <a:t>Rapid</a:t>
            </a:r>
            <a:r>
              <a:rPr lang="en-US" dirty="0" smtClean="0">
                <a:ea typeface="ＭＳ Ｐゴシック" pitchFamily="30" charset="-128"/>
              </a:rPr>
              <a:t>, </a:t>
            </a:r>
            <a:r>
              <a:rPr lang="en-US" dirty="0" smtClean="0">
                <a:solidFill>
                  <a:srgbClr val="FF0000"/>
                </a:solidFill>
                <a:ea typeface="ＭＳ Ｐゴシック" pitchFamily="30" charset="-128"/>
              </a:rPr>
              <a:t>incremental</a:t>
            </a:r>
            <a:r>
              <a:rPr lang="en-US" dirty="0" smtClean="0">
                <a:ea typeface="ＭＳ Ｐゴシック" pitchFamily="30" charset="-128"/>
              </a:rPr>
              <a:t> delivery of </a:t>
            </a:r>
          </a:p>
          <a:p>
            <a:pPr eaLnBrk="1" hangingPunct="1">
              <a:buFont typeface="Wingdings" pitchFamily="30" charset="2"/>
              <a:buNone/>
              <a:defRPr/>
            </a:pPr>
            <a:r>
              <a:rPr lang="en-US" dirty="0" smtClean="0">
                <a:ea typeface="ＭＳ Ｐゴシック" pitchFamily="30" charset="-128"/>
              </a:rPr>
              <a:t>	software</a:t>
            </a:r>
          </a:p>
        </p:txBody>
      </p:sp>
      <p:pic>
        <p:nvPicPr>
          <p:cNvPr id="5128" name="Picture 8"/>
          <p:cNvPicPr>
            <a:picLocks noChangeAspect="1" noChangeArrowheads="1"/>
          </p:cNvPicPr>
          <p:nvPr/>
        </p:nvPicPr>
        <p:blipFill>
          <a:blip r:embed="rId2" cstate="print"/>
          <a:srcRect/>
          <a:stretch>
            <a:fillRect/>
          </a:stretch>
        </p:blipFill>
        <p:spPr bwMode="auto">
          <a:xfrm>
            <a:off x="6728896" y="2989381"/>
            <a:ext cx="4724400" cy="3107531"/>
          </a:xfrm>
          <a:prstGeom prst="rect">
            <a:avLst/>
          </a:prstGeom>
          <a:noFill/>
          <a:ln w="12700">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a:spLocks noGrp="1"/>
          </p:cNvSpPr>
          <p:nvPr>
            <p:ph type="sldNum" sz="quarter" idx="11"/>
          </p:nvPr>
        </p:nvSpPr>
        <p:spPr>
          <a:noFill/>
        </p:spPr>
        <p:txBody>
          <a:bodyPr/>
          <a:lstStyle/>
          <a:p>
            <a:fld id="{286BBDCE-4250-4505-8AF7-4F06E21CA57C}" type="slidenum">
              <a:rPr lang="en-US" altLang="en-US" smtClean="0">
                <a:ea typeface="MS PGothic" pitchFamily="34" charset="-128"/>
              </a:rPr>
              <a:pPr/>
              <a:t>9</a:t>
            </a:fld>
            <a:endParaRPr lang="en-US" altLang="en-US" smtClean="0">
              <a:ea typeface="MS PGothic" pitchFamily="34" charset="-128"/>
            </a:endParaRPr>
          </a:p>
        </p:txBody>
      </p:sp>
      <p:sp>
        <p:nvSpPr>
          <p:cNvPr id="831490" name="Rectangle 2"/>
          <p:cNvSpPr>
            <a:spLocks noGrp="1" noRot="1" noChangeArrowheads="1"/>
          </p:cNvSpPr>
          <p:nvPr>
            <p:ph type="title"/>
          </p:nvPr>
        </p:nvSpPr>
        <p:spPr>
          <a:xfrm>
            <a:off x="1553029" y="42810"/>
            <a:ext cx="8432800" cy="1143000"/>
          </a:xfrm>
        </p:spPr>
        <p:txBody>
          <a:bodyPr/>
          <a:lstStyle/>
          <a:p>
            <a:pPr eaLnBrk="1" hangingPunct="1">
              <a:defRPr/>
            </a:pPr>
            <a:r>
              <a:rPr lang="en-US" dirty="0">
                <a:latin typeface="Times New Roman" pitchFamily="18" charset="0"/>
                <a:cs typeface="Times New Roman" pitchFamily="18" charset="0"/>
              </a:rPr>
              <a:t>An Agile Process</a:t>
            </a:r>
          </a:p>
        </p:txBody>
      </p:sp>
      <p:sp>
        <p:nvSpPr>
          <p:cNvPr id="831491" name="Rectangle 3"/>
          <p:cNvSpPr>
            <a:spLocks noGrp="1" noRot="1" noChangeArrowheads="1"/>
          </p:cNvSpPr>
          <p:nvPr>
            <p:ph type="body" idx="1"/>
          </p:nvPr>
        </p:nvSpPr>
        <p:spPr>
          <a:xfrm>
            <a:off x="622013" y="1374014"/>
            <a:ext cx="10481416" cy="4498776"/>
          </a:xfrm>
        </p:spPr>
        <p:txBody>
          <a:bodyPr>
            <a:normAutofit fontScale="92500" lnSpcReduction="10000"/>
          </a:bodyPr>
          <a:lstStyle/>
          <a:p>
            <a:pPr eaLnBrk="1" hangingPunct="1">
              <a:defRPr/>
            </a:pPr>
            <a:r>
              <a:rPr lang="en-US" dirty="0" smtClean="0">
                <a:ea typeface="ＭＳ Ｐゴシック" pitchFamily="30" charset="-128"/>
              </a:rPr>
              <a:t>Is driven by customer descriptions of what is required (scenarios)</a:t>
            </a:r>
          </a:p>
          <a:p>
            <a:pPr eaLnBrk="1" hangingPunct="1">
              <a:defRPr/>
            </a:pPr>
            <a:r>
              <a:rPr lang="en-US" dirty="0" smtClean="0">
                <a:ea typeface="ＭＳ Ｐゴシック" pitchFamily="30" charset="-128"/>
              </a:rPr>
              <a:t>Recognizes that plans are short-lived</a:t>
            </a:r>
          </a:p>
          <a:p>
            <a:pPr eaLnBrk="1" hangingPunct="1">
              <a:defRPr/>
            </a:pPr>
            <a:r>
              <a:rPr lang="en-US" dirty="0" smtClean="0">
                <a:ea typeface="ＭＳ Ｐゴシック" pitchFamily="30" charset="-128"/>
              </a:rPr>
              <a:t>Develops software </a:t>
            </a:r>
            <a:r>
              <a:rPr lang="en-US" dirty="0" smtClean="0">
                <a:solidFill>
                  <a:srgbClr val="FF0000"/>
                </a:solidFill>
                <a:ea typeface="ＭＳ Ｐゴシック" pitchFamily="30" charset="-128"/>
              </a:rPr>
              <a:t>iteratively</a:t>
            </a:r>
            <a:r>
              <a:rPr lang="en-US" dirty="0" smtClean="0">
                <a:ea typeface="ＭＳ Ｐゴシック" pitchFamily="30" charset="-128"/>
              </a:rPr>
              <a:t> with a heavy emphasis on construction activities</a:t>
            </a:r>
          </a:p>
          <a:p>
            <a:pPr eaLnBrk="1" hangingPunct="1">
              <a:defRPr/>
            </a:pPr>
            <a:r>
              <a:rPr lang="en-US" dirty="0" smtClean="0">
                <a:ea typeface="ＭＳ Ｐゴシック" pitchFamily="30" charset="-128"/>
              </a:rPr>
              <a:t>Delivers multiple ‘software increments’</a:t>
            </a:r>
          </a:p>
          <a:p>
            <a:pPr eaLnBrk="1" hangingPunct="1">
              <a:defRPr/>
            </a:pPr>
            <a:r>
              <a:rPr lang="en-US" dirty="0" smtClean="0">
                <a:ea typeface="ＭＳ Ｐゴシック" pitchFamily="30" charset="-128"/>
              </a:rPr>
              <a:t>Adapts as </a:t>
            </a:r>
          </a:p>
          <a:p>
            <a:pPr eaLnBrk="1" hangingPunct="1">
              <a:buFont typeface="Wingdings" pitchFamily="30" charset="2"/>
              <a:buNone/>
              <a:defRPr/>
            </a:pPr>
            <a:r>
              <a:rPr lang="en-US" dirty="0" smtClean="0">
                <a:ea typeface="ＭＳ Ｐゴシック" pitchFamily="30" charset="-128"/>
              </a:rPr>
              <a:t>	changes </a:t>
            </a:r>
          </a:p>
          <a:p>
            <a:pPr eaLnBrk="1" hangingPunct="1">
              <a:buFont typeface="Wingdings" pitchFamily="30" charset="2"/>
              <a:buNone/>
              <a:defRPr/>
            </a:pPr>
            <a:r>
              <a:rPr lang="en-US" dirty="0" smtClean="0">
                <a:ea typeface="ＭＳ Ｐゴシック" pitchFamily="30" charset="-128"/>
              </a:rPr>
              <a:t>	occur</a:t>
            </a:r>
          </a:p>
        </p:txBody>
      </p:sp>
      <p:pic>
        <p:nvPicPr>
          <p:cNvPr id="6152" name="Picture 8"/>
          <p:cNvPicPr>
            <a:picLocks noChangeAspect="1" noChangeArrowheads="1"/>
          </p:cNvPicPr>
          <p:nvPr/>
        </p:nvPicPr>
        <p:blipFill>
          <a:blip r:embed="rId2" cstate="print"/>
          <a:srcRect/>
          <a:stretch>
            <a:fillRect/>
          </a:stretch>
        </p:blipFill>
        <p:spPr bwMode="auto">
          <a:xfrm>
            <a:off x="4303184" y="4341388"/>
            <a:ext cx="7620000" cy="2228850"/>
          </a:xfrm>
          <a:prstGeom prst="rect">
            <a:avLst/>
          </a:prstGeom>
          <a:noFill/>
          <a:ln w="12700">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3368</TotalTime>
  <Words>1268</Words>
  <Application>Microsoft Office PowerPoint</Application>
  <PresentationFormat>Custom</PresentationFormat>
  <Paragraphs>164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   Software Engineering  Lecture 7   Lecture # 7</vt:lpstr>
      <vt:lpstr>Agile Development</vt:lpstr>
      <vt:lpstr>Agile Development</vt:lpstr>
      <vt:lpstr>Rapid software development</vt:lpstr>
      <vt:lpstr>Agile methods</vt:lpstr>
      <vt:lpstr>Agile manifesto </vt:lpstr>
      <vt:lpstr>What is Agility? </vt:lpstr>
      <vt:lpstr>What is Agility? </vt:lpstr>
      <vt:lpstr>An Agile Process</vt:lpstr>
      <vt:lpstr>Agile Process</vt:lpstr>
      <vt:lpstr>Agility Principles</vt:lpstr>
      <vt:lpstr>The principles of agile methods </vt:lpstr>
      <vt:lpstr>Human Factors</vt:lpstr>
      <vt:lpstr>Agile method applicability</vt:lpstr>
      <vt:lpstr>Problems with agile methods</vt:lpstr>
      <vt:lpstr>Agile methods and software maintenance</vt:lpstr>
      <vt:lpstr>Plan-driven and agile development</vt:lpstr>
      <vt:lpstr>Plan-driven and agile specification </vt:lpstr>
      <vt:lpstr>Technical, human, organizational issues</vt:lpstr>
      <vt:lpstr>Technical, human, organizational issues</vt:lpstr>
      <vt:lpstr>Technical, human, organizational issues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 MCS-2 Lecture # 1</dc:title>
  <dc:creator>Home</dc:creator>
  <cp:lastModifiedBy>Quesrtv</cp:lastModifiedBy>
  <cp:revision>333</cp:revision>
  <dcterms:created xsi:type="dcterms:W3CDTF">2013-11-07T00:54:08Z</dcterms:created>
  <dcterms:modified xsi:type="dcterms:W3CDTF">2013-12-12T16:20:06Z</dcterms:modified>
</cp:coreProperties>
</file>