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0" r:id="rId3"/>
    <p:sldId id="294" r:id="rId4"/>
    <p:sldId id="295" r:id="rId5"/>
    <p:sldId id="296" r:id="rId6"/>
    <p:sldId id="297" r:id="rId7"/>
    <p:sldId id="338" r:id="rId8"/>
    <p:sldId id="298" r:id="rId9"/>
    <p:sldId id="299" r:id="rId10"/>
    <p:sldId id="300" r:id="rId11"/>
    <p:sldId id="301" r:id="rId12"/>
    <p:sldId id="303" r:id="rId13"/>
    <p:sldId id="336" r:id="rId14"/>
    <p:sldId id="302" r:id="rId15"/>
    <p:sldId id="304" r:id="rId16"/>
    <p:sldId id="309" r:id="rId17"/>
    <p:sldId id="307" r:id="rId18"/>
    <p:sldId id="308" r:id="rId19"/>
    <p:sldId id="320" r:id="rId20"/>
    <p:sldId id="314" r:id="rId21"/>
    <p:sldId id="312" r:id="rId22"/>
    <p:sldId id="313" r:id="rId23"/>
    <p:sldId id="306" r:id="rId24"/>
    <p:sldId id="305" r:id="rId25"/>
    <p:sldId id="319" r:id="rId26"/>
    <p:sldId id="310" r:id="rId27"/>
    <p:sldId id="311" r:id="rId28"/>
    <p:sldId id="317" r:id="rId29"/>
    <p:sldId id="315" r:id="rId30"/>
    <p:sldId id="316" r:id="rId31"/>
    <p:sldId id="318" r:id="rId32"/>
    <p:sldId id="323" r:id="rId33"/>
    <p:sldId id="324" r:id="rId34"/>
    <p:sldId id="326" r:id="rId35"/>
    <p:sldId id="325" r:id="rId36"/>
    <p:sldId id="327" r:id="rId37"/>
    <p:sldId id="339" r:id="rId38"/>
    <p:sldId id="340" r:id="rId39"/>
    <p:sldId id="341" r:id="rId40"/>
    <p:sldId id="342" r:id="rId41"/>
    <p:sldId id="328" r:id="rId42"/>
    <p:sldId id="329" r:id="rId43"/>
    <p:sldId id="330" r:id="rId44"/>
    <p:sldId id="335" r:id="rId45"/>
    <p:sldId id="321" r:id="rId46"/>
    <p:sldId id="322" r:id="rId47"/>
    <p:sldId id="331" r:id="rId48"/>
    <p:sldId id="332" r:id="rId49"/>
    <p:sldId id="333" r:id="rId50"/>
    <p:sldId id="334" r:id="rId5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2.xml"/><Relationship Id="rId1" Type="http://schemas.openxmlformats.org/officeDocument/2006/relationships/slide" Target="slides/slide1.xml"/><Relationship Id="rId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u="none"/>
            </a:lvl1pPr>
          </a:lstStyle>
          <a:p>
            <a:pPr>
              <a:defRPr/>
            </a:pPr>
            <a:fld id="{A28FE5B1-8F02-42D2-8A58-4EAB6E9F7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u="none"/>
            </a:lvl1pPr>
          </a:lstStyle>
          <a:p>
            <a:pPr>
              <a:defRPr/>
            </a:pPr>
            <a:fld id="{FD2DC4DF-A159-4511-9C05-A7DE6120B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95E88-7996-4FCA-9011-92E46899B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0A76E-9BD5-4F5D-8F51-961A88BC9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BB6C6-AA68-4BC0-AA5E-58C12CA1B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4C8E-30E2-45A7-90D5-F86F4FBFD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2D707-0CDC-4DFC-B681-CD4C08BB7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93141-E2E2-461F-9D39-D217B40D7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22C31-DE04-42CB-9062-5CDD07C96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4D881-C388-463C-940A-C2BBDE978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D0AEB-9891-4E9A-BF7F-C21BBB47F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D2A3-A084-453A-9F0C-CCE7BE871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21F08-34D3-4A13-B0E8-ED37CCDA5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bg1"/>
            </a:gs>
            <a:gs pos="100000">
              <a:schemeClr val="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F52126E6-2160-4F78-BA02-282D75FA6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153400" cy="1143000"/>
          </a:xfrm>
        </p:spPr>
        <p:txBody>
          <a:bodyPr/>
          <a:lstStyle/>
          <a:p>
            <a:pPr eaLnBrk="1" hangingPunct="1"/>
            <a:r>
              <a:rPr lang="en-US" sz="4800" u="sng" smtClean="0">
                <a:latin typeface="Arial" charset="0"/>
              </a:rPr>
              <a:t>Chapter 10</a:t>
            </a:r>
            <a:r>
              <a:rPr lang="en-US" sz="4800" smtClean="0">
                <a:latin typeface="Arial" charset="0"/>
              </a:rPr>
              <a:t/>
            </a:r>
            <a:br>
              <a:rPr lang="en-US" sz="4800" smtClean="0">
                <a:latin typeface="Arial" charset="0"/>
              </a:rPr>
            </a:br>
            <a:r>
              <a:rPr lang="en-US" sz="4800" smtClean="0">
                <a:latin typeface="Arial" charset="0"/>
              </a:rPr>
              <a:t/>
            </a:r>
            <a:br>
              <a:rPr lang="en-US" sz="4800" smtClean="0">
                <a:latin typeface="Arial" charset="0"/>
              </a:rPr>
            </a:br>
            <a:r>
              <a:rPr lang="en-US" sz="4800" smtClean="0">
                <a:latin typeface="Arial" charset="0"/>
              </a:rPr>
              <a:t>Architectural Design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1800" smtClean="0">
                <a:latin typeface="Arial" charset="0"/>
              </a:rPr>
              <a:t/>
            </a:r>
            <a:br>
              <a:rPr lang="en-US" sz="1800" smtClean="0">
                <a:latin typeface="Arial" charset="0"/>
              </a:rPr>
            </a:br>
            <a:r>
              <a:rPr lang="en-US" sz="1800" smtClean="0">
                <a:latin typeface="Arial" charset="0"/>
              </a:rPr>
              <a:t/>
            </a:r>
            <a:br>
              <a:rPr lang="en-US" sz="1800" smtClean="0">
                <a:latin typeface="Arial" charset="0"/>
              </a:rPr>
            </a:br>
            <a:r>
              <a:rPr lang="en-US" sz="1800" smtClean="0">
                <a:latin typeface="Arial" charset="0"/>
              </a:rPr>
              <a:t>  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19400"/>
            <a:ext cx="6781800" cy="1752600"/>
          </a:xfrm>
        </p:spPr>
        <p:txBody>
          <a:bodyPr/>
          <a:lstStyle/>
          <a:p>
            <a:pPr algn="l" eaLnBrk="1" hangingPunct="1">
              <a:buFontTx/>
              <a:buChar char="-"/>
            </a:pPr>
            <a:r>
              <a:rPr lang="en-US" sz="2400" smtClean="0"/>
              <a:t> Introduction</a:t>
            </a:r>
          </a:p>
          <a:p>
            <a:pPr algn="l" eaLnBrk="1" hangingPunct="1">
              <a:buFontTx/>
              <a:buChar char="-"/>
            </a:pPr>
            <a:r>
              <a:rPr lang="en-US" sz="2400" smtClean="0"/>
              <a:t> Data design</a:t>
            </a:r>
          </a:p>
          <a:p>
            <a:pPr algn="l" eaLnBrk="1" hangingPunct="1">
              <a:buFontTx/>
              <a:buChar char="-"/>
            </a:pPr>
            <a:r>
              <a:rPr lang="en-US" sz="2400" smtClean="0"/>
              <a:t> Software architectural styles</a:t>
            </a:r>
          </a:p>
          <a:p>
            <a:pPr algn="l" eaLnBrk="1" hangingPunct="1">
              <a:buFontTx/>
              <a:buChar char="-"/>
            </a:pPr>
            <a:r>
              <a:rPr lang="en-US" sz="2400" smtClean="0"/>
              <a:t> Architectural design process</a:t>
            </a:r>
          </a:p>
          <a:p>
            <a:pPr algn="l" eaLnBrk="1" hangingPunct="1">
              <a:buFontTx/>
              <a:buChar char="-"/>
            </a:pPr>
            <a:r>
              <a:rPr lang="en-US" sz="2400" smtClean="0"/>
              <a:t> Assessing alternative architectural designs 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535113" y="6507163"/>
            <a:ext cx="6008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u="none"/>
              <a:t>(Source: Pressman, R. </a:t>
            </a:r>
            <a:r>
              <a:rPr lang="en-US" sz="1200" i="1" u="none"/>
              <a:t>Software Engineering: A Practitioner’s Approach</a:t>
            </a:r>
            <a:r>
              <a:rPr lang="en-US" sz="1200" u="none"/>
              <a:t>.  McGraw-Hill, 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5F5191-9ACA-49A4-ACA2-CA7F075B74B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Data Design Principles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The </a:t>
            </a:r>
            <a:r>
              <a:rPr lang="en-US" sz="2000" u="sng" smtClean="0"/>
              <a:t>systematic analysis</a:t>
            </a:r>
            <a:r>
              <a:rPr lang="en-US" sz="2000" smtClean="0"/>
              <a:t> principles that are applied to function and behavior should also be applied to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All </a:t>
            </a:r>
            <a:r>
              <a:rPr lang="en-US" sz="2000" u="sng" smtClean="0"/>
              <a:t>data structures</a:t>
            </a:r>
            <a:r>
              <a:rPr lang="en-US" sz="2000" smtClean="0"/>
              <a:t> and the </a:t>
            </a:r>
            <a:r>
              <a:rPr lang="en-US" sz="2000" u="sng" smtClean="0"/>
              <a:t>operations</a:t>
            </a:r>
            <a:r>
              <a:rPr lang="en-US" sz="2000" smtClean="0"/>
              <a:t> to be performed on each one should be identified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 mechanism for defining the </a:t>
            </a:r>
            <a:r>
              <a:rPr lang="en-US" sz="2000" u="sng" smtClean="0"/>
              <a:t>content</a:t>
            </a:r>
            <a:r>
              <a:rPr lang="en-US" sz="2000" smtClean="0"/>
              <a:t> of each data object should be established and used to define both data and the operations applied to it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smtClean="0"/>
              <a:t>Low-level </a:t>
            </a:r>
            <a:r>
              <a:rPr lang="en-US" sz="2000" smtClean="0"/>
              <a:t>data design decisions should be deferred until </a:t>
            </a:r>
            <a:r>
              <a:rPr lang="en-US" sz="2000" u="sng" smtClean="0"/>
              <a:t>late</a:t>
            </a:r>
            <a:r>
              <a:rPr lang="en-US" sz="2000" smtClean="0"/>
              <a:t> in the design process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The </a:t>
            </a:r>
            <a:r>
              <a:rPr lang="en-US" sz="2000" u="sng" smtClean="0"/>
              <a:t>representation </a:t>
            </a:r>
            <a:r>
              <a:rPr lang="en-US" sz="2000" smtClean="0"/>
              <a:t>of a data structure should be </a:t>
            </a:r>
            <a:r>
              <a:rPr lang="en-US" sz="2000" u="sng" smtClean="0"/>
              <a:t>known only</a:t>
            </a:r>
            <a:r>
              <a:rPr lang="en-US" sz="2000" smtClean="0"/>
              <a:t> to those modules that must make direct use of the data contained within the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 </a:t>
            </a:r>
            <a:r>
              <a:rPr lang="en-US" sz="2000" u="sng" smtClean="0"/>
              <a:t>library</a:t>
            </a:r>
            <a:r>
              <a:rPr lang="en-US" sz="2000" smtClean="0"/>
              <a:t> of useful data structures and the operations that may be applied to them should be developed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 software programming language should support the specification and realization of </a:t>
            </a:r>
            <a:r>
              <a:rPr lang="en-US" sz="2000" u="sng" smtClean="0"/>
              <a:t>abstract data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Software Architectural Styles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533488-1B81-40CA-BF13-E6AC86FFBB1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Common Architectural Styles</a:t>
            </a:r>
            <a:br>
              <a:rPr lang="en-US" smtClean="0"/>
            </a:br>
            <a:r>
              <a:rPr lang="en-US" smtClean="0"/>
              <a:t>of American Homes</a:t>
            </a:r>
          </a:p>
        </p:txBody>
      </p:sp>
      <p:pic>
        <p:nvPicPr>
          <p:cNvPr id="1331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6670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209800"/>
            <a:ext cx="2667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648200"/>
            <a:ext cx="3810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B42532-7863-4AA1-A898-03F25BC9E55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Common Architectural Styles</a:t>
            </a:r>
            <a:br>
              <a:rPr lang="en-US" smtClean="0"/>
            </a:br>
            <a:r>
              <a:rPr lang="en-US" smtClean="0"/>
              <a:t>of American Homes</a:t>
            </a:r>
          </a:p>
        </p:txBody>
      </p:sp>
      <p:sp>
        <p:nvSpPr>
          <p:cNvPr id="14340" name="Oval 3"/>
          <p:cNvSpPr>
            <a:spLocks noChangeArrowheads="1"/>
          </p:cNvSpPr>
          <p:nvPr/>
        </p:nvSpPr>
        <p:spPr bwMode="auto">
          <a:xfrm>
            <a:off x="914400" y="1828800"/>
            <a:ext cx="1524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A-Frame</a:t>
            </a:r>
          </a:p>
        </p:txBody>
      </p:sp>
      <p:sp>
        <p:nvSpPr>
          <p:cNvPr id="14341" name="Oval 4"/>
          <p:cNvSpPr>
            <a:spLocks noChangeArrowheads="1"/>
          </p:cNvSpPr>
          <p:nvPr/>
        </p:nvSpPr>
        <p:spPr bwMode="auto">
          <a:xfrm>
            <a:off x="914400" y="2819400"/>
            <a:ext cx="1524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Bungalow</a:t>
            </a:r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914400" y="3810000"/>
            <a:ext cx="1524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Cape Cod</a:t>
            </a:r>
          </a:p>
        </p:txBody>
      </p:sp>
      <p:sp>
        <p:nvSpPr>
          <p:cNvPr id="14343" name="Oval 6"/>
          <p:cNvSpPr>
            <a:spLocks noChangeArrowheads="1"/>
          </p:cNvSpPr>
          <p:nvPr/>
        </p:nvSpPr>
        <p:spPr bwMode="auto">
          <a:xfrm>
            <a:off x="914400" y="4800600"/>
            <a:ext cx="1524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Colonial</a:t>
            </a:r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914400" y="5791200"/>
            <a:ext cx="1524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Federal</a:t>
            </a:r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3505200" y="1828800"/>
            <a:ext cx="1524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Four square</a:t>
            </a:r>
          </a:p>
        </p:txBody>
      </p:sp>
      <p:sp>
        <p:nvSpPr>
          <p:cNvPr id="14346" name="Oval 9"/>
          <p:cNvSpPr>
            <a:spLocks noChangeArrowheads="1"/>
          </p:cNvSpPr>
          <p:nvPr/>
        </p:nvSpPr>
        <p:spPr bwMode="auto">
          <a:xfrm>
            <a:off x="3505200" y="3810000"/>
            <a:ext cx="1524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Greek Revival</a:t>
            </a:r>
          </a:p>
        </p:txBody>
      </p:sp>
      <p:sp>
        <p:nvSpPr>
          <p:cNvPr id="14347" name="Oval 10"/>
          <p:cNvSpPr>
            <a:spLocks noChangeArrowheads="1"/>
          </p:cNvSpPr>
          <p:nvPr/>
        </p:nvSpPr>
        <p:spPr bwMode="auto">
          <a:xfrm>
            <a:off x="3505200" y="2819400"/>
            <a:ext cx="1524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Georgian</a:t>
            </a:r>
          </a:p>
        </p:txBody>
      </p:sp>
      <p:sp>
        <p:nvSpPr>
          <p:cNvPr id="14348" name="Oval 11"/>
          <p:cNvSpPr>
            <a:spLocks noChangeArrowheads="1"/>
          </p:cNvSpPr>
          <p:nvPr/>
        </p:nvSpPr>
        <p:spPr bwMode="auto">
          <a:xfrm>
            <a:off x="3505200" y="5791200"/>
            <a:ext cx="1524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Pueblo</a:t>
            </a:r>
          </a:p>
        </p:txBody>
      </p:sp>
      <p:sp>
        <p:nvSpPr>
          <p:cNvPr id="14349" name="Oval 12"/>
          <p:cNvSpPr>
            <a:spLocks noChangeArrowheads="1"/>
          </p:cNvSpPr>
          <p:nvPr/>
        </p:nvSpPr>
        <p:spPr bwMode="auto">
          <a:xfrm>
            <a:off x="3505200" y="4800600"/>
            <a:ext cx="1524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Prairie Style</a:t>
            </a:r>
          </a:p>
        </p:txBody>
      </p:sp>
      <p:sp>
        <p:nvSpPr>
          <p:cNvPr id="14350" name="Oval 13"/>
          <p:cNvSpPr>
            <a:spLocks noChangeArrowheads="1"/>
          </p:cNvSpPr>
          <p:nvPr/>
        </p:nvSpPr>
        <p:spPr bwMode="auto">
          <a:xfrm>
            <a:off x="6172200" y="1828800"/>
            <a:ext cx="1524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Ranch</a:t>
            </a:r>
          </a:p>
        </p:txBody>
      </p:sp>
      <p:sp>
        <p:nvSpPr>
          <p:cNvPr id="14351" name="Oval 14"/>
          <p:cNvSpPr>
            <a:spLocks noChangeArrowheads="1"/>
          </p:cNvSpPr>
          <p:nvPr/>
        </p:nvSpPr>
        <p:spPr bwMode="auto">
          <a:xfrm>
            <a:off x="6172200" y="2819400"/>
            <a:ext cx="1524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Split level</a:t>
            </a:r>
          </a:p>
        </p:txBody>
      </p:sp>
      <p:sp>
        <p:nvSpPr>
          <p:cNvPr id="14352" name="Oval 15"/>
          <p:cNvSpPr>
            <a:spLocks noChangeArrowheads="1"/>
          </p:cNvSpPr>
          <p:nvPr/>
        </p:nvSpPr>
        <p:spPr bwMode="auto">
          <a:xfrm>
            <a:off x="6172200" y="3810000"/>
            <a:ext cx="1524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Tidewater</a:t>
            </a:r>
          </a:p>
        </p:txBody>
      </p:sp>
      <p:sp>
        <p:nvSpPr>
          <p:cNvPr id="14353" name="Oval 16"/>
          <p:cNvSpPr>
            <a:spLocks noChangeArrowheads="1"/>
          </p:cNvSpPr>
          <p:nvPr/>
        </p:nvSpPr>
        <p:spPr bwMode="auto">
          <a:xfrm>
            <a:off x="6172200" y="5791200"/>
            <a:ext cx="1524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Victorian</a:t>
            </a:r>
          </a:p>
        </p:txBody>
      </p:sp>
      <p:sp>
        <p:nvSpPr>
          <p:cNvPr id="14354" name="Oval 17"/>
          <p:cNvSpPr>
            <a:spLocks noChangeArrowheads="1"/>
          </p:cNvSpPr>
          <p:nvPr/>
        </p:nvSpPr>
        <p:spPr bwMode="auto">
          <a:xfrm>
            <a:off x="6172200" y="4800600"/>
            <a:ext cx="15240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Tudor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AD6BC9-2567-43DA-BF08-D1F1E93D61B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Software Architectural Style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The software that is built for computer-based systems exhibit one of many </a:t>
            </a:r>
            <a:r>
              <a:rPr lang="en-US" sz="2000" u="sng" smtClean="0"/>
              <a:t>architectural styles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Each </a:t>
            </a:r>
            <a:r>
              <a:rPr lang="en-US" sz="2000" u="sng" smtClean="0"/>
              <a:t>style</a:t>
            </a:r>
            <a:r>
              <a:rPr lang="en-US" sz="2000" smtClean="0"/>
              <a:t> describes a system category that encompasses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 set of </a:t>
            </a:r>
            <a:r>
              <a:rPr lang="en-US" sz="1800" u="sng" smtClean="0"/>
              <a:t>component types</a:t>
            </a:r>
            <a:r>
              <a:rPr lang="en-US" sz="1800" smtClean="0"/>
              <a:t> that perform a function required by the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 set of </a:t>
            </a:r>
            <a:r>
              <a:rPr lang="en-US" sz="1800" u="sng" smtClean="0"/>
              <a:t>connectors</a:t>
            </a:r>
            <a:r>
              <a:rPr lang="en-US" sz="1800" smtClean="0"/>
              <a:t> (subroutine call, remote procedure call, data stream, socket) that enable communication, coordination, and cooperation among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smtClean="0"/>
              <a:t>Semantic constraints</a:t>
            </a:r>
            <a:r>
              <a:rPr lang="en-US" sz="1800" smtClean="0"/>
              <a:t> that define how components can be integrated to form the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smtClean="0"/>
              <a:t>A topological layout</a:t>
            </a:r>
            <a:r>
              <a:rPr lang="en-US" sz="1800" smtClean="0"/>
              <a:t> of the components indicating their runtime interrelationships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535113" y="6507163"/>
            <a:ext cx="6272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u="none"/>
              <a:t>(Source: Bass, Clements, and Kazman.  </a:t>
            </a:r>
            <a:r>
              <a:rPr lang="en-US" sz="1200" i="1" u="none"/>
              <a:t>Software Architecture in Practice</a:t>
            </a:r>
            <a:r>
              <a:rPr lang="en-US" sz="1200" u="none"/>
              <a:t>.  Addison-Wesley,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6E8C83-31D6-4A44-BE2B-853D0C1E21D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A Taxonomy of Architectural Styles</a:t>
            </a:r>
          </a:p>
        </p:txBody>
      </p:sp>
      <p:grpSp>
        <p:nvGrpSpPr>
          <p:cNvPr id="16388" name="Group 69"/>
          <p:cNvGrpSpPr>
            <a:grpSpLocks/>
          </p:cNvGrpSpPr>
          <p:nvPr/>
        </p:nvGrpSpPr>
        <p:grpSpPr bwMode="auto">
          <a:xfrm>
            <a:off x="819150" y="990600"/>
            <a:ext cx="7639050" cy="2362200"/>
            <a:chOff x="516" y="624"/>
            <a:chExt cx="4812" cy="1488"/>
          </a:xfrm>
        </p:grpSpPr>
        <p:sp>
          <p:nvSpPr>
            <p:cNvPr id="16431" name="Text Box 7"/>
            <p:cNvSpPr txBox="1">
              <a:spLocks noChangeArrowheads="1"/>
            </p:cNvSpPr>
            <p:nvPr/>
          </p:nvSpPr>
          <p:spPr bwMode="auto">
            <a:xfrm>
              <a:off x="2004" y="624"/>
              <a:ext cx="17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u="none"/>
                <a:t>Independent Components</a:t>
              </a:r>
            </a:p>
          </p:txBody>
        </p:sp>
        <p:sp>
          <p:nvSpPr>
            <p:cNvPr id="16432" name="Text Box 8"/>
            <p:cNvSpPr txBox="1">
              <a:spLocks noChangeArrowheads="1"/>
            </p:cNvSpPr>
            <p:nvPr/>
          </p:nvSpPr>
          <p:spPr bwMode="auto">
            <a:xfrm>
              <a:off x="996" y="1180"/>
              <a:ext cx="10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none"/>
                <a:t>Communicating</a:t>
              </a:r>
            </a:p>
            <a:p>
              <a:r>
                <a:rPr lang="en-US" sz="1800" u="none"/>
                <a:t>Processes</a:t>
              </a:r>
            </a:p>
          </p:txBody>
        </p:sp>
        <p:sp>
          <p:nvSpPr>
            <p:cNvPr id="16433" name="Text Box 9"/>
            <p:cNvSpPr txBox="1">
              <a:spLocks noChangeArrowheads="1"/>
            </p:cNvSpPr>
            <p:nvPr/>
          </p:nvSpPr>
          <p:spPr bwMode="auto">
            <a:xfrm>
              <a:off x="3732" y="1180"/>
              <a:ext cx="9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u="none"/>
                <a:t>Event Systems</a:t>
              </a:r>
            </a:p>
          </p:txBody>
        </p:sp>
        <p:sp>
          <p:nvSpPr>
            <p:cNvPr id="16434" name="Text Box 10"/>
            <p:cNvSpPr txBox="1">
              <a:spLocks noChangeArrowheads="1"/>
            </p:cNvSpPr>
            <p:nvPr/>
          </p:nvSpPr>
          <p:spPr bwMode="auto">
            <a:xfrm>
              <a:off x="516" y="1804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u="none"/>
                <a:t>Client/Server</a:t>
              </a:r>
            </a:p>
          </p:txBody>
        </p:sp>
        <p:sp>
          <p:nvSpPr>
            <p:cNvPr id="16435" name="Text Box 11"/>
            <p:cNvSpPr txBox="1">
              <a:spLocks noChangeArrowheads="1"/>
            </p:cNvSpPr>
            <p:nvPr/>
          </p:nvSpPr>
          <p:spPr bwMode="auto">
            <a:xfrm>
              <a:off x="1812" y="1804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u="none"/>
                <a:t>Peer-to-Peer</a:t>
              </a:r>
            </a:p>
          </p:txBody>
        </p:sp>
        <p:sp>
          <p:nvSpPr>
            <p:cNvPr id="16436" name="Text Box 12"/>
            <p:cNvSpPr txBox="1">
              <a:spLocks noChangeArrowheads="1"/>
            </p:cNvSpPr>
            <p:nvPr/>
          </p:nvSpPr>
          <p:spPr bwMode="auto">
            <a:xfrm>
              <a:off x="3300" y="1708"/>
              <a:ext cx="7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none"/>
                <a:t>Implicit</a:t>
              </a:r>
            </a:p>
            <a:p>
              <a:r>
                <a:rPr lang="en-US" sz="1800" u="none"/>
                <a:t>Invocation</a:t>
              </a:r>
            </a:p>
          </p:txBody>
        </p:sp>
        <p:sp>
          <p:nvSpPr>
            <p:cNvPr id="16437" name="Text Box 13"/>
            <p:cNvSpPr txBox="1">
              <a:spLocks noChangeArrowheads="1"/>
            </p:cNvSpPr>
            <p:nvPr/>
          </p:nvSpPr>
          <p:spPr bwMode="auto">
            <a:xfrm>
              <a:off x="4596" y="1708"/>
              <a:ext cx="7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none"/>
                <a:t>Explicit</a:t>
              </a:r>
            </a:p>
            <a:p>
              <a:r>
                <a:rPr lang="en-US" sz="1800" u="none"/>
                <a:t>Invocation</a:t>
              </a:r>
            </a:p>
          </p:txBody>
        </p:sp>
        <p:sp>
          <p:nvSpPr>
            <p:cNvPr id="16438" name="Line 15"/>
            <p:cNvSpPr>
              <a:spLocks noChangeShapeType="1"/>
            </p:cNvSpPr>
            <p:nvPr/>
          </p:nvSpPr>
          <p:spPr bwMode="auto">
            <a:xfrm>
              <a:off x="1524" y="105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16"/>
            <p:cNvSpPr>
              <a:spLocks noChangeShapeType="1"/>
            </p:cNvSpPr>
            <p:nvPr/>
          </p:nvSpPr>
          <p:spPr bwMode="auto">
            <a:xfrm>
              <a:off x="996" y="170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17"/>
            <p:cNvSpPr>
              <a:spLocks noChangeShapeType="1"/>
            </p:cNvSpPr>
            <p:nvPr/>
          </p:nvSpPr>
          <p:spPr bwMode="auto">
            <a:xfrm>
              <a:off x="3684" y="158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18"/>
            <p:cNvSpPr>
              <a:spLocks noChangeShapeType="1"/>
            </p:cNvSpPr>
            <p:nvPr/>
          </p:nvSpPr>
          <p:spPr bwMode="auto">
            <a:xfrm>
              <a:off x="1524" y="10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19"/>
            <p:cNvSpPr>
              <a:spLocks noChangeShapeType="1"/>
            </p:cNvSpPr>
            <p:nvPr/>
          </p:nvSpPr>
          <p:spPr bwMode="auto">
            <a:xfrm>
              <a:off x="4260" y="10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20"/>
            <p:cNvSpPr>
              <a:spLocks noChangeShapeType="1"/>
            </p:cNvSpPr>
            <p:nvPr/>
          </p:nvSpPr>
          <p:spPr bwMode="auto">
            <a:xfrm>
              <a:off x="1524" y="15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21"/>
            <p:cNvSpPr>
              <a:spLocks noChangeShapeType="1"/>
            </p:cNvSpPr>
            <p:nvPr/>
          </p:nvSpPr>
          <p:spPr bwMode="auto">
            <a:xfrm>
              <a:off x="996" y="17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22"/>
            <p:cNvSpPr>
              <a:spLocks noChangeShapeType="1"/>
            </p:cNvSpPr>
            <p:nvPr/>
          </p:nvSpPr>
          <p:spPr bwMode="auto">
            <a:xfrm>
              <a:off x="2196" y="17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23"/>
            <p:cNvSpPr>
              <a:spLocks noChangeShapeType="1"/>
            </p:cNvSpPr>
            <p:nvPr/>
          </p:nvSpPr>
          <p:spPr bwMode="auto">
            <a:xfrm>
              <a:off x="368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24"/>
            <p:cNvSpPr>
              <a:spLocks noChangeShapeType="1"/>
            </p:cNvSpPr>
            <p:nvPr/>
          </p:nvSpPr>
          <p:spPr bwMode="auto">
            <a:xfrm>
              <a:off x="4932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25"/>
            <p:cNvSpPr>
              <a:spLocks noChangeShapeType="1"/>
            </p:cNvSpPr>
            <p:nvPr/>
          </p:nvSpPr>
          <p:spPr bwMode="auto">
            <a:xfrm>
              <a:off x="4260" y="14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26"/>
            <p:cNvSpPr>
              <a:spLocks noChangeShapeType="1"/>
            </p:cNvSpPr>
            <p:nvPr/>
          </p:nvSpPr>
          <p:spPr bwMode="auto">
            <a:xfrm>
              <a:off x="2868" y="9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9" name="Group 70"/>
          <p:cNvGrpSpPr>
            <a:grpSpLocks/>
          </p:cNvGrpSpPr>
          <p:nvPr/>
        </p:nvGrpSpPr>
        <p:grpSpPr bwMode="auto">
          <a:xfrm>
            <a:off x="838200" y="3549650"/>
            <a:ext cx="3035300" cy="1435100"/>
            <a:chOff x="528" y="2236"/>
            <a:chExt cx="1912" cy="904"/>
          </a:xfrm>
        </p:grpSpPr>
        <p:sp>
          <p:nvSpPr>
            <p:cNvPr id="16424" name="Text Box 34"/>
            <p:cNvSpPr txBox="1">
              <a:spLocks noChangeArrowheads="1"/>
            </p:cNvSpPr>
            <p:nvPr/>
          </p:nvSpPr>
          <p:spPr bwMode="auto">
            <a:xfrm>
              <a:off x="1184" y="2236"/>
              <a:ext cx="7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u="none"/>
                <a:t>Data Flow</a:t>
              </a:r>
            </a:p>
          </p:txBody>
        </p:sp>
        <p:sp>
          <p:nvSpPr>
            <p:cNvPr id="16425" name="Text Box 35"/>
            <p:cNvSpPr txBox="1">
              <a:spLocks noChangeArrowheads="1"/>
            </p:cNvSpPr>
            <p:nvPr/>
          </p:nvSpPr>
          <p:spPr bwMode="auto">
            <a:xfrm>
              <a:off x="528" y="2736"/>
              <a:ext cx="10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u="none"/>
                <a:t>Batch Sequential</a:t>
              </a:r>
            </a:p>
          </p:txBody>
        </p:sp>
        <p:sp>
          <p:nvSpPr>
            <p:cNvPr id="16426" name="Text Box 36"/>
            <p:cNvSpPr txBox="1">
              <a:spLocks noChangeArrowheads="1"/>
            </p:cNvSpPr>
            <p:nvPr/>
          </p:nvSpPr>
          <p:spPr bwMode="auto">
            <a:xfrm>
              <a:off x="1824" y="2736"/>
              <a:ext cx="6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u="none"/>
                <a:t>Pipe and</a:t>
              </a:r>
            </a:p>
            <a:p>
              <a:pPr algn="l"/>
              <a:r>
                <a:rPr lang="en-US" sz="1800" u="none"/>
                <a:t>Filter</a:t>
              </a:r>
            </a:p>
          </p:txBody>
        </p:sp>
        <p:sp>
          <p:nvSpPr>
            <p:cNvPr id="16427" name="Line 37"/>
            <p:cNvSpPr>
              <a:spLocks noChangeShapeType="1"/>
            </p:cNvSpPr>
            <p:nvPr/>
          </p:nvSpPr>
          <p:spPr bwMode="auto">
            <a:xfrm>
              <a:off x="1008" y="264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39"/>
            <p:cNvSpPr>
              <a:spLocks noChangeShapeType="1"/>
            </p:cNvSpPr>
            <p:nvPr/>
          </p:nvSpPr>
          <p:spPr bwMode="auto">
            <a:xfrm>
              <a:off x="1536" y="247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40"/>
            <p:cNvSpPr>
              <a:spLocks noChangeShapeType="1"/>
            </p:cNvSpPr>
            <p:nvPr/>
          </p:nvSpPr>
          <p:spPr bwMode="auto">
            <a:xfrm>
              <a:off x="1008" y="26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41"/>
            <p:cNvSpPr>
              <a:spLocks noChangeShapeType="1"/>
            </p:cNvSpPr>
            <p:nvPr/>
          </p:nvSpPr>
          <p:spPr bwMode="auto">
            <a:xfrm>
              <a:off x="2208" y="26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0" name="Group 72"/>
          <p:cNvGrpSpPr>
            <a:grpSpLocks/>
          </p:cNvGrpSpPr>
          <p:nvPr/>
        </p:nvGrpSpPr>
        <p:grpSpPr bwMode="auto">
          <a:xfrm>
            <a:off x="857250" y="5149850"/>
            <a:ext cx="3308350" cy="1631950"/>
            <a:chOff x="540" y="3244"/>
            <a:chExt cx="2084" cy="1028"/>
          </a:xfrm>
        </p:grpSpPr>
        <p:sp>
          <p:nvSpPr>
            <p:cNvPr id="16417" name="Text Box 42"/>
            <p:cNvSpPr txBox="1">
              <a:spLocks noChangeArrowheads="1"/>
            </p:cNvSpPr>
            <p:nvPr/>
          </p:nvSpPr>
          <p:spPr bwMode="auto">
            <a:xfrm>
              <a:off x="974" y="3244"/>
              <a:ext cx="11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u="none"/>
                <a:t>Virtual Machine</a:t>
              </a:r>
            </a:p>
          </p:txBody>
        </p:sp>
        <p:sp>
          <p:nvSpPr>
            <p:cNvPr id="16418" name="Text Box 43"/>
            <p:cNvSpPr txBox="1">
              <a:spLocks noChangeArrowheads="1"/>
            </p:cNvSpPr>
            <p:nvPr/>
          </p:nvSpPr>
          <p:spPr bwMode="auto">
            <a:xfrm>
              <a:off x="540" y="3868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u="none"/>
                <a:t>Interpreter</a:t>
              </a:r>
            </a:p>
          </p:txBody>
        </p:sp>
        <p:sp>
          <p:nvSpPr>
            <p:cNvPr id="16419" name="Text Box 44"/>
            <p:cNvSpPr txBox="1">
              <a:spLocks noChangeArrowheads="1"/>
            </p:cNvSpPr>
            <p:nvPr/>
          </p:nvSpPr>
          <p:spPr bwMode="auto">
            <a:xfrm>
              <a:off x="1836" y="3868"/>
              <a:ext cx="7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none"/>
                <a:t>Rule-Based</a:t>
              </a:r>
            </a:p>
            <a:p>
              <a:r>
                <a:rPr lang="en-US" sz="1800" u="none"/>
                <a:t>System</a:t>
              </a:r>
            </a:p>
          </p:txBody>
        </p:sp>
        <p:sp>
          <p:nvSpPr>
            <p:cNvPr id="16420" name="Line 45"/>
            <p:cNvSpPr>
              <a:spLocks noChangeShapeType="1"/>
            </p:cNvSpPr>
            <p:nvPr/>
          </p:nvSpPr>
          <p:spPr bwMode="auto">
            <a:xfrm>
              <a:off x="1020" y="3772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47"/>
            <p:cNvSpPr>
              <a:spLocks noChangeShapeType="1"/>
            </p:cNvSpPr>
            <p:nvPr/>
          </p:nvSpPr>
          <p:spPr bwMode="auto">
            <a:xfrm>
              <a:off x="1548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48"/>
            <p:cNvSpPr>
              <a:spLocks noChangeShapeType="1"/>
            </p:cNvSpPr>
            <p:nvPr/>
          </p:nvSpPr>
          <p:spPr bwMode="auto">
            <a:xfrm>
              <a:off x="1020" y="37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49"/>
            <p:cNvSpPr>
              <a:spLocks noChangeShapeType="1"/>
            </p:cNvSpPr>
            <p:nvPr/>
          </p:nvSpPr>
          <p:spPr bwMode="auto">
            <a:xfrm>
              <a:off x="2220" y="37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1" name="Group 71"/>
          <p:cNvGrpSpPr>
            <a:grpSpLocks/>
          </p:cNvGrpSpPr>
          <p:nvPr/>
        </p:nvGrpSpPr>
        <p:grpSpPr bwMode="auto">
          <a:xfrm>
            <a:off x="5226050" y="3549650"/>
            <a:ext cx="3270250" cy="1174750"/>
            <a:chOff x="3292" y="2236"/>
            <a:chExt cx="2060" cy="740"/>
          </a:xfrm>
        </p:grpSpPr>
        <p:sp>
          <p:nvSpPr>
            <p:cNvPr id="16410" name="Text Box 50"/>
            <p:cNvSpPr txBox="1">
              <a:spLocks noChangeArrowheads="1"/>
            </p:cNvSpPr>
            <p:nvPr/>
          </p:nvSpPr>
          <p:spPr bwMode="auto">
            <a:xfrm>
              <a:off x="3732" y="2236"/>
              <a:ext cx="10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u="none"/>
                <a:t>Data-Centered</a:t>
              </a:r>
            </a:p>
          </p:txBody>
        </p:sp>
        <p:sp>
          <p:nvSpPr>
            <p:cNvPr id="16411" name="Text Box 51"/>
            <p:cNvSpPr txBox="1">
              <a:spLocks noChangeArrowheads="1"/>
            </p:cNvSpPr>
            <p:nvPr/>
          </p:nvSpPr>
          <p:spPr bwMode="auto">
            <a:xfrm>
              <a:off x="3292" y="2745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none"/>
                <a:t>Repository</a:t>
              </a:r>
            </a:p>
          </p:txBody>
        </p:sp>
        <p:sp>
          <p:nvSpPr>
            <p:cNvPr id="16412" name="Text Box 52"/>
            <p:cNvSpPr txBox="1">
              <a:spLocks noChangeArrowheads="1"/>
            </p:cNvSpPr>
            <p:nvPr/>
          </p:nvSpPr>
          <p:spPr bwMode="auto">
            <a:xfrm>
              <a:off x="4572" y="2745"/>
              <a:ext cx="7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none"/>
                <a:t>Blackboard</a:t>
              </a:r>
            </a:p>
          </p:txBody>
        </p:sp>
        <p:sp>
          <p:nvSpPr>
            <p:cNvPr id="16413" name="Line 53"/>
            <p:cNvSpPr>
              <a:spLocks noChangeShapeType="1"/>
            </p:cNvSpPr>
            <p:nvPr/>
          </p:nvSpPr>
          <p:spPr bwMode="auto">
            <a:xfrm>
              <a:off x="3684" y="2621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54"/>
            <p:cNvSpPr>
              <a:spLocks noChangeShapeType="1"/>
            </p:cNvSpPr>
            <p:nvPr/>
          </p:nvSpPr>
          <p:spPr bwMode="auto">
            <a:xfrm>
              <a:off x="3684" y="262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55"/>
            <p:cNvSpPr>
              <a:spLocks noChangeShapeType="1"/>
            </p:cNvSpPr>
            <p:nvPr/>
          </p:nvSpPr>
          <p:spPr bwMode="auto">
            <a:xfrm>
              <a:off x="4932" y="262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56"/>
            <p:cNvSpPr>
              <a:spLocks noChangeShapeType="1"/>
            </p:cNvSpPr>
            <p:nvPr/>
          </p:nvSpPr>
          <p:spPr bwMode="auto">
            <a:xfrm>
              <a:off x="4260" y="247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2" name="Group 73"/>
          <p:cNvGrpSpPr>
            <a:grpSpLocks/>
          </p:cNvGrpSpPr>
          <p:nvPr/>
        </p:nvGrpSpPr>
        <p:grpSpPr bwMode="auto">
          <a:xfrm>
            <a:off x="4648200" y="5181600"/>
            <a:ext cx="3876675" cy="1600200"/>
            <a:chOff x="2928" y="3216"/>
            <a:chExt cx="2442" cy="1008"/>
          </a:xfrm>
        </p:grpSpPr>
        <p:sp>
          <p:nvSpPr>
            <p:cNvPr id="16398" name="Text Box 57"/>
            <p:cNvSpPr txBox="1">
              <a:spLocks noChangeArrowheads="1"/>
            </p:cNvSpPr>
            <p:nvPr/>
          </p:nvSpPr>
          <p:spPr bwMode="auto">
            <a:xfrm>
              <a:off x="3732" y="3216"/>
              <a:ext cx="1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u="none"/>
                <a:t>Call and Return</a:t>
              </a:r>
            </a:p>
          </p:txBody>
        </p:sp>
        <p:sp>
          <p:nvSpPr>
            <p:cNvPr id="16399" name="Text Box 58"/>
            <p:cNvSpPr txBox="1">
              <a:spLocks noChangeArrowheads="1"/>
            </p:cNvSpPr>
            <p:nvPr/>
          </p:nvSpPr>
          <p:spPr bwMode="auto">
            <a:xfrm>
              <a:off x="2928" y="3580"/>
              <a:ext cx="9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none"/>
                <a:t>Main Program</a:t>
              </a:r>
            </a:p>
            <a:p>
              <a:r>
                <a:rPr lang="en-US" sz="1800" u="none"/>
                <a:t>and Subroutine</a:t>
              </a:r>
            </a:p>
          </p:txBody>
        </p:sp>
        <p:sp>
          <p:nvSpPr>
            <p:cNvPr id="16400" name="Text Box 59"/>
            <p:cNvSpPr txBox="1">
              <a:spLocks noChangeArrowheads="1"/>
            </p:cNvSpPr>
            <p:nvPr/>
          </p:nvSpPr>
          <p:spPr bwMode="auto">
            <a:xfrm>
              <a:off x="4750" y="3580"/>
              <a:ext cx="6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none"/>
                <a:t>Object</a:t>
              </a:r>
            </a:p>
            <a:p>
              <a:r>
                <a:rPr lang="en-US" sz="1800" u="none"/>
                <a:t>Oriented</a:t>
              </a:r>
            </a:p>
          </p:txBody>
        </p:sp>
        <p:sp>
          <p:nvSpPr>
            <p:cNvPr id="16401" name="Line 60"/>
            <p:cNvSpPr>
              <a:spLocks noChangeShapeType="1"/>
            </p:cNvSpPr>
            <p:nvPr/>
          </p:nvSpPr>
          <p:spPr bwMode="auto">
            <a:xfrm>
              <a:off x="3442" y="3504"/>
              <a:ext cx="15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61"/>
            <p:cNvSpPr>
              <a:spLocks noChangeShapeType="1"/>
            </p:cNvSpPr>
            <p:nvPr/>
          </p:nvSpPr>
          <p:spPr bwMode="auto">
            <a:xfrm flipV="1">
              <a:off x="4224" y="350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62"/>
            <p:cNvSpPr>
              <a:spLocks noChangeShapeType="1"/>
            </p:cNvSpPr>
            <p:nvPr/>
          </p:nvSpPr>
          <p:spPr bwMode="auto">
            <a:xfrm>
              <a:off x="5038" y="35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63"/>
            <p:cNvSpPr>
              <a:spLocks noChangeShapeType="1"/>
            </p:cNvSpPr>
            <p:nvPr/>
          </p:nvSpPr>
          <p:spPr bwMode="auto">
            <a:xfrm>
              <a:off x="4224" y="34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Text Box 64"/>
            <p:cNvSpPr txBox="1">
              <a:spLocks noChangeArrowheads="1"/>
            </p:cNvSpPr>
            <p:nvPr/>
          </p:nvSpPr>
          <p:spPr bwMode="auto">
            <a:xfrm>
              <a:off x="4128" y="3696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none"/>
                <a:t>Layered</a:t>
              </a:r>
            </a:p>
          </p:txBody>
        </p:sp>
        <p:sp>
          <p:nvSpPr>
            <p:cNvPr id="16406" name="Line 67"/>
            <p:cNvSpPr>
              <a:spLocks noChangeShapeType="1"/>
            </p:cNvSpPr>
            <p:nvPr/>
          </p:nvSpPr>
          <p:spPr bwMode="auto">
            <a:xfrm>
              <a:off x="4398" y="35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Text Box 58"/>
            <p:cNvSpPr txBox="1">
              <a:spLocks noChangeArrowheads="1"/>
            </p:cNvSpPr>
            <p:nvPr/>
          </p:nvSpPr>
          <p:spPr bwMode="auto">
            <a:xfrm>
              <a:off x="3231" y="3991"/>
              <a:ext cx="14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u="none"/>
                <a:t>Remote Procedure Call</a:t>
              </a:r>
            </a:p>
          </p:txBody>
        </p:sp>
        <p:sp>
          <p:nvSpPr>
            <p:cNvPr id="16408" name="Line 67"/>
            <p:cNvSpPr>
              <a:spLocks noChangeShapeType="1"/>
            </p:cNvSpPr>
            <p:nvPr/>
          </p:nvSpPr>
          <p:spPr bwMode="auto">
            <a:xfrm>
              <a:off x="3984" y="35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62"/>
            <p:cNvSpPr>
              <a:spLocks noChangeShapeType="1"/>
            </p:cNvSpPr>
            <p:nvPr/>
          </p:nvSpPr>
          <p:spPr bwMode="auto">
            <a:xfrm>
              <a:off x="3456" y="35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3" name="Rectangle 74"/>
          <p:cNvSpPr>
            <a:spLocks noChangeArrowheads="1"/>
          </p:cNvSpPr>
          <p:nvPr/>
        </p:nvSpPr>
        <p:spPr bwMode="auto">
          <a:xfrm>
            <a:off x="838200" y="990600"/>
            <a:ext cx="7696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75"/>
          <p:cNvSpPr>
            <a:spLocks noChangeArrowheads="1"/>
          </p:cNvSpPr>
          <p:nvPr/>
        </p:nvSpPr>
        <p:spPr bwMode="auto">
          <a:xfrm>
            <a:off x="838200" y="3505200"/>
            <a:ext cx="34290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76"/>
          <p:cNvSpPr>
            <a:spLocks noChangeArrowheads="1"/>
          </p:cNvSpPr>
          <p:nvPr/>
        </p:nvSpPr>
        <p:spPr bwMode="auto">
          <a:xfrm>
            <a:off x="4648200" y="3505200"/>
            <a:ext cx="38862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Rectangle 77"/>
          <p:cNvSpPr>
            <a:spLocks noChangeArrowheads="1"/>
          </p:cNvSpPr>
          <p:nvPr/>
        </p:nvSpPr>
        <p:spPr bwMode="auto">
          <a:xfrm>
            <a:off x="838200" y="5181600"/>
            <a:ext cx="34290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Rectangle 78"/>
          <p:cNvSpPr>
            <a:spLocks noChangeArrowheads="1"/>
          </p:cNvSpPr>
          <p:nvPr/>
        </p:nvSpPr>
        <p:spPr bwMode="auto">
          <a:xfrm>
            <a:off x="4648200" y="5181600"/>
            <a:ext cx="3886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CE294B-4F9F-48B7-8B65-CEF8723AD22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Data Flow Style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3200400"/>
            <a:ext cx="12954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Validate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514600" y="3200400"/>
            <a:ext cx="12954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Sort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572000" y="3200400"/>
            <a:ext cx="12954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Update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629400" y="3200400"/>
            <a:ext cx="12954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Report</a:t>
            </a:r>
          </a:p>
        </p:txBody>
      </p:sp>
      <p:cxnSp>
        <p:nvCxnSpPr>
          <p:cNvPr id="17416" name="AutoShape 11"/>
          <p:cNvCxnSpPr>
            <a:cxnSpLocks noChangeShapeType="1"/>
            <a:stCxn id="17412" idx="3"/>
            <a:endCxn id="17413" idx="1"/>
          </p:cNvCxnSpPr>
          <p:nvPr/>
        </p:nvCxnSpPr>
        <p:spPr bwMode="auto">
          <a:xfrm>
            <a:off x="1981200" y="34290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17" name="AutoShape 13"/>
          <p:cNvCxnSpPr>
            <a:cxnSpLocks noChangeShapeType="1"/>
            <a:stCxn id="17414" idx="1"/>
            <a:endCxn id="17413" idx="3"/>
          </p:cNvCxnSpPr>
          <p:nvPr/>
        </p:nvCxnSpPr>
        <p:spPr bwMode="auto">
          <a:xfrm flipH="1">
            <a:off x="3810000" y="342900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7418" name="AutoShape 16"/>
          <p:cNvCxnSpPr>
            <a:cxnSpLocks noChangeShapeType="1"/>
            <a:stCxn id="17415" idx="1"/>
            <a:endCxn id="17414" idx="3"/>
          </p:cNvCxnSpPr>
          <p:nvPr/>
        </p:nvCxnSpPr>
        <p:spPr bwMode="auto">
          <a:xfrm flipH="1">
            <a:off x="5867400" y="342900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7419" name="AutoShape 17"/>
          <p:cNvCxnSpPr>
            <a:cxnSpLocks noChangeShapeType="1"/>
            <a:endCxn id="17412" idx="1"/>
          </p:cNvCxnSpPr>
          <p:nvPr/>
        </p:nvCxnSpPr>
        <p:spPr bwMode="auto">
          <a:xfrm>
            <a:off x="152400" y="34290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420" name="AutoShape 18"/>
          <p:cNvCxnSpPr>
            <a:cxnSpLocks noChangeShapeType="1"/>
            <a:endCxn id="17415" idx="3"/>
          </p:cNvCxnSpPr>
          <p:nvPr/>
        </p:nvCxnSpPr>
        <p:spPr bwMode="auto">
          <a:xfrm flipH="1">
            <a:off x="7924800" y="34290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4385E-3408-44DE-AE25-A56649DAC80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Data Flow Style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Has the </a:t>
            </a:r>
            <a:r>
              <a:rPr lang="en-US" sz="2000" u="sng" smtClean="0"/>
              <a:t>goal</a:t>
            </a:r>
            <a:r>
              <a:rPr lang="en-US" sz="2000" smtClean="0"/>
              <a:t> of modifiability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Characterized by viewing the system as a series of transformations on successive pieces of input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Data enters the system and then flows through the components one at a time until they are assigned to output or a data store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smtClean="0"/>
              <a:t>Batch sequential</a:t>
            </a:r>
            <a:r>
              <a:rPr lang="en-US" sz="2000" smtClean="0"/>
              <a:t> style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processing steps are independent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Each step runs to completion before the next step begins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smtClean="0"/>
              <a:t>Pipe-and-filter</a:t>
            </a:r>
            <a:r>
              <a:rPr lang="en-US" sz="2000" smtClean="0"/>
              <a:t> style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Emphasizes the incremental transformation of data by successive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filters incrementally transform the data (entering and exiting via streams)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filters use little contextual information and retain no state between instantiations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pipes are stateless and simply exist to move data between filters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352800" y="6248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none"/>
              <a:t>(More on next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D532F8-6069-4CD2-A155-8CCCDBD1A91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Data Flow Style (continued)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Has a </a:t>
            </a:r>
            <a:r>
              <a:rPr lang="en-US" sz="1800" u="sng" smtClean="0"/>
              <a:t>simplistic</a:t>
            </a:r>
            <a:r>
              <a:rPr lang="en-US" sz="1800" smtClean="0"/>
              <a:t> design in the limited ways in which the components interact with the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Consists of no more and no less than the construction of its parts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Simplifies reuse and maintenance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Is easily made into a </a:t>
            </a:r>
            <a:r>
              <a:rPr lang="en-US" sz="1800" u="sng" smtClean="0"/>
              <a:t>parallel</a:t>
            </a:r>
            <a:r>
              <a:rPr lang="en-US" sz="1800" smtClean="0"/>
              <a:t> or </a:t>
            </a:r>
            <a:r>
              <a:rPr lang="en-US" sz="1800" u="sng" smtClean="0"/>
              <a:t>distributed</a:t>
            </a:r>
            <a:r>
              <a:rPr lang="en-US" sz="1800" smtClean="0"/>
              <a:t> execution in order to enhance system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Disadvantages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Implicitly encourages a </a:t>
            </a:r>
            <a:r>
              <a:rPr lang="en-US" sz="1800" u="sng" smtClean="0"/>
              <a:t>batch mentality</a:t>
            </a:r>
            <a:r>
              <a:rPr lang="en-US" sz="1800" smtClean="0"/>
              <a:t> so interactive applications are difficult to create in this style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smtClean="0"/>
              <a:t>Ordering</a:t>
            </a:r>
            <a:r>
              <a:rPr lang="en-US" sz="1800" smtClean="0"/>
              <a:t> of filters can be </a:t>
            </a:r>
            <a:r>
              <a:rPr lang="en-US" sz="1800" u="sng" smtClean="0"/>
              <a:t>difficult</a:t>
            </a:r>
            <a:r>
              <a:rPr lang="en-US" sz="1800" smtClean="0"/>
              <a:t> to maintain so the filters cannot cooperatively interact to solve a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Exhibits </a:t>
            </a:r>
            <a:r>
              <a:rPr lang="en-US" sz="1800" u="sng" smtClean="0"/>
              <a:t>poor performance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Filters typically force the least common denominator of data representation (usually ASCII stream)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Filter may need unlimited buffers if they cannot start producing output until they receive all of the input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Each filter operates as a separate process or procedure call, thus incurring overhead in set-up and take-down time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352800" y="6400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none"/>
              <a:t>(More on next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7B9B7E-82C1-4796-9885-E8D4F2329A7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Data Flow Style (continued)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4114800"/>
          </a:xfrm>
        </p:spPr>
        <p:txBody>
          <a:bodyPr/>
          <a:lstStyle/>
          <a:p>
            <a:pPr eaLnBrk="1" hangingPunct="1"/>
            <a:r>
              <a:rPr lang="en-US" sz="2000" smtClean="0"/>
              <a:t>Use this style when it makes sense to view your system as one that produces a well-defined easily identified output</a:t>
            </a:r>
          </a:p>
          <a:p>
            <a:pPr lvl="1" eaLnBrk="1" hangingPunct="1"/>
            <a:r>
              <a:rPr lang="en-US" sz="1800" smtClean="0"/>
              <a:t>The output should be a direct result of </a:t>
            </a:r>
            <a:r>
              <a:rPr lang="en-US" sz="1800" u="sng" smtClean="0"/>
              <a:t>sequentially transforming</a:t>
            </a:r>
            <a:r>
              <a:rPr lang="en-US" sz="1800" smtClean="0"/>
              <a:t> a well-defined easily identified input in a time-independent fashion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729DAB-5E96-4B6A-831C-1B8C3FE4A05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Call-and-Return Style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657600" y="1219200"/>
            <a:ext cx="1447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Main module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828800" y="2133600"/>
            <a:ext cx="1447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Subroutine A</a:t>
            </a:r>
          </a:p>
        </p:txBody>
      </p:sp>
      <p:cxnSp>
        <p:nvCxnSpPr>
          <p:cNvPr id="21510" name="AutoShape 7"/>
          <p:cNvCxnSpPr>
            <a:cxnSpLocks noChangeShapeType="1"/>
            <a:stCxn id="21508" idx="2"/>
            <a:endCxn id="21509" idx="0"/>
          </p:cNvCxnSpPr>
          <p:nvPr/>
        </p:nvCxnSpPr>
        <p:spPr bwMode="auto">
          <a:xfrm flipH="1">
            <a:off x="2552700" y="1676400"/>
            <a:ext cx="1828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5486400" y="1981200"/>
            <a:ext cx="1447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Subroutine B</a:t>
            </a: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838200" y="2971800"/>
            <a:ext cx="16002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Subroutine A-1</a:t>
            </a:r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3048000" y="2971800"/>
            <a:ext cx="16002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Subroutine A-2</a:t>
            </a:r>
          </a:p>
        </p:txBody>
      </p:sp>
      <p:cxnSp>
        <p:nvCxnSpPr>
          <p:cNvPr id="21514" name="AutoShape 14"/>
          <p:cNvCxnSpPr>
            <a:cxnSpLocks noChangeShapeType="1"/>
            <a:stCxn id="21508" idx="2"/>
            <a:endCxn id="21511" idx="0"/>
          </p:cNvCxnSpPr>
          <p:nvPr/>
        </p:nvCxnSpPr>
        <p:spPr bwMode="auto">
          <a:xfrm>
            <a:off x="4381500" y="1676400"/>
            <a:ext cx="1828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1515" name="AutoShape 15"/>
          <p:cNvCxnSpPr>
            <a:cxnSpLocks noChangeShapeType="1"/>
            <a:stCxn id="21509" idx="2"/>
            <a:endCxn id="21512" idx="0"/>
          </p:cNvCxnSpPr>
          <p:nvPr/>
        </p:nvCxnSpPr>
        <p:spPr bwMode="auto">
          <a:xfrm flipH="1">
            <a:off x="1638300" y="259080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1516" name="AutoShape 16"/>
          <p:cNvCxnSpPr>
            <a:cxnSpLocks noChangeShapeType="1"/>
            <a:stCxn id="21509" idx="2"/>
            <a:endCxn id="21513" idx="0"/>
          </p:cNvCxnSpPr>
          <p:nvPr/>
        </p:nvCxnSpPr>
        <p:spPr bwMode="auto">
          <a:xfrm>
            <a:off x="2552700" y="2590800"/>
            <a:ext cx="1295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1517" name="Line 17"/>
          <p:cNvSpPr>
            <a:spLocks noChangeShapeType="1"/>
          </p:cNvSpPr>
          <p:nvPr/>
        </p:nvSpPr>
        <p:spPr bwMode="auto">
          <a:xfrm>
            <a:off x="228600" y="3733800"/>
            <a:ext cx="861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Rectangle 18"/>
          <p:cNvSpPr>
            <a:spLocks noChangeArrowheads="1"/>
          </p:cNvSpPr>
          <p:nvPr/>
        </p:nvSpPr>
        <p:spPr bwMode="auto">
          <a:xfrm>
            <a:off x="1295400" y="6324600"/>
            <a:ext cx="17526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Physical layer</a:t>
            </a:r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1295400" y="5753100"/>
            <a:ext cx="17526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Data layer</a:t>
            </a: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1295400" y="5181600"/>
            <a:ext cx="17526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Network layer</a:t>
            </a:r>
          </a:p>
        </p:txBody>
      </p:sp>
      <p:sp>
        <p:nvSpPr>
          <p:cNvPr id="21521" name="Rectangle 21"/>
          <p:cNvSpPr>
            <a:spLocks noChangeArrowheads="1"/>
          </p:cNvSpPr>
          <p:nvPr/>
        </p:nvSpPr>
        <p:spPr bwMode="auto">
          <a:xfrm>
            <a:off x="1295400" y="4610100"/>
            <a:ext cx="17526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Transport layer</a:t>
            </a:r>
          </a:p>
        </p:txBody>
      </p:sp>
      <p:sp>
        <p:nvSpPr>
          <p:cNvPr id="21522" name="Rectangle 22"/>
          <p:cNvSpPr>
            <a:spLocks noChangeArrowheads="1"/>
          </p:cNvSpPr>
          <p:nvPr/>
        </p:nvSpPr>
        <p:spPr bwMode="auto">
          <a:xfrm>
            <a:off x="1295400" y="4038600"/>
            <a:ext cx="17526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Application layer</a:t>
            </a:r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>
            <a:off x="4419600" y="39624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1524" name="AutoShape 24"/>
          <p:cNvCxnSpPr>
            <a:cxnSpLocks noChangeShapeType="1"/>
            <a:stCxn id="21519" idx="2"/>
            <a:endCxn id="21518" idx="0"/>
          </p:cNvCxnSpPr>
          <p:nvPr/>
        </p:nvCxnSpPr>
        <p:spPr bwMode="auto">
          <a:xfrm>
            <a:off x="2171700" y="6057900"/>
            <a:ext cx="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1525" name="AutoShape 25"/>
          <p:cNvCxnSpPr>
            <a:cxnSpLocks noChangeShapeType="1"/>
            <a:stCxn id="21520" idx="2"/>
            <a:endCxn id="21519" idx="0"/>
          </p:cNvCxnSpPr>
          <p:nvPr/>
        </p:nvCxnSpPr>
        <p:spPr bwMode="auto">
          <a:xfrm>
            <a:off x="2171700" y="5486400"/>
            <a:ext cx="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1526" name="AutoShape 26"/>
          <p:cNvCxnSpPr>
            <a:cxnSpLocks noChangeShapeType="1"/>
            <a:stCxn id="21521" idx="2"/>
            <a:endCxn id="21520" idx="0"/>
          </p:cNvCxnSpPr>
          <p:nvPr/>
        </p:nvCxnSpPr>
        <p:spPr bwMode="auto">
          <a:xfrm>
            <a:off x="2171700" y="4914900"/>
            <a:ext cx="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1527" name="AutoShape 27"/>
          <p:cNvCxnSpPr>
            <a:cxnSpLocks noChangeShapeType="1"/>
            <a:stCxn id="21522" idx="2"/>
            <a:endCxn id="21521" idx="0"/>
          </p:cNvCxnSpPr>
          <p:nvPr/>
        </p:nvCxnSpPr>
        <p:spPr bwMode="auto">
          <a:xfrm>
            <a:off x="2171700" y="4343400"/>
            <a:ext cx="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1528" name="Rectangle 28"/>
          <p:cNvSpPr>
            <a:spLocks noChangeArrowheads="1"/>
          </p:cNvSpPr>
          <p:nvPr/>
        </p:nvSpPr>
        <p:spPr bwMode="auto">
          <a:xfrm>
            <a:off x="7010400" y="4114800"/>
            <a:ext cx="12192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Class W</a:t>
            </a:r>
          </a:p>
        </p:txBody>
      </p:sp>
      <p:sp>
        <p:nvSpPr>
          <p:cNvPr id="21529" name="Rectangle 29"/>
          <p:cNvSpPr>
            <a:spLocks noChangeArrowheads="1"/>
          </p:cNvSpPr>
          <p:nvPr/>
        </p:nvSpPr>
        <p:spPr bwMode="auto">
          <a:xfrm>
            <a:off x="4876800" y="4114800"/>
            <a:ext cx="12192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Class V</a:t>
            </a:r>
          </a:p>
        </p:txBody>
      </p:sp>
      <p:sp>
        <p:nvSpPr>
          <p:cNvPr id="21530" name="Rectangle 30"/>
          <p:cNvSpPr>
            <a:spLocks noChangeArrowheads="1"/>
          </p:cNvSpPr>
          <p:nvPr/>
        </p:nvSpPr>
        <p:spPr bwMode="auto">
          <a:xfrm>
            <a:off x="6248400" y="5257800"/>
            <a:ext cx="12192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Class X</a:t>
            </a:r>
          </a:p>
        </p:txBody>
      </p:sp>
      <p:sp>
        <p:nvSpPr>
          <p:cNvPr id="21531" name="Rectangle 31"/>
          <p:cNvSpPr>
            <a:spLocks noChangeArrowheads="1"/>
          </p:cNvSpPr>
          <p:nvPr/>
        </p:nvSpPr>
        <p:spPr bwMode="auto">
          <a:xfrm>
            <a:off x="4876800" y="6019800"/>
            <a:ext cx="12192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Class Z</a:t>
            </a:r>
          </a:p>
        </p:txBody>
      </p:sp>
      <p:sp>
        <p:nvSpPr>
          <p:cNvPr id="21532" name="Rectangle 32"/>
          <p:cNvSpPr>
            <a:spLocks noChangeArrowheads="1"/>
          </p:cNvSpPr>
          <p:nvPr/>
        </p:nvSpPr>
        <p:spPr bwMode="auto">
          <a:xfrm>
            <a:off x="7772400" y="5257800"/>
            <a:ext cx="12192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Class Y</a:t>
            </a:r>
          </a:p>
        </p:txBody>
      </p:sp>
      <p:sp>
        <p:nvSpPr>
          <p:cNvPr id="21533" name="Line 34"/>
          <p:cNvSpPr>
            <a:spLocks noChangeShapeType="1"/>
          </p:cNvSpPr>
          <p:nvPr/>
        </p:nvSpPr>
        <p:spPr bwMode="auto">
          <a:xfrm>
            <a:off x="6400800" y="4267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AutoShape 35"/>
          <p:cNvSpPr>
            <a:spLocks noChangeArrowheads="1"/>
          </p:cNvSpPr>
          <p:nvPr/>
        </p:nvSpPr>
        <p:spPr bwMode="auto">
          <a:xfrm>
            <a:off x="7543800" y="4419600"/>
            <a:ext cx="152400" cy="152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Line 36"/>
          <p:cNvSpPr>
            <a:spLocks noChangeShapeType="1"/>
          </p:cNvSpPr>
          <p:nvPr/>
        </p:nvSpPr>
        <p:spPr bwMode="auto">
          <a:xfrm flipV="1">
            <a:off x="68580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6" name="Line 37"/>
          <p:cNvSpPr>
            <a:spLocks noChangeShapeType="1"/>
          </p:cNvSpPr>
          <p:nvPr/>
        </p:nvSpPr>
        <p:spPr bwMode="auto">
          <a:xfrm flipV="1">
            <a:off x="83820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Line 38"/>
          <p:cNvSpPr>
            <a:spLocks noChangeShapeType="1"/>
          </p:cNvSpPr>
          <p:nvPr/>
        </p:nvSpPr>
        <p:spPr bwMode="auto">
          <a:xfrm>
            <a:off x="6858000" y="4953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8" name="Line 39"/>
          <p:cNvSpPr>
            <a:spLocks noChangeShapeType="1"/>
          </p:cNvSpPr>
          <p:nvPr/>
        </p:nvSpPr>
        <p:spPr bwMode="auto">
          <a:xfrm flipV="1">
            <a:off x="7620000" y="457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1539" name="AutoShape 40"/>
          <p:cNvCxnSpPr>
            <a:cxnSpLocks noChangeShapeType="1"/>
            <a:stCxn id="21529" idx="2"/>
            <a:endCxn id="21531" idx="0"/>
          </p:cNvCxnSpPr>
          <p:nvPr/>
        </p:nvCxnSpPr>
        <p:spPr bwMode="auto">
          <a:xfrm>
            <a:off x="5486400" y="4419600"/>
            <a:ext cx="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</p:cxnSp>
      <p:sp>
        <p:nvSpPr>
          <p:cNvPr id="21540" name="AutoShape 41"/>
          <p:cNvSpPr>
            <a:spLocks noChangeArrowheads="1"/>
          </p:cNvSpPr>
          <p:nvPr/>
        </p:nvSpPr>
        <p:spPr bwMode="auto">
          <a:xfrm>
            <a:off x="6096000" y="4191000"/>
            <a:ext cx="304800" cy="1524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3BFE-D61D-477B-A83A-6FA2C41C48C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Call-and-Return Style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Has the </a:t>
            </a:r>
            <a:r>
              <a:rPr lang="en-US" sz="2000" u="sng" smtClean="0"/>
              <a:t>goal</a:t>
            </a:r>
            <a:r>
              <a:rPr lang="en-US" sz="2000" smtClean="0"/>
              <a:t> of modifiability and scalability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Has been the dominant architecture since the start of software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smtClean="0"/>
              <a:t>Main program and subroutine</a:t>
            </a:r>
            <a:r>
              <a:rPr lang="en-US" sz="2000" smtClean="0"/>
              <a:t> style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Decomposes a program </a:t>
            </a:r>
            <a:r>
              <a:rPr lang="en-US" sz="1800" u="sng" smtClean="0"/>
              <a:t>hierarchically</a:t>
            </a:r>
            <a:r>
              <a:rPr lang="en-US" sz="1800" smtClean="0"/>
              <a:t> into small pieces (i.e., modules)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Typically has a </a:t>
            </a:r>
            <a:r>
              <a:rPr lang="en-US" sz="1800" u="sng" smtClean="0"/>
              <a:t>single thread</a:t>
            </a:r>
            <a:r>
              <a:rPr lang="en-US" sz="1800" smtClean="0"/>
              <a:t> of control that travels through various components in the hierarchy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smtClean="0"/>
              <a:t>Remote procedure call</a:t>
            </a:r>
            <a:r>
              <a:rPr lang="en-US" sz="2000" smtClean="0"/>
              <a:t> style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Consists of main program and subroutine style of system that is decomposed into parts that are resident on computers connected via a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Strives to increase performance by distributing the computations and taking advantage of multiple processors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Incurs a finite communication time between subroutine call and response  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581400" y="61722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none"/>
              <a:t>(More on next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CED400-D54B-483A-B325-35739196E5A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Call-and-Return Style (continued)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u="sng" smtClean="0"/>
              <a:t>Object-oriented</a:t>
            </a:r>
            <a:r>
              <a:rPr lang="en-US" sz="2000" smtClean="0"/>
              <a:t> or </a:t>
            </a:r>
            <a:r>
              <a:rPr lang="en-US" sz="1800" u="sng" smtClean="0"/>
              <a:t>abstract data type</a:t>
            </a:r>
            <a:r>
              <a:rPr lang="en-US" sz="2000" smtClean="0"/>
              <a:t>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Emphasizes the bundling of data and how to manipulate and access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Keeps the internal data representation hidden and allows access to the object only through provided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Permits inheritance and polymorphism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smtClean="0"/>
              <a:t>Layered</a:t>
            </a:r>
            <a:r>
              <a:rPr lang="en-US" sz="2000" smtClean="0"/>
              <a:t>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Assigns components to layers in order to control inter-component interaction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Only allows a layer to communicate with its immediate neighbor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Assigns core functionality such as hardware interfacing or system kernel operations to the lowest layer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Builds each successive layer on its predecessor, hiding the lower layer and providing services for the upper layer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Is compromised by layer bridging that skips one or more layers to improve runtime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Use this style when the order of computation is </a:t>
            </a:r>
            <a:r>
              <a:rPr lang="en-US" sz="2000" u="sng" smtClean="0"/>
              <a:t>fixed</a:t>
            </a:r>
            <a:r>
              <a:rPr lang="en-US" sz="2000" smtClean="0"/>
              <a:t>, when interfaces are </a:t>
            </a:r>
            <a:r>
              <a:rPr lang="en-US" sz="2000" u="sng" smtClean="0"/>
              <a:t>specific</a:t>
            </a:r>
            <a:r>
              <a:rPr lang="en-US" sz="2000" smtClean="0"/>
              <a:t>, and when components can make </a:t>
            </a:r>
            <a:r>
              <a:rPr lang="en-US" sz="2000" u="sng" smtClean="0"/>
              <a:t>no useful progress</a:t>
            </a:r>
            <a:r>
              <a:rPr lang="en-US" sz="2000" smtClean="0"/>
              <a:t> while awaiting the results of request to other components 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00CAA1-0E5D-42B3-8397-8FDE1025948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Data-Centered Style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505200" y="3200400"/>
            <a:ext cx="2057400" cy="990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Shared Data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838200" y="1600200"/>
            <a:ext cx="15240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Client A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3771900" y="1600200"/>
            <a:ext cx="15240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Client B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6858000" y="1600200"/>
            <a:ext cx="15240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Client C</a:t>
            </a:r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838200" y="5486400"/>
            <a:ext cx="15240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Client D</a:t>
            </a: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3771900" y="5486400"/>
            <a:ext cx="15240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Client E</a:t>
            </a:r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6858000" y="5486400"/>
            <a:ext cx="15240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Client F</a:t>
            </a:r>
          </a:p>
        </p:txBody>
      </p:sp>
      <p:cxnSp>
        <p:nvCxnSpPr>
          <p:cNvPr id="24587" name="AutoShape 10"/>
          <p:cNvCxnSpPr>
            <a:cxnSpLocks noChangeShapeType="1"/>
            <a:stCxn id="24584" idx="3"/>
            <a:endCxn id="24580" idx="1"/>
          </p:cNvCxnSpPr>
          <p:nvPr/>
        </p:nvCxnSpPr>
        <p:spPr bwMode="auto">
          <a:xfrm flipV="1">
            <a:off x="2362200" y="3695700"/>
            <a:ext cx="1143000" cy="2019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4588" name="AutoShape 11"/>
          <p:cNvCxnSpPr>
            <a:cxnSpLocks noChangeShapeType="1"/>
            <a:stCxn id="24581" idx="3"/>
            <a:endCxn id="24580" idx="1"/>
          </p:cNvCxnSpPr>
          <p:nvPr/>
        </p:nvCxnSpPr>
        <p:spPr bwMode="auto">
          <a:xfrm>
            <a:off x="2362200" y="1828800"/>
            <a:ext cx="1143000" cy="1866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4589" name="AutoShape 12"/>
          <p:cNvCxnSpPr>
            <a:cxnSpLocks noChangeShapeType="1"/>
            <a:stCxn id="24582" idx="2"/>
            <a:endCxn id="24580" idx="0"/>
          </p:cNvCxnSpPr>
          <p:nvPr/>
        </p:nvCxnSpPr>
        <p:spPr bwMode="auto">
          <a:xfrm>
            <a:off x="4533900" y="205740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4590" name="AutoShape 13"/>
          <p:cNvCxnSpPr>
            <a:cxnSpLocks noChangeShapeType="1"/>
            <a:stCxn id="24583" idx="1"/>
            <a:endCxn id="24580" idx="3"/>
          </p:cNvCxnSpPr>
          <p:nvPr/>
        </p:nvCxnSpPr>
        <p:spPr bwMode="auto">
          <a:xfrm flipH="1">
            <a:off x="5562600" y="1828800"/>
            <a:ext cx="1295400" cy="1866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4591" name="AutoShape 14"/>
          <p:cNvCxnSpPr>
            <a:cxnSpLocks noChangeShapeType="1"/>
            <a:stCxn id="24586" idx="1"/>
            <a:endCxn id="24580" idx="3"/>
          </p:cNvCxnSpPr>
          <p:nvPr/>
        </p:nvCxnSpPr>
        <p:spPr bwMode="auto">
          <a:xfrm flipH="1" flipV="1">
            <a:off x="5562600" y="3695700"/>
            <a:ext cx="1295400" cy="2019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4592" name="AutoShape 15"/>
          <p:cNvCxnSpPr>
            <a:cxnSpLocks noChangeShapeType="1"/>
            <a:stCxn id="24585" idx="0"/>
            <a:endCxn id="24580" idx="2"/>
          </p:cNvCxnSpPr>
          <p:nvPr/>
        </p:nvCxnSpPr>
        <p:spPr bwMode="auto">
          <a:xfrm flipV="1">
            <a:off x="4533900" y="4191000"/>
            <a:ext cx="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0C549A-CBC0-4F1E-871A-E23B521E277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Data-Centered Style (continued)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Has the </a:t>
            </a:r>
            <a:r>
              <a:rPr lang="en-US" sz="2000" u="sng" smtClean="0"/>
              <a:t>goal</a:t>
            </a:r>
            <a:r>
              <a:rPr lang="en-US" sz="2000" smtClean="0"/>
              <a:t> of integrating the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Refers to systems in which the access and update of a widely accessed data store occur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 client runs on an </a:t>
            </a:r>
            <a:r>
              <a:rPr lang="en-US" sz="2000" u="sng" smtClean="0"/>
              <a:t>independent</a:t>
            </a:r>
            <a:r>
              <a:rPr lang="en-US" sz="2000" smtClean="0"/>
              <a:t> thread of control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The shared data may be a </a:t>
            </a:r>
            <a:r>
              <a:rPr lang="en-US" sz="2000" u="sng" smtClean="0"/>
              <a:t>passive</a:t>
            </a:r>
            <a:r>
              <a:rPr lang="en-US" sz="2000" smtClean="0"/>
              <a:t> repository or an </a:t>
            </a:r>
            <a:r>
              <a:rPr lang="en-US" sz="2000" u="sng" smtClean="0"/>
              <a:t>active</a:t>
            </a:r>
            <a:r>
              <a:rPr lang="en-US" sz="2000" smtClean="0"/>
              <a:t> blackboard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 blackboard notifies subscriber clients when changes occur in data of interest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At its heart is a </a:t>
            </a:r>
            <a:r>
              <a:rPr lang="en-US" sz="2000" u="sng" smtClean="0"/>
              <a:t>centralized</a:t>
            </a:r>
            <a:r>
              <a:rPr lang="en-US" sz="2000" smtClean="0"/>
              <a:t> data store that communicates with a number of clients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Clients are relatively </a:t>
            </a:r>
            <a:r>
              <a:rPr lang="en-US" sz="2000" u="sng" smtClean="0"/>
              <a:t>independent</a:t>
            </a:r>
            <a:r>
              <a:rPr lang="en-US" sz="2000" smtClean="0"/>
              <a:t> of each other so they can be added, removed, or changed in functionality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The data store is </a:t>
            </a:r>
            <a:r>
              <a:rPr lang="en-US" sz="2000" u="sng" smtClean="0"/>
              <a:t>independent</a:t>
            </a:r>
            <a:r>
              <a:rPr lang="en-US" sz="2000" smtClean="0"/>
              <a:t> of the clients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200400" y="6324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none"/>
              <a:t>(More on next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4732A7-18D9-4EB5-B52C-6BC71B28232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Data-Centered Style (continued)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114800"/>
          </a:xfrm>
        </p:spPr>
        <p:txBody>
          <a:bodyPr/>
          <a:lstStyle/>
          <a:p>
            <a:pPr eaLnBrk="1" hangingPunct="1"/>
            <a:r>
              <a:rPr lang="en-US" sz="2000" smtClean="0"/>
              <a:t>Use this style when a </a:t>
            </a:r>
            <a:r>
              <a:rPr lang="en-US" sz="2000" u="sng" smtClean="0"/>
              <a:t>central issue</a:t>
            </a:r>
            <a:r>
              <a:rPr lang="en-US" sz="2000" smtClean="0"/>
              <a:t> is the storage, representation, management, and retrieval of a large amount of related persistent data </a:t>
            </a:r>
          </a:p>
          <a:p>
            <a:pPr eaLnBrk="1" hangingPunct="1"/>
            <a:r>
              <a:rPr lang="en-US" sz="2000" smtClean="0"/>
              <a:t>Note that this style becomes </a:t>
            </a:r>
            <a:r>
              <a:rPr lang="en-US" sz="2000" u="sng" smtClean="0"/>
              <a:t>client/server</a:t>
            </a:r>
            <a:r>
              <a:rPr lang="en-US" sz="2000" smtClean="0"/>
              <a:t> if the clients are modeled as independent processes</a:t>
            </a:r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C77F5E-9CC6-46EE-B7C8-797CBF729A7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Virtual Machine Style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2438400" y="4191000"/>
            <a:ext cx="1447800" cy="685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Interpretation</a:t>
            </a:r>
          </a:p>
          <a:p>
            <a:r>
              <a:rPr lang="en-US" sz="1800" u="none"/>
              <a:t>Engine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438400" y="2590800"/>
            <a:ext cx="144780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Program Data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5334000" y="2590800"/>
            <a:ext cx="144780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Program</a:t>
            </a:r>
          </a:p>
          <a:p>
            <a:r>
              <a:rPr lang="en-US" sz="1800" u="none"/>
              <a:t>Instructions</a:t>
            </a:r>
          </a:p>
        </p:txBody>
      </p:sp>
      <p:cxnSp>
        <p:nvCxnSpPr>
          <p:cNvPr id="27655" name="AutoShape 7"/>
          <p:cNvCxnSpPr>
            <a:cxnSpLocks noChangeShapeType="1"/>
          </p:cNvCxnSpPr>
          <p:nvPr/>
        </p:nvCxnSpPr>
        <p:spPr bwMode="auto">
          <a:xfrm>
            <a:off x="1905000" y="4343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27656" name="AutoShape 8"/>
          <p:cNvCxnSpPr>
            <a:cxnSpLocks noChangeShapeType="1"/>
            <a:stCxn id="27653" idx="2"/>
            <a:endCxn id="27652" idx="0"/>
          </p:cNvCxnSpPr>
          <p:nvPr/>
        </p:nvCxnSpPr>
        <p:spPr bwMode="auto">
          <a:xfrm>
            <a:off x="3162300" y="3276600"/>
            <a:ext cx="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7657" name="AutoShape 10"/>
          <p:cNvCxnSpPr>
            <a:cxnSpLocks noChangeShapeType="1"/>
          </p:cNvCxnSpPr>
          <p:nvPr/>
        </p:nvCxnSpPr>
        <p:spPr bwMode="auto">
          <a:xfrm>
            <a:off x="1905000" y="47244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58" name="AutoShape 11"/>
          <p:cNvCxnSpPr>
            <a:cxnSpLocks noChangeShapeType="1"/>
            <a:stCxn id="27659" idx="1"/>
            <a:endCxn id="27652" idx="3"/>
          </p:cNvCxnSpPr>
          <p:nvPr/>
        </p:nvCxnSpPr>
        <p:spPr bwMode="auto">
          <a:xfrm flipH="1">
            <a:off x="3886200" y="4533900"/>
            <a:ext cx="1447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5334000" y="4191000"/>
            <a:ext cx="144780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Program</a:t>
            </a:r>
          </a:p>
          <a:p>
            <a:r>
              <a:rPr lang="en-US" sz="1800" u="none"/>
              <a:t>Internal State</a:t>
            </a:r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 flipH="1">
            <a:off x="3657600" y="2895600"/>
            <a:ext cx="1676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C6E0AC-F9A8-4FA4-B6F6-99C41F198C1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Virtual Machine Style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Has the </a:t>
            </a:r>
            <a:r>
              <a:rPr lang="en-US" sz="2000" u="sng" smtClean="0"/>
              <a:t>goal</a:t>
            </a:r>
            <a:r>
              <a:rPr lang="en-US" sz="2000" smtClean="0"/>
              <a:t> of portability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Software systems in this style </a:t>
            </a:r>
            <a:r>
              <a:rPr lang="en-US" sz="2000" u="sng" smtClean="0"/>
              <a:t>simulate</a:t>
            </a:r>
            <a:r>
              <a:rPr lang="en-US" sz="2000" smtClean="0"/>
              <a:t> some functionality that is not native to the hardware and/or software on which it is implemented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Can simulate and test hardware platforms that have not yet been built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Can simulate "disaster modes" as in flight simulators or safety-critical systems that would be too complex, costly, or dangerous to test with the real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Examples include interpreters, rule-based systems, and command language processors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smtClean="0"/>
              <a:t>Interpreters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Add </a:t>
            </a:r>
            <a:r>
              <a:rPr lang="en-US" sz="1800" u="sng" smtClean="0"/>
              <a:t>flexibility</a:t>
            </a:r>
            <a:r>
              <a:rPr lang="en-US" sz="1800" smtClean="0"/>
              <a:t> through the ability to interrupt and query the program and introduce modifications at runtime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Incur a </a:t>
            </a:r>
            <a:r>
              <a:rPr lang="en-US" sz="1800" u="sng" smtClean="0"/>
              <a:t>performance cost</a:t>
            </a:r>
            <a:r>
              <a:rPr lang="en-US" sz="1800" smtClean="0"/>
              <a:t> because of the additional computation involved in execution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Use this style when you have developed a program or some form of computation but have </a:t>
            </a:r>
            <a:r>
              <a:rPr lang="en-US" sz="2000" u="sng" smtClean="0"/>
              <a:t>no make of machine</a:t>
            </a:r>
            <a:r>
              <a:rPr lang="en-US" sz="2000" smtClean="0"/>
              <a:t> to directly run it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74F05E-FBA2-4468-8F52-DF8B5DDFF1A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Independent Component Style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810000" y="2209800"/>
            <a:ext cx="14478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Server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752600" y="1447800"/>
            <a:ext cx="1447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Client A</a:t>
            </a:r>
          </a:p>
        </p:txBody>
      </p:sp>
      <p:cxnSp>
        <p:nvCxnSpPr>
          <p:cNvPr id="29702" name="AutoShape 5"/>
          <p:cNvCxnSpPr>
            <a:cxnSpLocks noChangeShapeType="1"/>
            <a:stCxn id="29700" idx="1"/>
            <a:endCxn id="29701" idx="2"/>
          </p:cNvCxnSpPr>
          <p:nvPr/>
        </p:nvCxnSpPr>
        <p:spPr bwMode="auto">
          <a:xfrm flipH="1" flipV="1">
            <a:off x="2476500" y="1905000"/>
            <a:ext cx="13335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5867400" y="1447800"/>
            <a:ext cx="1447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Client B</a:t>
            </a: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1752600" y="3200400"/>
            <a:ext cx="16002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Client C</a:t>
            </a:r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5867400" y="3200400"/>
            <a:ext cx="16002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Client D</a:t>
            </a:r>
          </a:p>
        </p:txBody>
      </p:sp>
      <p:cxnSp>
        <p:nvCxnSpPr>
          <p:cNvPr id="29706" name="AutoShape 9"/>
          <p:cNvCxnSpPr>
            <a:cxnSpLocks noChangeShapeType="1"/>
            <a:stCxn id="29700" idx="3"/>
            <a:endCxn id="29703" idx="2"/>
          </p:cNvCxnSpPr>
          <p:nvPr/>
        </p:nvCxnSpPr>
        <p:spPr bwMode="auto">
          <a:xfrm flipV="1">
            <a:off x="5257800" y="1905000"/>
            <a:ext cx="13335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9707" name="AutoShape 10"/>
          <p:cNvCxnSpPr>
            <a:cxnSpLocks noChangeShapeType="1"/>
            <a:stCxn id="29700" idx="1"/>
            <a:endCxn id="29704" idx="0"/>
          </p:cNvCxnSpPr>
          <p:nvPr/>
        </p:nvCxnSpPr>
        <p:spPr bwMode="auto">
          <a:xfrm flipH="1">
            <a:off x="2552700" y="2514600"/>
            <a:ext cx="12573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9708" name="AutoShape 11"/>
          <p:cNvCxnSpPr>
            <a:cxnSpLocks noChangeShapeType="1"/>
            <a:stCxn id="29700" idx="3"/>
            <a:endCxn id="29705" idx="0"/>
          </p:cNvCxnSpPr>
          <p:nvPr/>
        </p:nvCxnSpPr>
        <p:spPr bwMode="auto">
          <a:xfrm>
            <a:off x="5257800" y="2514600"/>
            <a:ext cx="14097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457200" y="40386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1828800" y="4267200"/>
            <a:ext cx="1447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Peer W</a:t>
            </a:r>
          </a:p>
        </p:txBody>
      </p:sp>
      <p:sp>
        <p:nvSpPr>
          <p:cNvPr id="29711" name="Rectangle 17"/>
          <p:cNvSpPr>
            <a:spLocks noChangeArrowheads="1"/>
          </p:cNvSpPr>
          <p:nvPr/>
        </p:nvSpPr>
        <p:spPr bwMode="auto">
          <a:xfrm>
            <a:off x="4724400" y="4267200"/>
            <a:ext cx="1447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Peer X</a:t>
            </a:r>
          </a:p>
        </p:txBody>
      </p:sp>
      <p:sp>
        <p:nvSpPr>
          <p:cNvPr id="29712" name="Rectangle 18"/>
          <p:cNvSpPr>
            <a:spLocks noChangeArrowheads="1"/>
          </p:cNvSpPr>
          <p:nvPr/>
        </p:nvSpPr>
        <p:spPr bwMode="auto">
          <a:xfrm>
            <a:off x="3124200" y="6019800"/>
            <a:ext cx="16002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Peer Y</a:t>
            </a:r>
          </a:p>
        </p:txBody>
      </p:sp>
      <p:sp>
        <p:nvSpPr>
          <p:cNvPr id="29713" name="Rectangle 19"/>
          <p:cNvSpPr>
            <a:spLocks noChangeArrowheads="1"/>
          </p:cNvSpPr>
          <p:nvPr/>
        </p:nvSpPr>
        <p:spPr bwMode="auto">
          <a:xfrm>
            <a:off x="5943600" y="6019800"/>
            <a:ext cx="16002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 Peer Z</a:t>
            </a:r>
          </a:p>
        </p:txBody>
      </p:sp>
      <p:sp>
        <p:nvSpPr>
          <p:cNvPr id="29714" name="Line 23"/>
          <p:cNvSpPr>
            <a:spLocks noChangeShapeType="1"/>
          </p:cNvSpPr>
          <p:nvPr/>
        </p:nvSpPr>
        <p:spPr bwMode="auto">
          <a:xfrm>
            <a:off x="1905000" y="54102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5"/>
          <p:cNvSpPr>
            <a:spLocks noChangeShapeType="1"/>
          </p:cNvSpPr>
          <p:nvPr/>
        </p:nvSpPr>
        <p:spPr bwMode="auto">
          <a:xfrm>
            <a:off x="25146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26"/>
          <p:cNvSpPr>
            <a:spLocks noChangeShapeType="1"/>
          </p:cNvSpPr>
          <p:nvPr/>
        </p:nvSpPr>
        <p:spPr bwMode="auto">
          <a:xfrm>
            <a:off x="5486400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27"/>
          <p:cNvSpPr>
            <a:spLocks noChangeShapeType="1"/>
          </p:cNvSpPr>
          <p:nvPr/>
        </p:nvSpPr>
        <p:spPr bwMode="auto">
          <a:xfrm>
            <a:off x="670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28"/>
          <p:cNvSpPr>
            <a:spLocks noChangeShapeType="1"/>
          </p:cNvSpPr>
          <p:nvPr/>
        </p:nvSpPr>
        <p:spPr bwMode="auto">
          <a:xfrm>
            <a:off x="3886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05768B-D360-475B-A169-9A3FD0064C9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Independent Component Style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Consists of a number of </a:t>
            </a:r>
            <a:r>
              <a:rPr lang="en-US" sz="2000" u="sng" smtClean="0"/>
              <a:t>independent</a:t>
            </a:r>
            <a:r>
              <a:rPr lang="en-US" sz="2000" smtClean="0"/>
              <a:t> processes that communicate through messages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Has the </a:t>
            </a:r>
            <a:r>
              <a:rPr lang="en-US" sz="2000" u="sng" smtClean="0"/>
              <a:t>goal</a:t>
            </a:r>
            <a:r>
              <a:rPr lang="en-US" sz="2000" smtClean="0"/>
              <a:t> of modifiability by decoupling various portions of the computation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Sends data between processes but the processes </a:t>
            </a:r>
            <a:r>
              <a:rPr lang="en-US" sz="2000" u="sng" smtClean="0"/>
              <a:t>do not</a:t>
            </a:r>
            <a:r>
              <a:rPr lang="en-US" sz="2000" smtClean="0"/>
              <a:t> directly control each other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smtClean="0"/>
              <a:t>Event systems</a:t>
            </a:r>
            <a:r>
              <a:rPr lang="en-US" sz="2000" smtClean="0"/>
              <a:t> style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Individual components </a:t>
            </a:r>
            <a:r>
              <a:rPr lang="en-US" sz="1800" u="sng" smtClean="0"/>
              <a:t>announce</a:t>
            </a:r>
            <a:r>
              <a:rPr lang="en-US" sz="1800" smtClean="0"/>
              <a:t> data that they wish to share (</a:t>
            </a:r>
            <a:r>
              <a:rPr lang="en-US" sz="1800" u="sng" smtClean="0"/>
              <a:t>publish</a:t>
            </a:r>
            <a:r>
              <a:rPr lang="en-US" sz="1800" smtClean="0"/>
              <a:t>) with their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other components may </a:t>
            </a:r>
            <a:r>
              <a:rPr lang="en-US" sz="1800" u="sng" smtClean="0"/>
              <a:t>register</a:t>
            </a:r>
            <a:r>
              <a:rPr lang="en-US" sz="1800" smtClean="0"/>
              <a:t> an interest in this class of data (subscribe)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Makes use of a message component that </a:t>
            </a:r>
            <a:r>
              <a:rPr lang="en-US" sz="1800" u="sng" smtClean="0"/>
              <a:t>manages</a:t>
            </a:r>
            <a:r>
              <a:rPr lang="en-US" sz="1800" smtClean="0"/>
              <a:t> communication among the other components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Components </a:t>
            </a:r>
            <a:r>
              <a:rPr lang="en-US" sz="1800" u="sng" smtClean="0"/>
              <a:t>publish</a:t>
            </a:r>
            <a:r>
              <a:rPr lang="en-US" sz="1800" smtClean="0"/>
              <a:t> information by </a:t>
            </a:r>
            <a:r>
              <a:rPr lang="en-US" sz="1800" u="sng" smtClean="0"/>
              <a:t>sending</a:t>
            </a:r>
            <a:r>
              <a:rPr lang="en-US" sz="1800" smtClean="0"/>
              <a:t> it to the message manager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When the data appears, the subscriber is invoked and receives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smtClean="0"/>
              <a:t>Decouples</a:t>
            </a:r>
            <a:r>
              <a:rPr lang="en-US" sz="1800" smtClean="0"/>
              <a:t> component implementation from knowing the names and locations of other components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none"/>
              <a:t>(More on next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2DBE77-BD81-4936-AE76-877EB5C2F02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Definitions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The </a:t>
            </a:r>
            <a:r>
              <a:rPr lang="en-US" sz="2000" u="sng" smtClean="0"/>
              <a:t>software architecture</a:t>
            </a:r>
            <a:r>
              <a:rPr lang="en-US" sz="2000" smtClean="0"/>
              <a:t> of a program or computing system is the structure or structures of the system which </a:t>
            </a:r>
            <a:r>
              <a:rPr lang="en-US" sz="2000" u="sng" smtClean="0"/>
              <a:t>comprise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software </a:t>
            </a:r>
            <a:r>
              <a:rPr lang="en-US" sz="1800" u="sng" smtClean="0"/>
              <a:t>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externally visible </a:t>
            </a:r>
            <a:r>
              <a:rPr lang="en-US" sz="1800" u="sng" smtClean="0"/>
              <a:t>properties</a:t>
            </a:r>
            <a:r>
              <a:rPr lang="en-US" sz="1800" smtClean="0"/>
              <a:t> of those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</a:t>
            </a:r>
            <a:r>
              <a:rPr lang="en-US" sz="1800" u="sng" smtClean="0"/>
              <a:t>relationships</a:t>
            </a:r>
            <a:r>
              <a:rPr lang="en-US" sz="1800" smtClean="0"/>
              <a:t> among the components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smtClean="0"/>
              <a:t>Software architectural design</a:t>
            </a:r>
            <a:r>
              <a:rPr lang="en-US" sz="2000" smtClean="0"/>
              <a:t> represents the </a:t>
            </a:r>
            <a:r>
              <a:rPr lang="en-US" sz="2000" u="sng" smtClean="0"/>
              <a:t>structure</a:t>
            </a:r>
            <a:r>
              <a:rPr lang="en-US" sz="2000" smtClean="0"/>
              <a:t> of the data and program </a:t>
            </a:r>
            <a:r>
              <a:rPr lang="en-US" sz="2000" u="sng" smtClean="0"/>
              <a:t>components</a:t>
            </a:r>
            <a:r>
              <a:rPr lang="en-US" sz="2000" smtClean="0"/>
              <a:t> that are required to build a computer-based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An architectural design model is </a:t>
            </a:r>
            <a:r>
              <a:rPr lang="en-US" sz="2000" u="sng" smtClean="0"/>
              <a:t>transferable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It can be </a:t>
            </a:r>
            <a:r>
              <a:rPr lang="en-US" sz="1800" u="sng" smtClean="0"/>
              <a:t>applied</a:t>
            </a:r>
            <a:r>
              <a:rPr lang="en-US" sz="1800" smtClean="0"/>
              <a:t> to the design of other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It </a:t>
            </a:r>
            <a:r>
              <a:rPr lang="en-US" sz="1800" u="sng" smtClean="0"/>
              <a:t>represents</a:t>
            </a:r>
            <a:r>
              <a:rPr lang="en-US" sz="1800" smtClean="0"/>
              <a:t> a set of </a:t>
            </a:r>
            <a:r>
              <a:rPr lang="en-US" sz="1800" u="sng" smtClean="0"/>
              <a:t>abstractions</a:t>
            </a:r>
            <a:r>
              <a:rPr lang="en-US" sz="1800" smtClean="0"/>
              <a:t> that enable software engineers to describe architecture in </a:t>
            </a:r>
            <a:r>
              <a:rPr lang="en-US" sz="1800" u="sng" smtClean="0"/>
              <a:t>predictable</a:t>
            </a:r>
            <a:r>
              <a:rPr lang="en-US" sz="1800" smtClean="0"/>
              <a:t> ways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A6923-A9E8-40D8-9AF4-7F561B941D0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Independent Component Style (continued)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u="sng" smtClean="0"/>
              <a:t>Communicating processes</a:t>
            </a:r>
            <a:r>
              <a:rPr lang="en-US" sz="2000" smtClean="0"/>
              <a:t> style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These are classic multi-processing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Well-know subtypes are client/server and peer-to-peer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</a:t>
            </a:r>
            <a:r>
              <a:rPr lang="en-US" sz="1800" u="sng" smtClean="0"/>
              <a:t>goal</a:t>
            </a:r>
            <a:r>
              <a:rPr lang="en-US" sz="1800" smtClean="0"/>
              <a:t> is to achieve scalability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 </a:t>
            </a:r>
            <a:r>
              <a:rPr lang="en-US" sz="1800" u="sng" smtClean="0"/>
              <a:t>server</a:t>
            </a:r>
            <a:r>
              <a:rPr lang="en-US" sz="1800" smtClean="0"/>
              <a:t> exists to provide data and/or services to one or more clients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</a:t>
            </a:r>
            <a:r>
              <a:rPr lang="en-US" sz="1800" u="sng" smtClean="0"/>
              <a:t>client</a:t>
            </a:r>
            <a:r>
              <a:rPr lang="en-US" sz="1800" smtClean="0"/>
              <a:t> originates a call to the server which services the request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Use this style when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Your system has a </a:t>
            </a:r>
            <a:r>
              <a:rPr lang="en-US" sz="1800" u="sng" smtClean="0"/>
              <a:t>graphical user interface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Your system runs on a </a:t>
            </a:r>
            <a:r>
              <a:rPr lang="en-US" sz="1800" u="sng" smtClean="0"/>
              <a:t>multiprocessor</a:t>
            </a:r>
            <a:r>
              <a:rPr lang="en-US" sz="1800" smtClean="0"/>
              <a:t> platform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Your system can be structured as a set of </a:t>
            </a:r>
            <a:r>
              <a:rPr lang="en-US" sz="1800" u="sng" smtClean="0"/>
              <a:t>loosely coupled</a:t>
            </a:r>
            <a:r>
              <a:rPr lang="en-US" sz="1800" smtClean="0"/>
              <a:t>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Performance tuning by</a:t>
            </a:r>
            <a:r>
              <a:rPr lang="en-US" sz="1800" u="sng" smtClean="0"/>
              <a:t> reallocating </a:t>
            </a:r>
            <a:r>
              <a:rPr lang="en-US" sz="1800" smtClean="0"/>
              <a:t>work among processes is important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smtClean="0"/>
              <a:t>Message passing</a:t>
            </a:r>
            <a:r>
              <a:rPr lang="en-US" sz="1800" smtClean="0"/>
              <a:t> is sufficient as an interaction mechanism among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15245-EEFC-415F-B547-56B54D34C53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Heterogeneous Styles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Systems are seldom built from a </a:t>
            </a:r>
            <a:r>
              <a:rPr lang="en-US" sz="2000" u="sng" smtClean="0"/>
              <a:t>single</a:t>
            </a:r>
            <a:r>
              <a:rPr lang="en-US" sz="2000" smtClean="0"/>
              <a:t> architectural style</a:t>
            </a:r>
          </a:p>
          <a:p>
            <a:pPr eaLnBrk="1" hangingPunct="1"/>
            <a:r>
              <a:rPr lang="en-US" sz="2000" smtClean="0"/>
              <a:t>Three kinds of heterogeneity</a:t>
            </a:r>
          </a:p>
          <a:p>
            <a:pPr lvl="1" eaLnBrk="1" hangingPunct="1"/>
            <a:r>
              <a:rPr lang="en-US" sz="1800" u="sng" smtClean="0"/>
              <a:t>Locationally</a:t>
            </a:r>
            <a:r>
              <a:rPr lang="en-US" sz="1800" smtClean="0"/>
              <a:t> heterogeneous</a:t>
            </a:r>
          </a:p>
          <a:p>
            <a:pPr lvl="2" eaLnBrk="1" hangingPunct="1"/>
            <a:r>
              <a:rPr lang="en-US" sz="1600" smtClean="0"/>
              <a:t>The drawing of the architecture reveals </a:t>
            </a:r>
            <a:r>
              <a:rPr lang="en-US" sz="1600" u="sng" smtClean="0"/>
              <a:t>different</a:t>
            </a:r>
            <a:r>
              <a:rPr lang="en-US" sz="1600" smtClean="0"/>
              <a:t> styles in different areas (e.g., a branch of a call-and-return system may have a shared </a:t>
            </a:r>
            <a:r>
              <a:rPr lang="en-US" sz="1600" u="sng" smtClean="0"/>
              <a:t>repository)</a:t>
            </a:r>
          </a:p>
          <a:p>
            <a:pPr lvl="1" eaLnBrk="1" hangingPunct="1"/>
            <a:r>
              <a:rPr lang="en-US" sz="1800" u="sng" smtClean="0"/>
              <a:t>Hierarchically</a:t>
            </a:r>
            <a:r>
              <a:rPr lang="en-US" sz="1800" smtClean="0"/>
              <a:t> heterogeneous</a:t>
            </a:r>
          </a:p>
          <a:p>
            <a:pPr lvl="2" eaLnBrk="1" hangingPunct="1"/>
            <a:r>
              <a:rPr lang="en-US" sz="1600" smtClean="0"/>
              <a:t>A component of one style, when decomposed, is structured according to the </a:t>
            </a:r>
            <a:r>
              <a:rPr lang="en-US" sz="1600" u="sng" smtClean="0"/>
              <a:t>rules</a:t>
            </a:r>
            <a:r>
              <a:rPr lang="en-US" sz="1600" smtClean="0"/>
              <a:t> of a different style</a:t>
            </a:r>
          </a:p>
          <a:p>
            <a:pPr lvl="1" eaLnBrk="1" hangingPunct="1"/>
            <a:r>
              <a:rPr lang="en-US" sz="1800" u="sng" smtClean="0"/>
              <a:t>Simultaneously</a:t>
            </a:r>
            <a:r>
              <a:rPr lang="en-US" sz="1800" smtClean="0"/>
              <a:t> heterogeneous</a:t>
            </a:r>
          </a:p>
          <a:p>
            <a:pPr lvl="2" eaLnBrk="1" hangingPunct="1"/>
            <a:r>
              <a:rPr lang="en-US" sz="1600" smtClean="0"/>
              <a:t>Two or more architectural styles may </a:t>
            </a:r>
            <a:r>
              <a:rPr lang="en-US" sz="1600" u="sng" smtClean="0"/>
              <a:t>both be appropriate</a:t>
            </a:r>
            <a:r>
              <a:rPr lang="en-US" sz="1600" smtClean="0"/>
              <a:t> descriptions for the style used by a computer-based system</a:t>
            </a:r>
          </a:p>
          <a:p>
            <a:pPr lvl="2" eaLnBrk="1" hangingPunct="1"/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Architectural Design Process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3E31F5-582B-4BE3-BEC4-9B3E0711CFE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Architectural Design Steps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05000"/>
            <a:ext cx="69342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sz="2000" smtClean="0"/>
              <a:t>Represent the system in context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000" smtClean="0"/>
              <a:t>Define archetypes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000" smtClean="0"/>
              <a:t>Refine the architecture into components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000" smtClean="0"/>
              <a:t>Describe instantiations of the system</a:t>
            </a:r>
          </a:p>
          <a:p>
            <a:pPr marL="609600" indent="-609600" eaLnBrk="1" hangingPunct="1">
              <a:buFontTx/>
              <a:buAutoNum type="arabicParenR"/>
            </a:pPr>
            <a:endParaRPr lang="en-US" sz="2000" smtClean="0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355725" y="5143500"/>
            <a:ext cx="6129338" cy="65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u="none"/>
              <a:t>"A doctor can bury his mistakes, but an architect can only advise</a:t>
            </a:r>
          </a:p>
          <a:p>
            <a:pPr algn="l"/>
            <a:r>
              <a:rPr lang="en-US" sz="1800" u="none"/>
              <a:t>his client to plant vines."  </a:t>
            </a:r>
            <a:r>
              <a:rPr lang="en-US" u="none"/>
              <a:t>Frank Lloyd Wright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A1D67B-E0F0-4539-B7E7-9479D2E955C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1. Represent the System in Context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2667000" y="3352800"/>
            <a:ext cx="3276600" cy="1447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Target system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04800" y="3429000"/>
            <a:ext cx="8382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304800" y="4114800"/>
            <a:ext cx="8382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7696200" y="3810000"/>
            <a:ext cx="8382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2743200" y="2057400"/>
            <a:ext cx="8382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3810000" y="2057400"/>
            <a:ext cx="8382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4876800" y="2057400"/>
            <a:ext cx="8382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3352800" y="5410200"/>
            <a:ext cx="8382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Rectangle 11"/>
          <p:cNvSpPr>
            <a:spLocks noChangeArrowheads="1"/>
          </p:cNvSpPr>
          <p:nvPr/>
        </p:nvSpPr>
        <p:spPr bwMode="auto">
          <a:xfrm>
            <a:off x="4419600" y="5410200"/>
            <a:ext cx="8382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543300" y="47244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I/F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4610100" y="47244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I/F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933700" y="32004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I/F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000500" y="32004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I/F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5067300" y="32004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u="none"/>
              <a:t>I/F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 flipH="1">
            <a:off x="5867400" y="3848100"/>
            <a:ext cx="228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 flipH="1">
            <a:off x="2514600" y="3467100"/>
            <a:ext cx="228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 flipH="1">
            <a:off x="2514600" y="4152900"/>
            <a:ext cx="2286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285750" y="46863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none"/>
              <a:t>Actors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7734300" y="44196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none"/>
              <a:t>Peers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2865438" y="1538288"/>
            <a:ext cx="2654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none"/>
              <a:t>"Super"ordinate systems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3119438" y="6019800"/>
            <a:ext cx="2451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none"/>
              <a:t>"Sub"ordinate systems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5562600" y="2743200"/>
            <a:ext cx="855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Used by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6361113" y="4191000"/>
            <a:ext cx="11509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Produces or</a:t>
            </a:r>
          </a:p>
          <a:p>
            <a:r>
              <a:rPr lang="en-US" u="none"/>
              <a:t>consumes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1331913" y="4495800"/>
            <a:ext cx="11509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Produces or</a:t>
            </a:r>
          </a:p>
          <a:p>
            <a:r>
              <a:rPr lang="en-US" u="none"/>
              <a:t>consumes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5029200" y="4953000"/>
            <a:ext cx="1149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Depends on</a:t>
            </a:r>
          </a:p>
        </p:txBody>
      </p:sp>
      <p:cxnSp>
        <p:nvCxnSpPr>
          <p:cNvPr id="35869" name="AutoShape 29"/>
          <p:cNvCxnSpPr>
            <a:cxnSpLocks noChangeShapeType="1"/>
            <a:stCxn id="35859" idx="3"/>
            <a:endCxn id="35845" idx="3"/>
          </p:cNvCxnSpPr>
          <p:nvPr/>
        </p:nvCxnSpPr>
        <p:spPr bwMode="auto">
          <a:xfrm flipH="1">
            <a:off x="1143000" y="3694113"/>
            <a:ext cx="1371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5870" name="AutoShape 30"/>
          <p:cNvCxnSpPr>
            <a:cxnSpLocks noChangeShapeType="1"/>
            <a:stCxn id="35860" idx="3"/>
            <a:endCxn id="35846" idx="3"/>
          </p:cNvCxnSpPr>
          <p:nvPr/>
        </p:nvCxnSpPr>
        <p:spPr bwMode="auto">
          <a:xfrm flipH="1">
            <a:off x="1143000" y="4379913"/>
            <a:ext cx="1371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5871" name="AutoShape 31"/>
          <p:cNvCxnSpPr>
            <a:cxnSpLocks noChangeShapeType="1"/>
            <a:stCxn id="35847" idx="1"/>
            <a:endCxn id="35858" idx="1"/>
          </p:cNvCxnSpPr>
          <p:nvPr/>
        </p:nvCxnSpPr>
        <p:spPr bwMode="auto">
          <a:xfrm flipH="1" flipV="1">
            <a:off x="6096000" y="4075113"/>
            <a:ext cx="1600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5872" name="AutoShape 32"/>
          <p:cNvCxnSpPr>
            <a:cxnSpLocks noChangeShapeType="1"/>
            <a:stCxn id="35852" idx="0"/>
            <a:endCxn id="35854" idx="2"/>
          </p:cNvCxnSpPr>
          <p:nvPr/>
        </p:nvCxnSpPr>
        <p:spPr bwMode="auto">
          <a:xfrm flipV="1">
            <a:off x="4838700" y="49530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5873" name="AutoShape 33"/>
          <p:cNvCxnSpPr>
            <a:cxnSpLocks noChangeShapeType="1"/>
            <a:stCxn id="35851" idx="0"/>
            <a:endCxn id="35853" idx="2"/>
          </p:cNvCxnSpPr>
          <p:nvPr/>
        </p:nvCxnSpPr>
        <p:spPr bwMode="auto">
          <a:xfrm flipV="1">
            <a:off x="3771900" y="49530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5874" name="AutoShape 34"/>
          <p:cNvCxnSpPr>
            <a:cxnSpLocks noChangeShapeType="1"/>
            <a:stCxn id="35855" idx="0"/>
            <a:endCxn id="35848" idx="2"/>
          </p:cNvCxnSpPr>
          <p:nvPr/>
        </p:nvCxnSpPr>
        <p:spPr bwMode="auto">
          <a:xfrm flipV="1">
            <a:off x="3162300" y="25908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5875" name="AutoShape 35"/>
          <p:cNvCxnSpPr>
            <a:cxnSpLocks noChangeShapeType="1"/>
            <a:stCxn id="35856" idx="0"/>
            <a:endCxn id="35849" idx="2"/>
          </p:cNvCxnSpPr>
          <p:nvPr/>
        </p:nvCxnSpPr>
        <p:spPr bwMode="auto">
          <a:xfrm flipV="1">
            <a:off x="4229100" y="25908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5876" name="AutoShape 36"/>
          <p:cNvCxnSpPr>
            <a:cxnSpLocks noChangeShapeType="1"/>
            <a:stCxn id="35857" idx="0"/>
            <a:endCxn id="35850" idx="2"/>
          </p:cNvCxnSpPr>
          <p:nvPr/>
        </p:nvCxnSpPr>
        <p:spPr bwMode="auto">
          <a:xfrm flipV="1">
            <a:off x="5295900" y="25908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1560513" y="3276600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Uses</a:t>
            </a: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3429000" y="64912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u="none"/>
              <a:t>(More on next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9FA707-990C-40AC-8FB3-47A69698F64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1. Represent the System in Context (continued)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915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Use an architectural context diagram (ACD) that shows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</a:t>
            </a:r>
            <a:r>
              <a:rPr lang="en-US" sz="1800" u="sng" smtClean="0"/>
              <a:t>identification</a:t>
            </a:r>
            <a:r>
              <a:rPr lang="en-US" sz="1800" smtClean="0"/>
              <a:t> and </a:t>
            </a:r>
            <a:r>
              <a:rPr lang="en-US" sz="1800" u="sng" smtClean="0"/>
              <a:t>flow</a:t>
            </a:r>
            <a:r>
              <a:rPr lang="en-US" sz="1800" smtClean="0"/>
              <a:t> of all information into and out of a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specification of all </a:t>
            </a:r>
            <a:r>
              <a:rPr lang="en-US" sz="1800" u="sng" smtClean="0"/>
              <a:t>interfaces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Any relevant </a:t>
            </a:r>
            <a:r>
              <a:rPr lang="en-US" sz="1800" u="sng" smtClean="0"/>
              <a:t>support processing</a:t>
            </a:r>
            <a:r>
              <a:rPr lang="en-US" sz="1800" smtClean="0"/>
              <a:t> from/by other systems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An ACD models the manner in which software interacts with entities </a:t>
            </a:r>
            <a:r>
              <a:rPr lang="en-US" sz="2000" u="sng" smtClean="0"/>
              <a:t>external</a:t>
            </a:r>
            <a:r>
              <a:rPr lang="en-US" sz="2000" smtClean="0"/>
              <a:t> to its boundaries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An ACD identifies systems that interoperate with the target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Super-ordinate systems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Use target system as part of some higher level processing scheme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Sub-ordinate systems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Used by target system and provide necessary data or 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Peer-level systems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Interact on a peer-to-peer basis with target system to produce or consume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Actors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People or devices that interact with target system to produce or consume 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B027D7-5249-44EC-9621-9F74562CEAD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2. Define Archetypes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1800" smtClean="0"/>
              <a:t>Archetypes indicate the </a:t>
            </a:r>
            <a:r>
              <a:rPr lang="en-US" sz="1800" u="sng" smtClean="0"/>
              <a:t>important abstractions</a:t>
            </a:r>
            <a:r>
              <a:rPr lang="en-US" sz="1800" smtClean="0"/>
              <a:t> within the problem domain (i.e., they model information).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1800" smtClean="0"/>
              <a:t>An archetype is a </a:t>
            </a:r>
            <a:r>
              <a:rPr lang="en-US" sz="1800" u="sng" smtClean="0"/>
              <a:t>class or pattern</a:t>
            </a:r>
            <a:r>
              <a:rPr lang="en-US" sz="1800" smtClean="0"/>
              <a:t> that represents a </a:t>
            </a:r>
            <a:r>
              <a:rPr lang="en-US" sz="1800" u="sng" smtClean="0"/>
              <a:t>core abstraction</a:t>
            </a:r>
            <a:r>
              <a:rPr lang="en-US" sz="1800" smtClean="0"/>
              <a:t> that is critical to the design of an architecture for the target system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1800" smtClean="0"/>
              <a:t>It is also an abstraction from a class of programs with a common structure and includes class-specific design strategies and a collection of example program designs and implementations 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1800" smtClean="0"/>
              <a:t>Only a relatively </a:t>
            </a:r>
            <a:r>
              <a:rPr lang="en-US" sz="1800" u="sng" smtClean="0"/>
              <a:t>small set</a:t>
            </a:r>
            <a:r>
              <a:rPr lang="en-US" sz="1800" smtClean="0"/>
              <a:t> of archetypes is required in order to design even relatively complex systems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1800" smtClean="0"/>
              <a:t>The target system architecture is </a:t>
            </a:r>
            <a:r>
              <a:rPr lang="en-US" sz="1800" u="sng" smtClean="0"/>
              <a:t>composed</a:t>
            </a:r>
            <a:r>
              <a:rPr lang="en-US" sz="1800" smtClean="0"/>
              <a:t> of these archetypes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They represent </a:t>
            </a:r>
            <a:r>
              <a:rPr lang="en-US" sz="1600" u="sng" smtClean="0"/>
              <a:t>stable elements</a:t>
            </a:r>
            <a:r>
              <a:rPr lang="en-US" sz="1600" smtClean="0"/>
              <a:t> of the architecture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They may be </a:t>
            </a:r>
            <a:r>
              <a:rPr lang="en-US" sz="1600" u="sng" smtClean="0"/>
              <a:t>instantiated in different ways</a:t>
            </a:r>
            <a:r>
              <a:rPr lang="en-US" sz="1600" smtClean="0"/>
              <a:t> based on the behavior of the system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1600" smtClean="0"/>
              <a:t>They can be </a:t>
            </a:r>
            <a:r>
              <a:rPr lang="en-US" sz="1600" u="sng" smtClean="0"/>
              <a:t>derived</a:t>
            </a:r>
            <a:r>
              <a:rPr lang="en-US" sz="1600" smtClean="0"/>
              <a:t> from the analysis class model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The archetypes and their relationships can be illustrated in a UML class diagram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A53578-E265-4A8F-815B-E9C7743E075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Example Archetypes in Humanity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2743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smtClean="0"/>
              <a:t>Addict/Gambler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Amateur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Beggar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Clown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Companion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Damsel in distress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Destroyer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Detective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Don Juan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Drunk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Engineer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Father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Gossip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Guide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Healer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Hero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Judge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King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Knight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Liberator/Rescuer</a:t>
            </a:r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676400"/>
            <a:ext cx="2133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smtClean="0"/>
              <a:t>Lover/Devotee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Martyr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Mediator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Mentor/Teacher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Messiah/Savior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Monk/Nun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Mother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Mystic/Hermit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Networker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Pioneer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Poet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Priest/Minister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Prince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Prostitute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Queen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Rebel/Pirate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Saboteur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Samaritan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Scribe/Journalist</a:t>
            </a: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6324600" y="1676400"/>
            <a:ext cx="2133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u="none"/>
              <a:t>Seeker/Wanderer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u="none"/>
              <a:t>Servant/Slave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u="none"/>
              <a:t>Storyteller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u="none"/>
              <a:t>Student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u="none"/>
              <a:t>Trickster/Thief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u="none"/>
              <a:t>Vampire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u="none"/>
              <a:t>Victim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u="none"/>
              <a:t>Virgin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u="none"/>
              <a:t>Visionary/Prophet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400" u="none"/>
              <a:t>Warrior/Soldier</a:t>
            </a: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2524125" y="6400800"/>
            <a:ext cx="4132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(Source: http://www.myss.com/ThreeArchs.asp)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277F3F-E955-43CF-9BC5-9EF30A78ED1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Example Archetypes in Software Architecture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Node</a:t>
            </a:r>
          </a:p>
          <a:p>
            <a:pPr eaLnBrk="1" hangingPunct="1"/>
            <a:r>
              <a:rPr lang="en-US" sz="2000" smtClean="0"/>
              <a:t>Detector/Sensor</a:t>
            </a:r>
          </a:p>
          <a:p>
            <a:pPr eaLnBrk="1" hangingPunct="1"/>
            <a:r>
              <a:rPr lang="en-US" sz="2000" smtClean="0"/>
              <a:t>Indicator</a:t>
            </a:r>
          </a:p>
          <a:p>
            <a:pPr eaLnBrk="1" hangingPunct="1"/>
            <a:r>
              <a:rPr lang="en-US" sz="2000" smtClean="0"/>
              <a:t>Controller</a:t>
            </a:r>
          </a:p>
          <a:p>
            <a:pPr eaLnBrk="1" hangingPunct="1"/>
            <a:r>
              <a:rPr lang="en-US" sz="2000" smtClean="0"/>
              <a:t>Manager</a:t>
            </a:r>
          </a:p>
          <a:p>
            <a:pPr eaLnBrk="1" hangingPunct="1"/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Moment-Interval</a:t>
            </a:r>
          </a:p>
          <a:p>
            <a:pPr eaLnBrk="1" hangingPunct="1"/>
            <a:r>
              <a:rPr lang="en-US" sz="2000" smtClean="0"/>
              <a:t>Role</a:t>
            </a:r>
          </a:p>
          <a:p>
            <a:pPr eaLnBrk="1" hangingPunct="1"/>
            <a:r>
              <a:rPr lang="en-US" sz="2000" smtClean="0"/>
              <a:t>Description</a:t>
            </a:r>
          </a:p>
          <a:p>
            <a:pPr eaLnBrk="1" hangingPunct="1"/>
            <a:r>
              <a:rPr lang="en-US" sz="2000" smtClean="0"/>
              <a:t>Party, Place, or Thing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286125" y="3886200"/>
            <a:ext cx="5549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(Source: Archetypes, Color, and the Domain Neutral Component)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685800" y="3886200"/>
            <a:ext cx="177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(Source: Pressman)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529FB2-3158-4884-9400-A20782ECDCD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Archetypes – their attributes 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 cstate="print"/>
          <a:srcRect l="9375" t="19792" r="19531" b="12500"/>
          <a:stretch>
            <a:fillRect/>
          </a:stretch>
        </p:blipFill>
        <p:spPr bwMode="auto">
          <a:xfrm>
            <a:off x="1066800" y="1752600"/>
            <a:ext cx="6934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BAB8FC-7380-4DA3-BDA8-46E18C6DCCA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Architectural Design Process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Basic Steps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smtClean="0"/>
              <a:t>Creation</a:t>
            </a:r>
            <a:r>
              <a:rPr lang="en-US" sz="1800" smtClean="0"/>
              <a:t> of the data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smtClean="0"/>
              <a:t>Derivation</a:t>
            </a:r>
            <a:r>
              <a:rPr lang="en-US" sz="1800" smtClean="0"/>
              <a:t> of one or more representations of the </a:t>
            </a:r>
            <a:r>
              <a:rPr lang="en-US" sz="1800" u="sng" smtClean="0"/>
              <a:t>architectural structure</a:t>
            </a:r>
            <a:r>
              <a:rPr lang="en-US" sz="1800" smtClean="0"/>
              <a:t> of the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smtClean="0"/>
              <a:t>Analysis</a:t>
            </a:r>
            <a:r>
              <a:rPr lang="en-US" sz="1800" smtClean="0"/>
              <a:t> of alternative </a:t>
            </a:r>
            <a:r>
              <a:rPr lang="en-US" sz="1800" u="sng" smtClean="0"/>
              <a:t>architectural styles</a:t>
            </a:r>
            <a:r>
              <a:rPr lang="en-US" sz="1800" smtClean="0"/>
              <a:t> to choose the one best suited to customer requirements and quality attributes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smtClean="0"/>
              <a:t>Elaboration</a:t>
            </a:r>
            <a:r>
              <a:rPr lang="en-US" sz="1800" smtClean="0"/>
              <a:t> of the architecture based on the selected architectural style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 </a:t>
            </a:r>
            <a:r>
              <a:rPr lang="en-US" sz="2000" smtClean="0"/>
              <a:t>A </a:t>
            </a:r>
            <a:r>
              <a:rPr lang="en-US" sz="2000" u="sng" smtClean="0"/>
              <a:t>database designer</a:t>
            </a:r>
            <a:r>
              <a:rPr lang="en-US" sz="2000" smtClean="0"/>
              <a:t> creates the data architecture for a system to represent the data components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 </a:t>
            </a:r>
            <a:r>
              <a:rPr lang="en-US" sz="2000" u="sng" smtClean="0"/>
              <a:t>system architect</a:t>
            </a:r>
            <a:r>
              <a:rPr lang="en-US" sz="2000" smtClean="0"/>
              <a:t> selects an appropriate architectural style derived during system engineering and software requirements analysis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D0A7E4-5813-4737-BDD1-DF012DEAE7F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Archetypes – their methods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 cstate="print"/>
          <a:srcRect l="11719" t="18750" r="12500" b="13542"/>
          <a:stretch>
            <a:fillRect/>
          </a:stretch>
        </p:blipFill>
        <p:spPr bwMode="auto">
          <a:xfrm>
            <a:off x="762000" y="17526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4E76C6-F08B-4B2C-B313-C6D2ABED6F4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3. Refine the Architecture into Components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Based on the archetypes, the architectural designer </a:t>
            </a:r>
            <a:r>
              <a:rPr lang="en-US" sz="2000" u="sng" smtClean="0"/>
              <a:t>refines</a:t>
            </a:r>
            <a:r>
              <a:rPr lang="en-US" sz="2000" smtClean="0"/>
              <a:t> the software architecture into </a:t>
            </a:r>
            <a:r>
              <a:rPr lang="en-US" sz="2000" u="sng" smtClean="0"/>
              <a:t>components</a:t>
            </a:r>
            <a:r>
              <a:rPr lang="en-US" sz="2000" smtClean="0"/>
              <a:t> to illustrate the overall structure and architectural style of the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These components are derived from various 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</a:t>
            </a:r>
            <a:r>
              <a:rPr lang="en-US" sz="1800" u="sng" smtClean="0"/>
              <a:t>application domain</a:t>
            </a:r>
            <a:r>
              <a:rPr lang="en-US" sz="1800" smtClean="0"/>
              <a:t> provides application components, which are the </a:t>
            </a:r>
            <a:r>
              <a:rPr lang="en-US" sz="1800" u="sng" smtClean="0"/>
              <a:t>domain classes</a:t>
            </a:r>
            <a:r>
              <a:rPr lang="en-US" sz="1800" smtClean="0"/>
              <a:t> in the analysis model that represent entities in the real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</a:t>
            </a:r>
            <a:r>
              <a:rPr lang="en-US" sz="1800" u="sng" smtClean="0"/>
              <a:t>infrastructure domain</a:t>
            </a:r>
            <a:r>
              <a:rPr lang="en-US" sz="1800" smtClean="0"/>
              <a:t> provides design components (i.e., </a:t>
            </a:r>
            <a:r>
              <a:rPr lang="en-US" sz="1800" u="sng" smtClean="0"/>
              <a:t>design classes</a:t>
            </a:r>
            <a:r>
              <a:rPr lang="en-US" sz="1800" smtClean="0"/>
              <a:t>) that enable application components but have no business connection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Examples: memory management, communication, database, and task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</a:t>
            </a:r>
            <a:r>
              <a:rPr lang="en-US" sz="1800" u="sng" smtClean="0"/>
              <a:t>interfaces</a:t>
            </a:r>
            <a:r>
              <a:rPr lang="en-US" sz="1800" smtClean="0"/>
              <a:t> in the ACD imply one or more </a:t>
            </a:r>
            <a:r>
              <a:rPr lang="en-US" sz="1800" u="sng" smtClean="0"/>
              <a:t>specialized components</a:t>
            </a:r>
            <a:r>
              <a:rPr lang="en-US" sz="1800" smtClean="0"/>
              <a:t> that process the data that flow across the interface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 UML class diagram can represent the classes of the refined architecture and their relationships		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A2E409-22C6-4D80-B34B-883B5FAC773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4. Describe Instantiations of the System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An actual </a:t>
            </a:r>
            <a:r>
              <a:rPr lang="en-US" sz="2000" u="sng" smtClean="0"/>
              <a:t>instantiation</a:t>
            </a:r>
            <a:r>
              <a:rPr lang="en-US" sz="2000" smtClean="0"/>
              <a:t> of the architecture is developed by </a:t>
            </a:r>
            <a:r>
              <a:rPr lang="en-US" sz="2000" u="sng" smtClean="0"/>
              <a:t>applying</a:t>
            </a:r>
            <a:r>
              <a:rPr lang="en-US" sz="2000" smtClean="0"/>
              <a:t> it to a specific problem</a:t>
            </a:r>
          </a:p>
          <a:p>
            <a:pPr eaLnBrk="1" hangingPunct="1"/>
            <a:r>
              <a:rPr lang="en-US" sz="2000" smtClean="0"/>
              <a:t>This </a:t>
            </a:r>
            <a:r>
              <a:rPr lang="en-US" sz="2000" u="sng" smtClean="0"/>
              <a:t>demonstrates</a:t>
            </a:r>
            <a:r>
              <a:rPr lang="en-US" sz="2000" smtClean="0"/>
              <a:t> that the architectural structure, style and components are appropriate</a:t>
            </a:r>
          </a:p>
          <a:p>
            <a:pPr eaLnBrk="1" hangingPunct="1"/>
            <a:r>
              <a:rPr lang="en-US" sz="2000" smtClean="0"/>
              <a:t>A UML </a:t>
            </a:r>
            <a:r>
              <a:rPr lang="en-US" sz="2000" u="sng" smtClean="0"/>
              <a:t>component diagram</a:t>
            </a:r>
            <a:r>
              <a:rPr lang="en-US" sz="2000" smtClean="0"/>
              <a:t> can be used to represent this instantiation</a:t>
            </a:r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Assessing Alternative Architectural Designs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67B7A6-9437-4242-95DE-F2290232D81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Various Assessment Approaches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 smtClean="0"/>
              <a:t>Ask a set of </a:t>
            </a:r>
            <a:r>
              <a:rPr lang="en-US" sz="2000" u="sng" smtClean="0"/>
              <a:t>questions</a:t>
            </a:r>
            <a:r>
              <a:rPr lang="en-US" sz="2000" smtClean="0"/>
              <a:t> that provide the designer with an early assessment of design quality and lay the foundation for more detailed analysis of the architecture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1800" smtClean="0"/>
              <a:t>Assess the </a:t>
            </a:r>
            <a:r>
              <a:rPr lang="en-US" sz="1800" u="sng" smtClean="0"/>
              <a:t>control</a:t>
            </a:r>
            <a:r>
              <a:rPr lang="en-US" sz="1800" smtClean="0"/>
              <a:t> in an architectural design (see next slide)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1800" smtClean="0"/>
              <a:t>Assess the </a:t>
            </a:r>
            <a:r>
              <a:rPr lang="en-US" sz="1800" u="sng" smtClean="0"/>
              <a:t>data</a:t>
            </a:r>
            <a:r>
              <a:rPr lang="en-US" sz="1800" smtClean="0"/>
              <a:t> in an architectural design (see upcoming slide)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smtClean="0"/>
              <a:t>Apply the </a:t>
            </a:r>
            <a:r>
              <a:rPr lang="en-US" sz="2000" u="sng" smtClean="0"/>
              <a:t>architecture trade-off analysis method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smtClean="0"/>
              <a:t>Assess the </a:t>
            </a:r>
            <a:r>
              <a:rPr lang="en-US" sz="2000" u="sng" smtClean="0"/>
              <a:t>architectural complexity</a:t>
            </a:r>
          </a:p>
          <a:p>
            <a:pPr marL="990600" lvl="1" indent="-533400" eaLnBrk="1" hangingPunct="1"/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81400D-DB0E-4232-BBDA-8D215F96FA4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Approach A: Questions -- Assessing </a:t>
            </a:r>
            <a:r>
              <a:rPr lang="en-US" sz="4000" u="sng" smtClean="0"/>
              <a:t>Control</a:t>
            </a:r>
            <a:r>
              <a:rPr lang="en-US" sz="4000" smtClean="0"/>
              <a:t> in an Architectural Design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How is control </a:t>
            </a:r>
            <a:r>
              <a:rPr lang="en-US" sz="2000" u="sng" smtClean="0"/>
              <a:t>managed</a:t>
            </a:r>
            <a:r>
              <a:rPr lang="en-US" sz="2000" smtClean="0"/>
              <a:t> within the architecture?</a:t>
            </a:r>
          </a:p>
          <a:p>
            <a:pPr eaLnBrk="1" hangingPunct="1"/>
            <a:r>
              <a:rPr lang="en-US" sz="2000" smtClean="0"/>
              <a:t>Does a distinct control </a:t>
            </a:r>
            <a:r>
              <a:rPr lang="en-US" sz="2000" u="sng" smtClean="0"/>
              <a:t>hierarchy</a:t>
            </a:r>
            <a:r>
              <a:rPr lang="en-US" sz="2000" smtClean="0"/>
              <a:t> exist, and if so, what is the role of components within this control hierarchy?</a:t>
            </a:r>
          </a:p>
          <a:p>
            <a:pPr eaLnBrk="1" hangingPunct="1"/>
            <a:r>
              <a:rPr lang="en-US" sz="2000" smtClean="0"/>
              <a:t>How do components </a:t>
            </a:r>
            <a:r>
              <a:rPr lang="en-US" sz="2000" u="sng" smtClean="0"/>
              <a:t>transfer</a:t>
            </a:r>
            <a:r>
              <a:rPr lang="en-US" sz="2000" smtClean="0"/>
              <a:t> control within the system?</a:t>
            </a:r>
          </a:p>
          <a:p>
            <a:pPr eaLnBrk="1" hangingPunct="1"/>
            <a:r>
              <a:rPr lang="en-US" sz="2000" smtClean="0"/>
              <a:t>How is control </a:t>
            </a:r>
            <a:r>
              <a:rPr lang="en-US" sz="2000" u="sng" smtClean="0"/>
              <a:t>shared</a:t>
            </a:r>
            <a:r>
              <a:rPr lang="en-US" sz="2000" smtClean="0"/>
              <a:t> among components?</a:t>
            </a:r>
          </a:p>
          <a:p>
            <a:pPr eaLnBrk="1" hangingPunct="1"/>
            <a:r>
              <a:rPr lang="en-US" sz="2000" smtClean="0"/>
              <a:t>What is the control </a:t>
            </a:r>
            <a:r>
              <a:rPr lang="en-US" sz="2000" u="sng" smtClean="0"/>
              <a:t>topology</a:t>
            </a:r>
            <a:r>
              <a:rPr lang="en-US" sz="2000" smtClean="0"/>
              <a:t> (i.e., the geometric form that the control takes)?</a:t>
            </a:r>
          </a:p>
          <a:p>
            <a:pPr eaLnBrk="1" hangingPunct="1"/>
            <a:r>
              <a:rPr lang="en-US" sz="2000" smtClean="0"/>
              <a:t>Is control </a:t>
            </a:r>
            <a:r>
              <a:rPr lang="en-US" sz="2000" u="sng" smtClean="0"/>
              <a:t>synchronized</a:t>
            </a:r>
            <a:r>
              <a:rPr lang="en-US" sz="2000" smtClean="0"/>
              <a:t> or do components operate </a:t>
            </a:r>
            <a:r>
              <a:rPr lang="en-US" sz="2000" u="sng" smtClean="0"/>
              <a:t>asynchronously</a:t>
            </a:r>
            <a:r>
              <a:rPr lang="en-US" sz="2000" smtClean="0"/>
              <a:t>?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lvl="1" eaLnBrk="1" hangingPunct="1"/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2971D-3454-460F-B73B-4FC3D88BC912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Approach A: Questions --</a:t>
            </a:r>
            <a:r>
              <a:rPr lang="en-US" sz="4000" smtClean="0"/>
              <a:t> Assessing </a:t>
            </a:r>
            <a:r>
              <a:rPr lang="en-US" sz="4000" u="sng" smtClean="0"/>
              <a:t>Data</a:t>
            </a:r>
            <a:r>
              <a:rPr lang="en-US" sz="4000" smtClean="0"/>
              <a:t> in an Architectural Design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How are data </a:t>
            </a:r>
            <a:r>
              <a:rPr lang="en-US" sz="2000" u="sng" smtClean="0"/>
              <a:t>communicated</a:t>
            </a:r>
            <a:r>
              <a:rPr lang="en-US" sz="2000" smtClean="0"/>
              <a:t> between components?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Is the flow of data </a:t>
            </a:r>
            <a:r>
              <a:rPr lang="en-US" sz="2000" u="sng" smtClean="0"/>
              <a:t>continuous</a:t>
            </a:r>
            <a:r>
              <a:rPr lang="en-US" sz="2000" smtClean="0"/>
              <a:t>, or are data objects passed to the system sporadically?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What is the </a:t>
            </a:r>
            <a:r>
              <a:rPr lang="en-US" sz="2000" u="sng" smtClean="0"/>
              <a:t>mode of data transfer</a:t>
            </a:r>
            <a:r>
              <a:rPr lang="en-US" sz="2000" smtClean="0"/>
              <a:t> (i.e., are data </a:t>
            </a:r>
            <a:r>
              <a:rPr lang="en-US" sz="2000" u="sng" smtClean="0"/>
              <a:t>passed</a:t>
            </a:r>
            <a:r>
              <a:rPr lang="en-US" sz="2000" smtClean="0"/>
              <a:t> from one component to another or are data available globally to be </a:t>
            </a:r>
            <a:r>
              <a:rPr lang="en-US" sz="2000" u="sng" smtClean="0"/>
              <a:t>shared</a:t>
            </a:r>
            <a:r>
              <a:rPr lang="en-US" sz="2000" smtClean="0"/>
              <a:t> among system components)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Do data </a:t>
            </a:r>
            <a:r>
              <a:rPr lang="en-US" sz="2000" u="sng" smtClean="0"/>
              <a:t>components</a:t>
            </a:r>
            <a:r>
              <a:rPr lang="en-US" sz="2000" smtClean="0"/>
              <a:t> exist (e.g., a repository or blackboard), and if so, what is their role?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How do functional components </a:t>
            </a:r>
            <a:r>
              <a:rPr lang="en-US" sz="2000" u="sng" smtClean="0"/>
              <a:t>interact</a:t>
            </a:r>
            <a:r>
              <a:rPr lang="en-US" sz="2000" smtClean="0"/>
              <a:t> with data components?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Are data components </a:t>
            </a:r>
            <a:r>
              <a:rPr lang="en-US" sz="2000" u="sng" smtClean="0"/>
              <a:t>passive or active</a:t>
            </a:r>
            <a:r>
              <a:rPr lang="en-US" sz="2000" smtClean="0"/>
              <a:t> (i.e., does the data component actively interact with other components in the system)?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How do data and control </a:t>
            </a:r>
            <a:r>
              <a:rPr lang="en-US" sz="2000" u="sng" smtClean="0"/>
              <a:t>interact</a:t>
            </a:r>
            <a:r>
              <a:rPr lang="en-US" sz="2000" smtClean="0"/>
              <a:t> within the system?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9525BF-F990-41A9-BFAE-BDB40B34ED37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Approach B: Architecture Trade-off Analysis Method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sz="1800" u="sng" smtClean="0"/>
              <a:t>Collect</a:t>
            </a:r>
            <a:r>
              <a:rPr lang="en-US" sz="1800" smtClean="0"/>
              <a:t> scenarios representing the system from the user's point of view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1800" u="sng" smtClean="0"/>
              <a:t>Elicit</a:t>
            </a:r>
            <a:r>
              <a:rPr lang="en-US" sz="1800" smtClean="0"/>
              <a:t> requirements, constraints, and environment description to be certain all stakeholder concerns have been addressed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1800" u="sng" smtClean="0"/>
              <a:t>Describe</a:t>
            </a:r>
            <a:r>
              <a:rPr lang="en-US" sz="1800" smtClean="0"/>
              <a:t> the candidate </a:t>
            </a:r>
            <a:r>
              <a:rPr lang="en-US" sz="1800" u="sng" smtClean="0"/>
              <a:t>architectural styles</a:t>
            </a:r>
            <a:r>
              <a:rPr lang="en-US" sz="1800" smtClean="0"/>
              <a:t> that have been chosen to address the scenarios and requirements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1800" u="sng" smtClean="0"/>
              <a:t>Evaluate</a:t>
            </a:r>
            <a:r>
              <a:rPr lang="en-US" sz="1800" smtClean="0"/>
              <a:t> </a:t>
            </a:r>
            <a:r>
              <a:rPr lang="en-US" sz="1800" u="sng" smtClean="0"/>
              <a:t>quality attributes</a:t>
            </a:r>
            <a:r>
              <a:rPr lang="en-US" sz="1800" smtClean="0"/>
              <a:t> by considering each attribute in isolation (reliability, performance, security, maintainability, flexibility, testability, portability, reusability, and interoperability)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1800" u="sng" smtClean="0"/>
              <a:t>Identify</a:t>
            </a:r>
            <a:r>
              <a:rPr lang="en-US" sz="1800" smtClean="0"/>
              <a:t> the </a:t>
            </a:r>
            <a:r>
              <a:rPr lang="en-US" sz="1800" u="sng" smtClean="0"/>
              <a:t>sensitivity</a:t>
            </a:r>
            <a:r>
              <a:rPr lang="en-US" sz="1800" smtClean="0"/>
              <a:t> of </a:t>
            </a:r>
            <a:r>
              <a:rPr lang="en-US" sz="1800" u="sng" smtClean="0"/>
              <a:t>quality attributes</a:t>
            </a:r>
            <a:r>
              <a:rPr lang="en-US" sz="1800" smtClean="0"/>
              <a:t> to various architectural attributes for a specific architectural style by making small changes in the architecture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1800" u="sng" smtClean="0"/>
              <a:t>Critique</a:t>
            </a:r>
            <a:r>
              <a:rPr lang="en-US" sz="1800" smtClean="0"/>
              <a:t> the application of the candidate architectural styles (from step #3) using the sensitivity analysis conducted in step #5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838200" y="5867400"/>
            <a:ext cx="7239000" cy="835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u="none"/>
              <a:t>Based on the results of steps 5 and 6, some architecture alternatives may be eliminated.  Others will be modified and represented in more detail until a target architecture is selected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3B0BCE-D751-45E1-A120-672C417A949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Approach C: Assessing Architectural Complexity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The overall complexity of a software architecture can be assessed by considering the </a:t>
            </a:r>
            <a:r>
              <a:rPr lang="en-US" sz="2000" u="sng" smtClean="0"/>
              <a:t>dependencies</a:t>
            </a:r>
            <a:r>
              <a:rPr lang="en-US" sz="2000" smtClean="0"/>
              <a:t> between components within the architecture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These dependencies are driven by the </a:t>
            </a:r>
            <a:r>
              <a:rPr lang="en-US" sz="2000" u="sng" smtClean="0"/>
              <a:t>information and control flow</a:t>
            </a:r>
            <a:r>
              <a:rPr lang="en-US" sz="2000" smtClean="0"/>
              <a:t> within a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smtClean="0"/>
              <a:t>Three</a:t>
            </a:r>
            <a:r>
              <a:rPr lang="en-US" sz="2000" smtClean="0"/>
              <a:t> types of dependencies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smtClean="0"/>
              <a:t>Sharing</a:t>
            </a:r>
            <a:r>
              <a:rPr lang="en-US" sz="1800" smtClean="0"/>
              <a:t> dependency  		</a:t>
            </a:r>
            <a:r>
              <a:rPr lang="en-US" sz="1800" b="1" smtClean="0"/>
              <a:t>U</a:t>
            </a:r>
            <a:r>
              <a:rPr lang="en-US" sz="1800" smtClean="0"/>
              <a:t> </a:t>
            </a:r>
            <a:r>
              <a:rPr lang="en-US" sz="1800" smtClean="0">
                <a:sym typeface="Wingdings" pitchFamily="2" charset="2"/>
              </a:rPr>
              <a:t>     </a:t>
            </a:r>
            <a:r>
              <a:rPr lang="en-US" sz="1800" b="1" smtClean="0">
                <a:sym typeface="Wingdings" pitchFamily="2" charset="2"/>
              </a:rPr>
              <a:t>V</a:t>
            </a:r>
            <a:endParaRPr lang="en-US" sz="1800" smtClean="0"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600" smtClean="0">
                <a:sym typeface="Wingdings" pitchFamily="2" charset="2"/>
              </a:rPr>
              <a:t>Represents a dependency relationship among consumers who use the </a:t>
            </a:r>
            <a:r>
              <a:rPr lang="en-US" sz="1600" u="sng" smtClean="0">
                <a:sym typeface="Wingdings" pitchFamily="2" charset="2"/>
              </a:rPr>
              <a:t>same</a:t>
            </a:r>
            <a:r>
              <a:rPr lang="en-US" sz="1600" smtClean="0">
                <a:sym typeface="Wingdings" pitchFamily="2" charset="2"/>
              </a:rPr>
              <a:t> source or producer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smtClean="0">
                <a:sym typeface="Wingdings" pitchFamily="2" charset="2"/>
              </a:rPr>
              <a:t>Flow</a:t>
            </a:r>
            <a:r>
              <a:rPr lang="en-US" sz="1800" smtClean="0">
                <a:sym typeface="Wingdings" pitchFamily="2" charset="2"/>
              </a:rPr>
              <a:t> dependency		 	 </a:t>
            </a:r>
            <a:r>
              <a:rPr lang="en-US" sz="1800" b="1" smtClean="0"/>
              <a:t>U</a:t>
            </a:r>
            <a:r>
              <a:rPr lang="en-US" sz="1800" smtClean="0"/>
              <a:t> </a:t>
            </a:r>
            <a:r>
              <a:rPr lang="en-US" sz="1800" smtClean="0">
                <a:sym typeface="Wingdings" pitchFamily="2" charset="2"/>
              </a:rPr>
              <a:t> </a:t>
            </a:r>
            <a:r>
              <a:rPr lang="en-US" sz="1800" b="1" smtClean="0">
                <a:sym typeface="Wingdings" pitchFamily="2" charset="2"/>
              </a:rPr>
              <a:t>V </a:t>
            </a:r>
            <a:r>
              <a:rPr lang="en-US" sz="1800" smtClean="0">
                <a:sym typeface="Wingdings" pitchFamily="2" charset="2"/>
              </a:rPr>
              <a:t>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>
                <a:sym typeface="Wingdings" pitchFamily="2" charset="2"/>
              </a:rPr>
              <a:t>Represents a dependency relationship between </a:t>
            </a:r>
            <a:r>
              <a:rPr lang="en-US" sz="1600" u="sng" smtClean="0">
                <a:sym typeface="Wingdings" pitchFamily="2" charset="2"/>
              </a:rPr>
              <a:t>producers</a:t>
            </a:r>
            <a:r>
              <a:rPr lang="en-US" sz="1600" smtClean="0">
                <a:sym typeface="Wingdings" pitchFamily="2" charset="2"/>
              </a:rPr>
              <a:t> and </a:t>
            </a:r>
            <a:r>
              <a:rPr lang="en-US" sz="1600" u="sng" smtClean="0">
                <a:sym typeface="Wingdings" pitchFamily="2" charset="2"/>
              </a:rPr>
              <a:t>consumers</a:t>
            </a:r>
            <a:r>
              <a:rPr lang="en-US" sz="1600" smtClean="0">
                <a:sym typeface="Wingdings" pitchFamily="2" charset="2"/>
              </a:rPr>
              <a:t> of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smtClean="0">
                <a:sym typeface="Wingdings" pitchFamily="2" charset="2"/>
              </a:rPr>
              <a:t>Constrained</a:t>
            </a:r>
            <a:r>
              <a:rPr lang="en-US" sz="1800" smtClean="0">
                <a:sym typeface="Wingdings" pitchFamily="2" charset="2"/>
              </a:rPr>
              <a:t> dependency		</a:t>
            </a:r>
            <a:r>
              <a:rPr lang="en-US" sz="1800" b="1" smtClean="0"/>
              <a:t>U</a:t>
            </a:r>
            <a:r>
              <a:rPr lang="en-US" sz="1800" smtClean="0"/>
              <a:t>  “</a:t>
            </a:r>
            <a:r>
              <a:rPr lang="en-US" sz="1800" b="1" smtClean="0">
                <a:sym typeface="Wingdings" pitchFamily="2" charset="2"/>
              </a:rPr>
              <a:t>XOR”</a:t>
            </a:r>
            <a:r>
              <a:rPr lang="en-US" sz="1800" smtClean="0">
                <a:sym typeface="Wingdings" pitchFamily="2" charset="2"/>
              </a:rPr>
              <a:t>  </a:t>
            </a:r>
            <a:r>
              <a:rPr lang="en-US" sz="1800" b="1" smtClean="0">
                <a:sym typeface="Wingdings" pitchFamily="2" charset="2"/>
              </a:rPr>
              <a:t>V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>
                <a:sym typeface="Wingdings" pitchFamily="2" charset="2"/>
              </a:rPr>
              <a:t>Represents constraints on the </a:t>
            </a:r>
            <a:r>
              <a:rPr lang="en-US" sz="1600" u="sng" smtClean="0">
                <a:sym typeface="Wingdings" pitchFamily="2" charset="2"/>
              </a:rPr>
              <a:t>relative flow</a:t>
            </a:r>
            <a:r>
              <a:rPr lang="en-US" sz="1600" smtClean="0">
                <a:sym typeface="Wingdings" pitchFamily="2" charset="2"/>
              </a:rPr>
              <a:t> of control among a set of activities such as </a:t>
            </a:r>
            <a:r>
              <a:rPr lang="en-US" sz="1600" u="sng" smtClean="0">
                <a:sym typeface="Wingdings" pitchFamily="2" charset="2"/>
              </a:rPr>
              <a:t>mutual exclusion</a:t>
            </a:r>
            <a:r>
              <a:rPr lang="en-US" sz="1600" smtClean="0">
                <a:sym typeface="Wingdings" pitchFamily="2" charset="2"/>
              </a:rPr>
              <a:t> between two components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8D945D-B976-4793-B72F-18F49C80C59C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 software architecture provides a uniform, high-level view of the system to be built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It depicts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structure and organization of the software </a:t>
            </a:r>
            <a:r>
              <a:rPr lang="en-US" sz="1800" u="sng" smtClean="0"/>
              <a:t>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</a:t>
            </a:r>
            <a:r>
              <a:rPr lang="en-US" sz="1800" u="sng" smtClean="0"/>
              <a:t>properties</a:t>
            </a:r>
            <a:r>
              <a:rPr lang="en-US" sz="1800" smtClean="0"/>
              <a:t> of the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The </a:t>
            </a:r>
            <a:r>
              <a:rPr lang="en-US" sz="1800" u="sng" smtClean="0"/>
              <a:t>relationships</a:t>
            </a:r>
            <a:r>
              <a:rPr lang="en-US" sz="1800" smtClean="0"/>
              <a:t> (i.e., connections) among the components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Software components include program modules and the various data representations that are manipulated by the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The choice of a software architecture highlights </a:t>
            </a:r>
            <a:r>
              <a:rPr lang="en-US" sz="2000" u="sng" smtClean="0"/>
              <a:t>early</a:t>
            </a:r>
            <a:r>
              <a:rPr lang="en-US" sz="2000" smtClean="0"/>
              <a:t> design decisions and provides a mechanism for considering the </a:t>
            </a:r>
            <a:r>
              <a:rPr lang="en-US" sz="2000" u="sng" smtClean="0"/>
              <a:t>benefits</a:t>
            </a:r>
            <a:r>
              <a:rPr lang="en-US" sz="2000" smtClean="0"/>
              <a:t> of alternative architectures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Data design </a:t>
            </a:r>
            <a:r>
              <a:rPr lang="en-US" sz="2000" u="sng" smtClean="0"/>
              <a:t>translates</a:t>
            </a:r>
            <a:r>
              <a:rPr lang="en-US" sz="2000" smtClean="0"/>
              <a:t> the data objects defined in the analysis model into data structures that reside in the software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3810000" y="6324600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none"/>
              <a:t>(More on next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5ED82E-6EA8-4C25-B40B-A3349DFC2A8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Emphasis on Software Components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 software architecture enables a software engineer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Analyze the </a:t>
            </a:r>
            <a:r>
              <a:rPr lang="en-US" sz="1800" u="sng" smtClean="0"/>
              <a:t>effectiveness</a:t>
            </a:r>
            <a:r>
              <a:rPr lang="en-US" sz="1800" smtClean="0"/>
              <a:t> of the design in meeting its stated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Consider architectural </a:t>
            </a:r>
            <a:r>
              <a:rPr lang="en-US" sz="1800" u="sng" smtClean="0"/>
              <a:t>alternatives</a:t>
            </a:r>
            <a:r>
              <a:rPr lang="en-US" sz="1800" smtClean="0"/>
              <a:t> at a stage when making design changes is still relatively easy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Reduce the </a:t>
            </a:r>
            <a:r>
              <a:rPr lang="en-US" sz="1800" u="sng" smtClean="0"/>
              <a:t>risks</a:t>
            </a:r>
            <a:r>
              <a:rPr lang="en-US" sz="1800" smtClean="0"/>
              <a:t> associated with the construction of the software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Focus is placed on the software component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 program module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An object-oriented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 database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Middleware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7D47EC-3D8F-4CB3-8ED9-D47997C3995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(continued)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106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000" smtClean="0"/>
              <a:t>A number of </a:t>
            </a:r>
            <a:r>
              <a:rPr lang="en-US" sz="2000" u="sng" smtClean="0"/>
              <a:t>different</a:t>
            </a:r>
            <a:r>
              <a:rPr lang="en-US" sz="2000" smtClean="0"/>
              <a:t> architectural styles are available that encompass a set of component types, a set of connectors, semantic constraints, and a topological layout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 smtClean="0"/>
              <a:t>The architectural design process contains </a:t>
            </a:r>
            <a:r>
              <a:rPr lang="en-US" sz="2000" u="sng" smtClean="0"/>
              <a:t>four</a:t>
            </a:r>
            <a:r>
              <a:rPr lang="en-US" sz="2000" smtClean="0"/>
              <a:t> distinct steps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arenR"/>
            </a:pPr>
            <a:r>
              <a:rPr lang="en-US" sz="1800" smtClean="0"/>
              <a:t>Represent the system in context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arenR"/>
            </a:pPr>
            <a:r>
              <a:rPr lang="en-US" sz="1800" smtClean="0"/>
              <a:t>Identify the component archetypes (the top-level abstractions)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arenR"/>
            </a:pPr>
            <a:r>
              <a:rPr lang="en-US" sz="1800" smtClean="0"/>
              <a:t>Identify and refine components within the context of various architectural styles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arenR"/>
            </a:pPr>
            <a:r>
              <a:rPr lang="en-US" sz="1800" smtClean="0"/>
              <a:t>Formulate a specific instantiation of the architecture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 smtClean="0"/>
              <a:t>Once a software architecture has been </a:t>
            </a:r>
            <a:r>
              <a:rPr lang="en-US" sz="2000" u="sng" smtClean="0"/>
              <a:t>derived</a:t>
            </a:r>
            <a:r>
              <a:rPr lang="en-US" sz="2000" smtClean="0"/>
              <a:t>, it is </a:t>
            </a:r>
            <a:r>
              <a:rPr lang="en-US" sz="2000" u="sng" smtClean="0"/>
              <a:t>elaborated</a:t>
            </a:r>
            <a:r>
              <a:rPr lang="en-US" sz="2000" smtClean="0"/>
              <a:t> and then </a:t>
            </a:r>
            <a:r>
              <a:rPr lang="en-US" sz="2000" u="sng" smtClean="0"/>
              <a:t>analyzed</a:t>
            </a:r>
            <a:r>
              <a:rPr lang="en-US" sz="2000" smtClean="0"/>
              <a:t> against quality criteria 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610600" y="6400800"/>
            <a:ext cx="33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ym typeface="Wingdings" pitchFamily="2" charset="2"/>
              </a:rPr>
              <a:t>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C5F6D1-4EF3-4EF6-AE41-ABF4E29C82B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Importance of Software Architecture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Representations of software architecture are an </a:t>
            </a:r>
            <a:r>
              <a:rPr lang="en-US" sz="2000" u="sng" smtClean="0"/>
              <a:t>enabler</a:t>
            </a:r>
            <a:r>
              <a:rPr lang="en-US" sz="2000" smtClean="0"/>
              <a:t> for communication between all stakeholders interested in the development of a computer-based system</a:t>
            </a:r>
          </a:p>
          <a:p>
            <a:pPr eaLnBrk="1" hangingPunct="1"/>
            <a:r>
              <a:rPr lang="en-US" sz="2000" smtClean="0"/>
              <a:t>The software architecture highlights </a:t>
            </a:r>
            <a:r>
              <a:rPr lang="en-US" sz="2000" u="sng" smtClean="0"/>
              <a:t>early design decisions</a:t>
            </a:r>
            <a:r>
              <a:rPr lang="en-US" sz="2000" smtClean="0"/>
              <a:t> that will have a profound impact on all software engineering work that follows and, as important, on the ultimate success of the system as an operational entity</a:t>
            </a:r>
          </a:p>
          <a:p>
            <a:pPr eaLnBrk="1" hangingPunct="1"/>
            <a:r>
              <a:rPr lang="en-US" sz="2000" smtClean="0"/>
              <a:t>The software architecture constitutes a relatively small, intellectually </a:t>
            </a:r>
            <a:r>
              <a:rPr lang="en-US" sz="2000" u="sng" smtClean="0"/>
              <a:t>graspable model</a:t>
            </a:r>
            <a:r>
              <a:rPr lang="en-US" sz="2000" smtClean="0"/>
              <a:t> of how the system is structured and how its components work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53986-331F-436B-ABEF-AA89EB9E4FC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153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Example Software Architecture Diagrams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9052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 cstate="print"/>
          <a:srcRect l="17188" t="23958" r="17969" b="32292"/>
          <a:stretch>
            <a:fillRect/>
          </a:stretch>
        </p:blipFill>
        <p:spPr bwMode="auto">
          <a:xfrm>
            <a:off x="152400" y="4337050"/>
            <a:ext cx="4191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5" cstate="print"/>
          <a:srcRect t="14583" r="51563" b="53125"/>
          <a:stretch>
            <a:fillRect/>
          </a:stretch>
        </p:blipFill>
        <p:spPr bwMode="auto">
          <a:xfrm>
            <a:off x="4572000" y="1219200"/>
            <a:ext cx="4191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Data Design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C26393-C7D3-4555-985B-97E894C2439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Purpose of Data Design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Data design </a:t>
            </a:r>
            <a:r>
              <a:rPr lang="en-US" sz="2000" u="sng" smtClean="0"/>
              <a:t>translates</a:t>
            </a:r>
            <a:r>
              <a:rPr lang="en-US" sz="2000" smtClean="0"/>
              <a:t> data objects defined as part of the analysis model into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Data structures at the software component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 possible database architecture at the application level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It </a:t>
            </a:r>
            <a:r>
              <a:rPr lang="en-US" sz="2000" u="sng" smtClean="0"/>
              <a:t>focuses</a:t>
            </a:r>
            <a:r>
              <a:rPr lang="en-US" sz="2000" smtClean="0"/>
              <a:t> on the representation of data structures that are directly accessed by one or more software components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The challenge is to </a:t>
            </a:r>
            <a:r>
              <a:rPr lang="en-US" sz="2000" u="sng" smtClean="0"/>
              <a:t>store and retrieve</a:t>
            </a:r>
            <a:r>
              <a:rPr lang="en-US" sz="2000" smtClean="0"/>
              <a:t> the data in such way that useful information can be extracted from the data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"Data quality is the </a:t>
            </a:r>
            <a:r>
              <a:rPr lang="en-US" sz="2000" u="sng" smtClean="0"/>
              <a:t>difference</a:t>
            </a:r>
            <a:r>
              <a:rPr lang="en-US" sz="2000" smtClean="0"/>
              <a:t> between a data warehouse and a data garbage dump"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5151</TotalTime>
  <Words>3381</Words>
  <Application>Microsoft Office PowerPoint</Application>
  <PresentationFormat>On-screen Show (4:3)</PresentationFormat>
  <Paragraphs>504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Times New Roman</vt:lpstr>
      <vt:lpstr>Arial</vt:lpstr>
      <vt:lpstr>Wingdings</vt:lpstr>
      <vt:lpstr>Default Design</vt:lpstr>
      <vt:lpstr>Chapter 10  Architectural Design     </vt:lpstr>
      <vt:lpstr>Introduction</vt:lpstr>
      <vt:lpstr>Definitions </vt:lpstr>
      <vt:lpstr>Architectural Design Process</vt:lpstr>
      <vt:lpstr>Emphasis on Software Components</vt:lpstr>
      <vt:lpstr>Importance of Software Architecture</vt:lpstr>
      <vt:lpstr>Example Software Architecture Diagrams</vt:lpstr>
      <vt:lpstr>Data Design</vt:lpstr>
      <vt:lpstr>Purpose of Data Design</vt:lpstr>
      <vt:lpstr>Data Design Principles</vt:lpstr>
      <vt:lpstr>Software Architectural Styles</vt:lpstr>
      <vt:lpstr>Common Architectural Styles of American Homes</vt:lpstr>
      <vt:lpstr>Common Architectural Styles of American Homes</vt:lpstr>
      <vt:lpstr>Software Architectural Style</vt:lpstr>
      <vt:lpstr>A Taxonomy of Architectural Styles</vt:lpstr>
      <vt:lpstr>Data Flow Style</vt:lpstr>
      <vt:lpstr>Data Flow Style</vt:lpstr>
      <vt:lpstr>Data Flow Style (continued)</vt:lpstr>
      <vt:lpstr>Data Flow Style (continued)</vt:lpstr>
      <vt:lpstr>Call-and-Return Style</vt:lpstr>
      <vt:lpstr>Call-and-Return Style</vt:lpstr>
      <vt:lpstr>Call-and-Return Style (continued)</vt:lpstr>
      <vt:lpstr>Data-Centered Style</vt:lpstr>
      <vt:lpstr>Data-Centered Style (continued)</vt:lpstr>
      <vt:lpstr>Data-Centered Style (continued)</vt:lpstr>
      <vt:lpstr>Virtual Machine Style</vt:lpstr>
      <vt:lpstr>Virtual Machine Style</vt:lpstr>
      <vt:lpstr>Independent Component Style</vt:lpstr>
      <vt:lpstr>Independent Component Style</vt:lpstr>
      <vt:lpstr>Independent Component Style (continued)</vt:lpstr>
      <vt:lpstr>Heterogeneous Styles</vt:lpstr>
      <vt:lpstr>Architectural Design Process</vt:lpstr>
      <vt:lpstr>Architectural Design Steps</vt:lpstr>
      <vt:lpstr>1. Represent the System in Context</vt:lpstr>
      <vt:lpstr>1. Represent the System in Context (continued)</vt:lpstr>
      <vt:lpstr>2. Define Archetypes</vt:lpstr>
      <vt:lpstr>Example Archetypes in Humanity</vt:lpstr>
      <vt:lpstr>Example Archetypes in Software Architecture</vt:lpstr>
      <vt:lpstr>Archetypes – their attributes </vt:lpstr>
      <vt:lpstr>Archetypes – their methods</vt:lpstr>
      <vt:lpstr>3. Refine the Architecture into Components</vt:lpstr>
      <vt:lpstr>4. Describe Instantiations of the System</vt:lpstr>
      <vt:lpstr>Assessing Alternative Architectural Designs</vt:lpstr>
      <vt:lpstr>Various Assessment Approaches</vt:lpstr>
      <vt:lpstr>Approach A: Questions -- Assessing Control in an Architectural Design</vt:lpstr>
      <vt:lpstr>Approach A: Questions -- Assessing Data in an Architectural Design</vt:lpstr>
      <vt:lpstr>Approach B: Architecture Trade-off Analysis Method</vt:lpstr>
      <vt:lpstr>Approach C: Assessing Architectural Complexity</vt:lpstr>
      <vt:lpstr>Summary</vt:lpstr>
      <vt:lpstr>Summary (continued)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Tevis</dc:creator>
  <cp:lastModifiedBy>Fahim khan</cp:lastModifiedBy>
  <cp:revision>576</cp:revision>
  <dcterms:created xsi:type="dcterms:W3CDTF">2003-04-04T18:50:43Z</dcterms:created>
  <dcterms:modified xsi:type="dcterms:W3CDTF">2014-02-06T08:54:59Z</dcterms:modified>
</cp:coreProperties>
</file>