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9" r:id="rId24"/>
    <p:sldId id="277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6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0C2C7F-001B-472B-BB04-9A02FD12CBAD}" type="datetimeFigureOut">
              <a:rPr lang="en-US" smtClean="0"/>
              <a:t>12/30/2013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CB57E-0BA6-47D7-A40C-C381EF98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706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CB57E-0BA6-47D7-A40C-C381EF9853A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354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6713BD-FA65-4590-B59A-9007F4698946}" type="datetime1">
              <a:rPr lang="en-US" smtClean="0"/>
              <a:t>12/30/2013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8E85F-315E-461A-BE33-DD7669536D1C}" type="datetime1">
              <a:rPr lang="en-US" smtClean="0"/>
              <a:t>12/30/2013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BFC997-33C2-40A4-A4CE-B7DFC055E939}" type="datetime1">
              <a:rPr lang="en-US" smtClean="0"/>
              <a:t>12/30/2013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53550B-0EF3-42F1-B3A2-4BD5BA8FE5E8}" type="datetime1">
              <a:rPr lang="en-US" smtClean="0"/>
              <a:t>12/30/2013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67A36E-5650-4E65-8B18-797944F6EB50}" type="datetime1">
              <a:rPr lang="en-US" smtClean="0"/>
              <a:t>12/30/2013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C39373-F192-4AAD-9521-A11D78021D4B}" type="datetime1">
              <a:rPr lang="en-US" smtClean="0"/>
              <a:t>12/30/2013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2744-6280-4578-8AD1-F2B5F3459BDA}" type="datetime1">
              <a:rPr lang="en-US" smtClean="0"/>
              <a:t>12/30/2013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A884E8-E4A7-4710-AF22-21E7B2214A6F}" type="datetime1">
              <a:rPr lang="en-US" smtClean="0"/>
              <a:t>12/30/2013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90C656-F289-44B6-9173-5173A5294D21}" type="datetime1">
              <a:rPr lang="en-US" smtClean="0"/>
              <a:t>12/30/2013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7A42AD-385A-4958-8AA1-4A2C08A9189A}" type="datetime1">
              <a:rPr lang="en-US" smtClean="0"/>
              <a:t>12/30/2013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FE5189-B35B-4730-B676-7E91BB794490}" type="datetime1">
              <a:rPr lang="en-US" smtClean="0"/>
              <a:t>12/30/2013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14478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602B47A-C71A-478B-98BD-F1364F8FBACC}" type="datetime1">
              <a:rPr lang="en-US" smtClean="0"/>
              <a:t>12/30/2013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963" y="6391275"/>
            <a:ext cx="2052637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32560" y="2490216"/>
            <a:ext cx="7406640" cy="1472184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C#</a:t>
            </a:r>
            <a:br>
              <a:rPr lang="en-US" sz="2800" dirty="0" smtClean="0"/>
            </a:br>
            <a:r>
              <a:rPr lang="en-US" sz="2800" dirty="0">
                <a:effectLst/>
              </a:rPr>
              <a:t>Programming Arrays in C#</a:t>
            </a:r>
            <a:br>
              <a:rPr lang="en-US" sz="2800" dirty="0">
                <a:effectLst/>
              </a:rPr>
            </a:br>
            <a:r>
              <a:rPr lang="en-US" sz="2800" dirty="0">
                <a:effectLst/>
              </a:rPr>
              <a:t>Declaring Arrays of Different Types</a:t>
            </a:r>
            <a:br>
              <a:rPr lang="en-US" sz="2800" dirty="0">
                <a:effectLst/>
              </a:rPr>
            </a:br>
            <a:r>
              <a:rPr lang="en-US" sz="2800" dirty="0">
                <a:effectLst/>
              </a:rPr>
              <a:t>Initializing Array</a:t>
            </a:r>
            <a:br>
              <a:rPr lang="en-US" sz="2800" dirty="0">
                <a:effectLst/>
              </a:rPr>
            </a:br>
            <a:r>
              <a:rPr lang="en-US" sz="2800" dirty="0">
                <a:effectLst/>
              </a:rPr>
              <a:t>Accessing Array Elements</a:t>
            </a:r>
            <a:r>
              <a:rPr lang="en-US" sz="2800" dirty="0">
                <a:effectLst/>
                <a:latin typeface="Book Antiqua"/>
                <a:ea typeface="Times New Roman"/>
                <a:cs typeface="Times New Roman"/>
              </a:rPr>
              <a:t/>
            </a:r>
            <a:br>
              <a:rPr lang="en-US" sz="2800" dirty="0">
                <a:effectLst/>
                <a:latin typeface="Book Antiqua"/>
                <a:ea typeface="Times New Roman"/>
                <a:cs typeface="Times New Roman"/>
              </a:rPr>
            </a:br>
            <a:r>
              <a:rPr lang="en-US" sz="2800" dirty="0">
                <a:effectLst/>
              </a:rPr>
              <a:t>Creating User Interfaces Using Windows Standards </a:t>
            </a:r>
            <a:br>
              <a:rPr lang="en-US" sz="2800" dirty="0">
                <a:effectLst/>
              </a:rPr>
            </a:br>
            <a:r>
              <a:rPr lang="en-US" sz="2800" dirty="0">
                <a:effectLst/>
              </a:rPr>
              <a:t>Form Application Types and Standards</a:t>
            </a:r>
            <a:br>
              <a:rPr lang="en-US" sz="2800" dirty="0">
                <a:effectLst/>
              </a:rPr>
            </a:br>
            <a:r>
              <a:rPr lang="en-US" sz="2800" dirty="0">
                <a:effectLst/>
              </a:rPr>
              <a:t>Looking at </a:t>
            </a:r>
            <a:r>
              <a:rPr lang="en-US" sz="2800" dirty="0" smtClean="0">
                <a:effectLst/>
              </a:rPr>
              <a:t>Forms</a:t>
            </a:r>
            <a:endParaRPr lang="en-US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32560" y="4114800"/>
            <a:ext cx="7406640" cy="1752600"/>
          </a:xfrm>
        </p:spPr>
        <p:txBody>
          <a:bodyPr/>
          <a:lstStyle/>
          <a:p>
            <a:r>
              <a:rPr lang="en-US" dirty="0" smtClean="0"/>
              <a:t>Week 5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248400" y="6324600"/>
            <a:ext cx="19812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34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Accessing an array using a </a:t>
            </a:r>
            <a:r>
              <a:rPr lang="en-US" b="1" dirty="0" err="1">
                <a:effectLst/>
              </a:rPr>
              <a:t>foreach</a:t>
            </a:r>
            <a:r>
              <a:rPr lang="en-US" b="1" dirty="0">
                <a:effectLst/>
              </a:rPr>
              <a:t>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t"/>
            <a:r>
              <a:rPr lang="en-US" b="1" dirty="0"/>
              <a:t>The </a:t>
            </a:r>
            <a:r>
              <a:rPr lang="en-US" b="1" dirty="0" err="1"/>
              <a:t>foreach</a:t>
            </a:r>
            <a:r>
              <a:rPr lang="en-US" b="1" dirty="0"/>
              <a:t> control statement </a:t>
            </a:r>
            <a:r>
              <a:rPr lang="en-US" b="1" dirty="0" smtClean="0"/>
              <a:t>is </a:t>
            </a:r>
            <a:r>
              <a:rPr lang="en-US" b="1" dirty="0"/>
              <a:t>used to iterate through the items of an array</a:t>
            </a:r>
            <a:r>
              <a:rPr lang="en-US" b="1" dirty="0" smtClean="0"/>
              <a:t>.</a:t>
            </a:r>
          </a:p>
          <a:p>
            <a:pPr fontAlgn="t"/>
            <a:r>
              <a:rPr lang="en-US" b="1" dirty="0" smtClean="0"/>
              <a:t> </a:t>
            </a:r>
            <a:r>
              <a:rPr lang="en-US" b="1" dirty="0"/>
              <a:t>For example, the following code uses </a:t>
            </a:r>
            <a:r>
              <a:rPr lang="en-US" b="1" dirty="0" err="1"/>
              <a:t>foreach</a:t>
            </a:r>
            <a:r>
              <a:rPr lang="en-US" b="1" dirty="0"/>
              <a:t> loop to read all items of an array of strings. </a:t>
            </a:r>
          </a:p>
          <a:p>
            <a:pPr marL="82296" indent="0" fontAlgn="t">
              <a:buNone/>
            </a:pPr>
            <a:endParaRPr lang="en-US" b="1" dirty="0"/>
          </a:p>
          <a:p>
            <a:r>
              <a:rPr lang="en-US" b="1" dirty="0"/>
              <a:t>string[ ] </a:t>
            </a:r>
            <a:r>
              <a:rPr lang="en-US" b="1" dirty="0" err="1"/>
              <a:t>strArray</a:t>
            </a:r>
            <a:r>
              <a:rPr lang="en-US" b="1" dirty="0"/>
              <a:t> = new string[] { “</a:t>
            </a:r>
            <a:r>
              <a:rPr lang="en-US" b="1" dirty="0" err="1"/>
              <a:t>kamal</a:t>
            </a:r>
            <a:r>
              <a:rPr lang="en-US" b="1" dirty="0"/>
              <a:t>", “Ali", “</a:t>
            </a:r>
            <a:r>
              <a:rPr lang="en-US" b="1" dirty="0" err="1"/>
              <a:t>Raheel</a:t>
            </a:r>
            <a:r>
              <a:rPr lang="en-US" b="1" dirty="0"/>
              <a:t>", "Praveen", “</a:t>
            </a:r>
            <a:r>
              <a:rPr lang="en-US" b="1" dirty="0" err="1"/>
              <a:t>Mujeeb</a:t>
            </a:r>
            <a:r>
              <a:rPr lang="en-US" b="1" dirty="0"/>
              <a:t>" }; </a:t>
            </a:r>
          </a:p>
          <a:p>
            <a:pPr marL="82296" indent="0">
              <a:buNone/>
            </a:pPr>
            <a:r>
              <a:rPr lang="en-US" b="1" dirty="0"/>
              <a:t>  </a:t>
            </a:r>
          </a:p>
          <a:p>
            <a:r>
              <a:rPr lang="en-US" b="1" dirty="0" err="1" smtClean="0"/>
              <a:t>foreach</a:t>
            </a:r>
            <a:r>
              <a:rPr lang="en-US" b="1" dirty="0" smtClean="0"/>
              <a:t> </a:t>
            </a:r>
            <a:r>
              <a:rPr lang="en-US" b="1" dirty="0"/>
              <a:t>(string </a:t>
            </a:r>
            <a:r>
              <a:rPr lang="en-US" b="1" dirty="0" err="1"/>
              <a:t>str</a:t>
            </a:r>
            <a:r>
              <a:rPr lang="en-US" b="1" dirty="0"/>
              <a:t> in </a:t>
            </a:r>
            <a:r>
              <a:rPr lang="en-US" b="1" dirty="0" err="1"/>
              <a:t>strArray</a:t>
            </a:r>
            <a:r>
              <a:rPr lang="en-US" b="1" dirty="0"/>
              <a:t>) </a:t>
            </a:r>
          </a:p>
          <a:p>
            <a:pPr marL="82296" indent="0">
              <a:buNone/>
            </a:pPr>
            <a:r>
              <a:rPr lang="en-US" b="1" dirty="0"/>
              <a:t>{ </a:t>
            </a:r>
          </a:p>
          <a:p>
            <a:pPr marL="82296" indent="0">
              <a:buNone/>
            </a:pPr>
            <a:r>
              <a:rPr lang="en-US" b="1" dirty="0"/>
              <a:t>    </a:t>
            </a:r>
            <a:r>
              <a:rPr lang="en-US" b="1" dirty="0" err="1"/>
              <a:t>Console.WriteLine</a:t>
            </a:r>
            <a:r>
              <a:rPr lang="en-US" b="1" dirty="0"/>
              <a:t>(</a:t>
            </a:r>
            <a:r>
              <a:rPr lang="en-US" b="1" dirty="0" err="1"/>
              <a:t>str</a:t>
            </a:r>
            <a:r>
              <a:rPr lang="en-US" b="1" dirty="0"/>
              <a:t>); </a:t>
            </a:r>
          </a:p>
          <a:p>
            <a:pPr marL="82296" indent="0">
              <a:buNone/>
            </a:pPr>
            <a:r>
              <a:rPr lang="en-US" b="1" dirty="0"/>
              <a:t>}</a:t>
            </a:r>
          </a:p>
          <a:p>
            <a:r>
              <a:rPr lang="en-US" b="1" dirty="0" smtClean="0"/>
              <a:t>The following code will access the elements of integer type array</a:t>
            </a:r>
          </a:p>
          <a:p>
            <a:r>
              <a:rPr lang="en-US" b="1" dirty="0" err="1"/>
              <a:t>foreach</a:t>
            </a:r>
            <a:r>
              <a:rPr lang="en-US" b="1" dirty="0"/>
              <a:t> (</a:t>
            </a:r>
            <a:r>
              <a:rPr lang="en-US" b="1" dirty="0" err="1"/>
              <a:t>int</a:t>
            </a:r>
            <a:r>
              <a:rPr lang="en-US" b="1" dirty="0"/>
              <a:t> x in </a:t>
            </a:r>
            <a:r>
              <a:rPr lang="en-US" b="1" dirty="0" err="1"/>
              <a:t>myArray</a:t>
            </a:r>
            <a:r>
              <a:rPr lang="en-US" b="1" dirty="0"/>
              <a:t>) </a:t>
            </a:r>
            <a:r>
              <a:rPr lang="en-US" b="1" dirty="0" smtClean="0"/>
              <a:t>{</a:t>
            </a:r>
          </a:p>
          <a:p>
            <a:pPr marL="82296" indent="0">
              <a:buNone/>
            </a:pPr>
            <a:r>
              <a:rPr lang="en-US" b="1" dirty="0" smtClean="0"/>
              <a:t> </a:t>
            </a:r>
            <a:r>
              <a:rPr lang="en-US" b="1" dirty="0" err="1"/>
              <a:t>Console.WriteLine</a:t>
            </a:r>
            <a:r>
              <a:rPr lang="en-US" b="1" dirty="0"/>
              <a:t>(x); </a:t>
            </a:r>
            <a:endParaRPr lang="en-US" b="1" dirty="0" smtClean="0"/>
          </a:p>
          <a:p>
            <a:pPr marL="82296" indent="0">
              <a:buNone/>
            </a:pPr>
            <a:r>
              <a:rPr lang="en-US" b="1" dirty="0" smtClean="0"/>
              <a:t>}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07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Setting and Accessing Array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Elements are stored in an array either by direct access or by calling the </a:t>
            </a:r>
            <a:r>
              <a:rPr lang="en-US" dirty="0" smtClean="0"/>
              <a:t>Array class </a:t>
            </a:r>
            <a:r>
              <a:rPr lang="en-US" dirty="0"/>
              <a:t>method </a:t>
            </a:r>
            <a:r>
              <a:rPr lang="en-US" dirty="0" err="1"/>
              <a:t>SetValue</a:t>
            </a:r>
            <a:r>
              <a:rPr lang="en-US" dirty="0"/>
              <a:t>. Direct access involves referencing an array position </a:t>
            </a:r>
            <a:r>
              <a:rPr lang="en-US" dirty="0" smtClean="0"/>
              <a:t>by index </a:t>
            </a:r>
            <a:r>
              <a:rPr lang="en-US" dirty="0"/>
              <a:t>on the left-hand side of an assignment statement:</a:t>
            </a:r>
          </a:p>
          <a:p>
            <a:pPr lvl="1"/>
            <a:r>
              <a:rPr lang="en-US" dirty="0"/>
              <a:t>Names[2] = "Raymond";</a:t>
            </a:r>
          </a:p>
          <a:p>
            <a:pPr lvl="1"/>
            <a:r>
              <a:rPr lang="en-US" dirty="0"/>
              <a:t>Sales[19] = 23123;</a:t>
            </a:r>
          </a:p>
          <a:p>
            <a:r>
              <a:rPr lang="en-US" dirty="0"/>
              <a:t>The </a:t>
            </a:r>
            <a:r>
              <a:rPr lang="en-US" dirty="0" err="1"/>
              <a:t>SetValue</a:t>
            </a:r>
            <a:r>
              <a:rPr lang="en-US" dirty="0"/>
              <a:t> method provides a more object-oriented way to set the </a:t>
            </a:r>
            <a:r>
              <a:rPr lang="en-US" dirty="0" smtClean="0"/>
              <a:t>value of </a:t>
            </a:r>
            <a:r>
              <a:rPr lang="en-US" dirty="0"/>
              <a:t>an array </a:t>
            </a:r>
            <a:r>
              <a:rPr lang="en-US" dirty="0" smtClean="0"/>
              <a:t>element</a:t>
            </a:r>
            <a:r>
              <a:rPr lang="en-US" dirty="0"/>
              <a:t>. The method takes two arguments, an index number </a:t>
            </a:r>
            <a:r>
              <a:rPr lang="en-US" dirty="0" smtClean="0"/>
              <a:t>and the </a:t>
            </a:r>
            <a:r>
              <a:rPr lang="en-US" dirty="0"/>
              <a:t>value of the element.</a:t>
            </a:r>
          </a:p>
          <a:p>
            <a:pPr lvl="1"/>
            <a:r>
              <a:rPr lang="en-US" dirty="0" err="1" smtClean="0"/>
              <a:t>names.SetValue</a:t>
            </a:r>
            <a:r>
              <a:rPr lang="en-US" dirty="0" smtClean="0"/>
              <a:t>["Raymond“,2];</a:t>
            </a:r>
            <a:endParaRPr lang="en-US" dirty="0"/>
          </a:p>
          <a:p>
            <a:pPr lvl="1"/>
            <a:r>
              <a:rPr lang="en-US" dirty="0" err="1" smtClean="0"/>
              <a:t>sales.SetValue</a:t>
            </a:r>
            <a:r>
              <a:rPr lang="en-US" dirty="0" smtClean="0"/>
              <a:t>[23123,5];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7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Setting and Accessing Array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Array elements are accessed either by direct access or by calling </a:t>
            </a:r>
            <a:r>
              <a:rPr lang="en-US" dirty="0" smtClean="0"/>
              <a:t>the </a:t>
            </a:r>
            <a:r>
              <a:rPr lang="en-US" dirty="0" err="1" smtClean="0"/>
              <a:t>GetValue</a:t>
            </a:r>
            <a:r>
              <a:rPr lang="en-US" dirty="0" smtClean="0"/>
              <a:t> </a:t>
            </a:r>
            <a:r>
              <a:rPr lang="en-US" dirty="0"/>
              <a:t>method. The </a:t>
            </a:r>
            <a:r>
              <a:rPr lang="en-US" dirty="0" err="1"/>
              <a:t>GetValue</a:t>
            </a:r>
            <a:r>
              <a:rPr lang="en-US" dirty="0"/>
              <a:t> method takes a single </a:t>
            </a:r>
            <a:r>
              <a:rPr lang="en-US" dirty="0" smtClean="0"/>
              <a:t>argument—an </a:t>
            </a:r>
            <a:r>
              <a:rPr lang="en-US" dirty="0"/>
              <a:t>index.</a:t>
            </a:r>
          </a:p>
          <a:p>
            <a:pPr lvl="1"/>
            <a:r>
              <a:rPr lang="en-US" dirty="0" err="1"/>
              <a:t>myName</a:t>
            </a:r>
            <a:r>
              <a:rPr lang="en-US" dirty="0"/>
              <a:t> = names[2];</a:t>
            </a:r>
          </a:p>
          <a:p>
            <a:pPr lvl="1"/>
            <a:r>
              <a:rPr lang="en-US" dirty="0" err="1"/>
              <a:t>monthSales</a:t>
            </a:r>
            <a:r>
              <a:rPr lang="en-US" dirty="0"/>
              <a:t> = </a:t>
            </a:r>
            <a:r>
              <a:rPr lang="en-US" dirty="0" err="1"/>
              <a:t>sales.GetValue</a:t>
            </a:r>
            <a:r>
              <a:rPr lang="en-US" dirty="0"/>
              <a:t>[19</a:t>
            </a:r>
            <a:r>
              <a:rPr lang="en-US" dirty="0" smtClean="0"/>
              <a:t>];</a:t>
            </a:r>
          </a:p>
          <a:p>
            <a:pPr lvl="1"/>
            <a:r>
              <a:rPr lang="en-US" dirty="0" err="1" smtClean="0"/>
              <a:t>Console.WriteLine</a:t>
            </a:r>
            <a:r>
              <a:rPr lang="en-US" dirty="0" smtClean="0"/>
              <a:t>(</a:t>
            </a:r>
            <a:r>
              <a:rPr lang="en-US" dirty="0" err="1" smtClean="0"/>
              <a:t>sales.GetValue</a:t>
            </a:r>
            <a:r>
              <a:rPr lang="en-US" dirty="0" smtClean="0"/>
              <a:t>[2]);</a:t>
            </a:r>
            <a:endParaRPr lang="en-US" dirty="0"/>
          </a:p>
          <a:p>
            <a:r>
              <a:rPr lang="en-US" dirty="0"/>
              <a:t>It is common to loop through an array in order to access every array </a:t>
            </a:r>
            <a:r>
              <a:rPr lang="en-US" dirty="0" smtClean="0"/>
              <a:t>element using </a:t>
            </a:r>
            <a:r>
              <a:rPr lang="en-US" dirty="0"/>
              <a:t>a For loop.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frequent mistake programmers make when coding the </a:t>
            </a:r>
            <a:r>
              <a:rPr lang="en-US" dirty="0" smtClean="0"/>
              <a:t>loop is </a:t>
            </a:r>
            <a:r>
              <a:rPr lang="en-US" dirty="0"/>
              <a:t>to either hard-code the upper value of the loop </a:t>
            </a:r>
            <a:r>
              <a:rPr lang="en-US" dirty="0" smtClean="0"/>
              <a:t>call </a:t>
            </a:r>
            <a:r>
              <a:rPr lang="en-US" dirty="0"/>
              <a:t>a function </a:t>
            </a:r>
            <a:r>
              <a:rPr lang="en-US" dirty="0" smtClean="0"/>
              <a:t>that accesses </a:t>
            </a:r>
            <a:r>
              <a:rPr lang="en-US" dirty="0"/>
              <a:t>the upper bound of the loop for each iteration of the loop:</a:t>
            </a:r>
          </a:p>
          <a:p>
            <a:pPr lvl="1"/>
            <a:r>
              <a:rPr lang="en-US" dirty="0"/>
              <a:t>(for </a:t>
            </a:r>
            <a:r>
              <a:rPr lang="en-US" dirty="0" err="1"/>
              <a:t>int</a:t>
            </a:r>
            <a:r>
              <a:rPr lang="en-US" dirty="0"/>
              <a:t> i = 0; i &lt;= </a:t>
            </a:r>
            <a:r>
              <a:rPr lang="en-US" dirty="0" err="1"/>
              <a:t>sales.GetUpperBound</a:t>
            </a:r>
            <a:r>
              <a:rPr lang="en-US" dirty="0"/>
              <a:t>(0); i++)</a:t>
            </a:r>
          </a:p>
          <a:p>
            <a:pPr lvl="1"/>
            <a:r>
              <a:rPr lang="en-US" dirty="0" err="1"/>
              <a:t>totalSales</a:t>
            </a:r>
            <a:r>
              <a:rPr lang="en-US" dirty="0"/>
              <a:t> = </a:t>
            </a:r>
            <a:r>
              <a:rPr lang="en-US" dirty="0" err="1"/>
              <a:t>totalSales</a:t>
            </a:r>
            <a:r>
              <a:rPr lang="en-US" dirty="0"/>
              <a:t> + sales[i];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56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Methods and Properties for Retrieving Array Metadata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Array class provides several properties for retrieving metadata about </a:t>
            </a:r>
            <a:r>
              <a:rPr lang="en-US" dirty="0" smtClean="0"/>
              <a:t>an array</a:t>
            </a:r>
            <a:endParaRPr lang="en-US" dirty="0"/>
          </a:p>
          <a:p>
            <a:r>
              <a:rPr lang="en-US" dirty="0" smtClean="0"/>
              <a:t>Length</a:t>
            </a:r>
            <a:r>
              <a:rPr lang="en-US" dirty="0"/>
              <a:t>: Returns the total number of elements in all dimensions of an array.</a:t>
            </a:r>
          </a:p>
          <a:p>
            <a:r>
              <a:rPr lang="en-US" dirty="0" err="1" smtClean="0"/>
              <a:t>GetLength</a:t>
            </a:r>
            <a:r>
              <a:rPr lang="en-US" dirty="0"/>
              <a:t>: Returns the number of elements in specified dimension of </a:t>
            </a:r>
            <a:r>
              <a:rPr lang="en-US" dirty="0" smtClean="0"/>
              <a:t>an array</a:t>
            </a:r>
            <a:endParaRPr lang="en-US" dirty="0"/>
          </a:p>
          <a:p>
            <a:r>
              <a:rPr lang="en-US" dirty="0"/>
              <a:t>Rank: Returns the number of dimensions of an </a:t>
            </a:r>
            <a:r>
              <a:rPr lang="en-US" dirty="0" smtClean="0"/>
              <a:t>array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GetType</a:t>
            </a:r>
            <a:r>
              <a:rPr lang="en-US" dirty="0"/>
              <a:t>: Returns the Type of the current array </a:t>
            </a:r>
            <a:r>
              <a:rPr lang="en-US" dirty="0" smtClean="0"/>
              <a:t>instance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57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program in which all the following functions </a:t>
            </a:r>
            <a:r>
              <a:rPr lang="en-US" dirty="0" smtClean="0"/>
              <a:t>using two different data types of arrays.</a:t>
            </a:r>
            <a:endParaRPr lang="en-US" dirty="0" smtClean="0"/>
          </a:p>
          <a:p>
            <a:r>
              <a:rPr lang="en-US" dirty="0" smtClean="0"/>
              <a:t>i.e. length, rank, </a:t>
            </a:r>
            <a:r>
              <a:rPr lang="en-US" dirty="0" err="1" smtClean="0"/>
              <a:t>getlength</a:t>
            </a:r>
            <a:r>
              <a:rPr lang="en-US" dirty="0" smtClean="0"/>
              <a:t>, get type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55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Array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en-US" dirty="0"/>
              <a:t>Arrays can be divided into the following four categories. </a:t>
            </a:r>
          </a:p>
          <a:p>
            <a:pPr lvl="1" fontAlgn="t"/>
            <a:r>
              <a:rPr lang="en-US" dirty="0" smtClean="0"/>
              <a:t>Single-dimensional </a:t>
            </a:r>
            <a:r>
              <a:rPr lang="en-US" dirty="0"/>
              <a:t>arrays </a:t>
            </a:r>
          </a:p>
          <a:p>
            <a:pPr lvl="1" fontAlgn="t"/>
            <a:r>
              <a:rPr lang="en-US" dirty="0" smtClean="0"/>
              <a:t>Multidimensional </a:t>
            </a:r>
            <a:r>
              <a:rPr lang="en-US" dirty="0"/>
              <a:t>arrays or rectangular arrays </a:t>
            </a:r>
          </a:p>
          <a:p>
            <a:pPr lvl="1" fontAlgn="t"/>
            <a:r>
              <a:rPr lang="en-US" dirty="0" smtClean="0"/>
              <a:t>Jagged </a:t>
            </a:r>
            <a:r>
              <a:rPr lang="en-US" dirty="0"/>
              <a:t>arrays </a:t>
            </a:r>
          </a:p>
          <a:p>
            <a:pPr lvl="1" fontAlgn="t"/>
            <a:r>
              <a:rPr lang="en-US" dirty="0" smtClean="0"/>
              <a:t>Mixed </a:t>
            </a:r>
            <a:r>
              <a:rPr lang="en-US" dirty="0"/>
              <a:t>arrays.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65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Single Dimension </a:t>
            </a:r>
            <a:r>
              <a:rPr lang="en-US" b="1" dirty="0" smtClean="0">
                <a:effectLst/>
              </a:rPr>
              <a:t>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t"/>
            <a:r>
              <a:rPr lang="en-US" dirty="0"/>
              <a:t>Single-dimensional arrays are the simplest form of arrays. These types of arrays are used to store number of items of a predefined type. All items in a single dimension array are stored contiguously starting from 0 to the size of the array -1. </a:t>
            </a:r>
          </a:p>
          <a:p>
            <a:pPr fontAlgn="t"/>
            <a:r>
              <a:rPr lang="en-US" dirty="0"/>
              <a:t>The following code declares an integer array that can store 3 items. 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[] </a:t>
            </a:r>
            <a:r>
              <a:rPr lang="en-US" dirty="0" err="1"/>
              <a:t>intArray</a:t>
            </a:r>
            <a:r>
              <a:rPr lang="en-US" dirty="0"/>
              <a:t>; </a:t>
            </a:r>
          </a:p>
          <a:p>
            <a:pPr lvl="1"/>
            <a:r>
              <a:rPr lang="en-US" dirty="0" err="1"/>
              <a:t>intArray</a:t>
            </a:r>
            <a:r>
              <a:rPr lang="en-US" dirty="0"/>
              <a:t> = new </a:t>
            </a:r>
            <a:r>
              <a:rPr lang="en-US" dirty="0" err="1"/>
              <a:t>int</a:t>
            </a:r>
            <a:r>
              <a:rPr lang="en-US" dirty="0"/>
              <a:t>[3];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21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Multi-Dimensional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t"/>
            <a:r>
              <a:rPr lang="en-US" dirty="0"/>
              <a:t>A multi-dimensional array, also known as a rectangular array is an array with more than one dimension. The form of a multi-dimensional array is a matrix. </a:t>
            </a:r>
            <a:endParaRPr lang="en-US" dirty="0" smtClean="0"/>
          </a:p>
          <a:p>
            <a:pPr fontAlgn="t"/>
            <a:r>
              <a:rPr lang="en-US" dirty="0" smtClean="0"/>
              <a:t>Syntax</a:t>
            </a:r>
          </a:p>
          <a:p>
            <a:pPr lvl="1" fontAlgn="t"/>
            <a:r>
              <a:rPr lang="en-US" dirty="0" err="1" smtClean="0"/>
              <a:t>int</a:t>
            </a:r>
            <a:r>
              <a:rPr lang="en-US" smtClean="0"/>
              <a:t>[ , </a:t>
            </a:r>
            <a:r>
              <a:rPr lang="en-US" dirty="0" smtClean="0"/>
              <a:t>] </a:t>
            </a:r>
            <a:r>
              <a:rPr lang="en-US" dirty="0" err="1" smtClean="0"/>
              <a:t>xarray</a:t>
            </a:r>
            <a:r>
              <a:rPr lang="en-US" dirty="0" smtClean="0"/>
              <a:t>=new </a:t>
            </a:r>
            <a:r>
              <a:rPr lang="en-US" dirty="0" err="1" smtClean="0"/>
              <a:t>int</a:t>
            </a:r>
            <a:r>
              <a:rPr lang="en-US" dirty="0" smtClean="0"/>
              <a:t>[</a:t>
            </a:r>
            <a:r>
              <a:rPr lang="en-US" dirty="0" err="1" smtClean="0"/>
              <a:t>row,col</a:t>
            </a:r>
            <a:r>
              <a:rPr lang="en-US" dirty="0" smtClean="0"/>
              <a:t>];</a:t>
            </a:r>
            <a:endParaRPr lang="en-US" dirty="0"/>
          </a:p>
          <a:p>
            <a:pPr marL="82296" indent="0" fontAlgn="t">
              <a:buNone/>
            </a:pPr>
            <a:r>
              <a:rPr lang="en-US" b="1" dirty="0"/>
              <a:t>Declaring a multi-dimensional array</a:t>
            </a:r>
            <a:r>
              <a:rPr lang="en-US" dirty="0"/>
              <a:t> </a:t>
            </a:r>
          </a:p>
          <a:p>
            <a:pPr fontAlgn="t"/>
            <a:r>
              <a:rPr lang="en-US" dirty="0"/>
              <a:t>A multi dimension array is declared as following: </a:t>
            </a:r>
          </a:p>
          <a:p>
            <a:pPr lvl="1"/>
            <a:r>
              <a:rPr lang="en-US" dirty="0"/>
              <a:t>string[,] </a:t>
            </a:r>
            <a:r>
              <a:rPr lang="en-US" dirty="0" err="1"/>
              <a:t>mutliDimStringArray</a:t>
            </a:r>
            <a:r>
              <a:rPr lang="en-US" dirty="0"/>
              <a:t>; </a:t>
            </a:r>
          </a:p>
          <a:p>
            <a:pPr lvl="1" fontAlgn="t"/>
            <a:r>
              <a:rPr lang="en-US" dirty="0"/>
              <a:t>A multi-dimensional array can be fixed-sized or dynamic sized. </a:t>
            </a:r>
            <a:endParaRPr lang="en-US" dirty="0" smtClean="0"/>
          </a:p>
          <a:p>
            <a:pPr lvl="1" fontAlgn="t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06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Initializing multi-dimensional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t"/>
            <a:r>
              <a:rPr lang="en-US" dirty="0"/>
              <a:t>The following code </a:t>
            </a:r>
            <a:r>
              <a:rPr lang="en-US" dirty="0" smtClean="0"/>
              <a:t>is </a:t>
            </a:r>
            <a:r>
              <a:rPr lang="en-US" dirty="0"/>
              <a:t>an example of fixed-sized multi-dimensional arrays that defines two multi dimension arrays with a matrix of 3x2 and 2x2. </a:t>
            </a:r>
            <a:endParaRPr lang="en-US" dirty="0" smtClean="0"/>
          </a:p>
          <a:p>
            <a:pPr fontAlgn="t"/>
            <a:r>
              <a:rPr lang="en-US" dirty="0" smtClean="0"/>
              <a:t>The </a:t>
            </a:r>
            <a:r>
              <a:rPr lang="en-US" dirty="0"/>
              <a:t>first array can store 6 items and second array can store 4 items. Both of these arrays are initialized during the declaration. </a:t>
            </a:r>
          </a:p>
          <a:p>
            <a:pPr lvl="1"/>
            <a:r>
              <a:rPr lang="en-US" sz="1600" dirty="0" err="1"/>
              <a:t>int</a:t>
            </a:r>
            <a:r>
              <a:rPr lang="en-US" sz="1600" dirty="0"/>
              <a:t>[,] numbers = new </a:t>
            </a:r>
            <a:r>
              <a:rPr lang="en-US" sz="1600" dirty="0" err="1"/>
              <a:t>int</a:t>
            </a:r>
            <a:r>
              <a:rPr lang="en-US" sz="1600" dirty="0"/>
              <a:t>[3, 2] { { 1, 2 }, { 3, 4 }, { 5, 6 } }; </a:t>
            </a:r>
          </a:p>
          <a:p>
            <a:pPr lvl="1"/>
            <a:r>
              <a:rPr lang="en-US" sz="1600" dirty="0"/>
              <a:t>string[,] names = new string[2, 2] { { </a:t>
            </a:r>
            <a:r>
              <a:rPr lang="en-US" sz="1600" dirty="0" smtClean="0"/>
              <a:t>“</a:t>
            </a:r>
            <a:r>
              <a:rPr lang="en-US" sz="1600" dirty="0" err="1" smtClean="0"/>
              <a:t>Isb</a:t>
            </a:r>
            <a:r>
              <a:rPr lang="en-US" sz="1600" dirty="0" smtClean="0"/>
              <a:t>", “</a:t>
            </a:r>
            <a:r>
              <a:rPr lang="en-US" sz="1600" dirty="0" err="1" smtClean="0"/>
              <a:t>Lhr</a:t>
            </a:r>
            <a:r>
              <a:rPr lang="en-US" sz="1600" dirty="0" smtClean="0"/>
              <a:t>” </a:t>
            </a:r>
            <a:r>
              <a:rPr lang="en-US" sz="1600" dirty="0"/>
              <a:t>}, { </a:t>
            </a:r>
            <a:r>
              <a:rPr lang="en-US" sz="1600" dirty="0" smtClean="0"/>
              <a:t>“DHA", “</a:t>
            </a:r>
            <a:r>
              <a:rPr lang="en-US" sz="1600" dirty="0" err="1" smtClean="0"/>
              <a:t>Gulbarg</a:t>
            </a:r>
            <a:r>
              <a:rPr lang="en-US" sz="1600" dirty="0" smtClean="0"/>
              <a:t>" </a:t>
            </a:r>
            <a:r>
              <a:rPr lang="en-US" sz="1600" dirty="0"/>
              <a:t>} };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85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Accessing multi-dimensional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 multi-dimensional array items are represented in a matrix format and to access it's items, we need to specify the matrix dimension</a:t>
            </a:r>
            <a:r>
              <a:rPr lang="en-US" dirty="0" smtClean="0"/>
              <a:t>.</a:t>
            </a:r>
          </a:p>
          <a:p>
            <a:pPr fontAlgn="t"/>
            <a:r>
              <a:rPr lang="en-US" dirty="0"/>
              <a:t>The following code </a:t>
            </a:r>
            <a:r>
              <a:rPr lang="en-US" dirty="0" smtClean="0"/>
              <a:t>shows </a:t>
            </a:r>
            <a:r>
              <a:rPr lang="en-US" dirty="0"/>
              <a:t>how to access numbers array defined in the above code. </a:t>
            </a:r>
          </a:p>
          <a:p>
            <a:pPr lvl="1"/>
            <a:r>
              <a:rPr lang="en-US" dirty="0" err="1"/>
              <a:t>Console.WriteLine</a:t>
            </a:r>
            <a:r>
              <a:rPr lang="en-US" dirty="0"/>
              <a:t>(numbers[0,0]); </a:t>
            </a:r>
          </a:p>
          <a:p>
            <a:pPr lvl="1"/>
            <a:r>
              <a:rPr lang="en-US" dirty="0" err="1"/>
              <a:t>Console.WriteLine</a:t>
            </a:r>
            <a:r>
              <a:rPr lang="en-US" dirty="0"/>
              <a:t>(numbers[0, 1]); </a:t>
            </a:r>
          </a:p>
          <a:p>
            <a:pPr lvl="1"/>
            <a:r>
              <a:rPr lang="en-US" dirty="0" err="1"/>
              <a:t>Console.WriteLine</a:t>
            </a:r>
            <a:r>
              <a:rPr lang="en-US" dirty="0"/>
              <a:t>(numbers[1, 0]); </a:t>
            </a:r>
          </a:p>
          <a:p>
            <a:pPr lvl="1"/>
            <a:r>
              <a:rPr lang="en-US" dirty="0" err="1"/>
              <a:t>Console.WriteLine</a:t>
            </a:r>
            <a:r>
              <a:rPr lang="en-US" dirty="0"/>
              <a:t>(numbers[1, 1]); </a:t>
            </a:r>
          </a:p>
          <a:p>
            <a:pPr lvl="1"/>
            <a:r>
              <a:rPr lang="en-US" dirty="0" err="1"/>
              <a:t>Console.WriteLine</a:t>
            </a:r>
            <a:r>
              <a:rPr lang="en-US" dirty="0"/>
              <a:t>(numbers[2, 0]); </a:t>
            </a:r>
          </a:p>
          <a:p>
            <a:pPr lvl="1"/>
            <a:r>
              <a:rPr lang="en-US" dirty="0" err="1"/>
              <a:t>Console.WriteLine</a:t>
            </a:r>
            <a:r>
              <a:rPr lang="en-US" dirty="0"/>
              <a:t>(numbers[2, 2])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71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array is the most common data structure, </a:t>
            </a:r>
            <a:r>
              <a:rPr lang="en-US" dirty="0" smtClean="0"/>
              <a:t>found </a:t>
            </a:r>
            <a:r>
              <a:rPr lang="en-US" dirty="0"/>
              <a:t>in </a:t>
            </a:r>
            <a:r>
              <a:rPr lang="en-US" dirty="0" smtClean="0"/>
              <a:t>all programming   languages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Using </a:t>
            </a:r>
            <a:r>
              <a:rPr lang="en-US" dirty="0"/>
              <a:t>an array in C# involves creating an array object </a:t>
            </a:r>
            <a:r>
              <a:rPr lang="en-US" dirty="0" smtClean="0"/>
              <a:t>of </a:t>
            </a:r>
            <a:r>
              <a:rPr lang="en-US" dirty="0" err="1" smtClean="0"/>
              <a:t>System.Array</a:t>
            </a:r>
            <a:r>
              <a:rPr lang="en-US" dirty="0" smtClean="0"/>
              <a:t> </a:t>
            </a:r>
            <a:r>
              <a:rPr lang="en-US" dirty="0"/>
              <a:t>type, the abstract base type for all arrays.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Array class </a:t>
            </a:r>
            <a:r>
              <a:rPr lang="en-US" dirty="0" smtClean="0"/>
              <a:t>provides a </a:t>
            </a:r>
            <a:r>
              <a:rPr lang="en-US" dirty="0"/>
              <a:t>set of </a:t>
            </a:r>
            <a:r>
              <a:rPr lang="en-US" dirty="0" smtClean="0"/>
              <a:t>methods </a:t>
            </a:r>
            <a:r>
              <a:rPr lang="en-US" dirty="0"/>
              <a:t>for performing tasks such as sorting and searching </a:t>
            </a:r>
            <a:r>
              <a:rPr lang="en-US" dirty="0" smtClean="0"/>
              <a:t>that programmers </a:t>
            </a:r>
            <a:r>
              <a:rPr lang="en-US" dirty="0"/>
              <a:t>had to build by hand in the past.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3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Parameter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A parameter array is specified in the parameter list of a method </a:t>
            </a:r>
            <a:r>
              <a:rPr lang="en-US" dirty="0" smtClean="0"/>
              <a:t>definition by </a:t>
            </a:r>
            <a:r>
              <a:rPr lang="en-US" dirty="0"/>
              <a:t>using the keyword </a:t>
            </a:r>
            <a:r>
              <a:rPr lang="en-US" dirty="0" err="1" smtClean="0"/>
              <a:t>ParamArray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following method definition </a:t>
            </a:r>
            <a:r>
              <a:rPr lang="en-US" dirty="0" smtClean="0"/>
              <a:t>allows any </a:t>
            </a:r>
            <a:r>
              <a:rPr lang="en-US" dirty="0"/>
              <a:t>amount of numbers to be supplied as parameters, with the total of </a:t>
            </a:r>
            <a:r>
              <a:rPr lang="en-US" dirty="0" smtClean="0"/>
              <a:t>the numbers </a:t>
            </a:r>
            <a:r>
              <a:rPr lang="en-US" dirty="0"/>
              <a:t>returned from the </a:t>
            </a:r>
            <a:r>
              <a:rPr lang="en-US" dirty="0" smtClean="0"/>
              <a:t>method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static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sumNums</a:t>
            </a:r>
            <a:r>
              <a:rPr lang="en-US" dirty="0"/>
              <a:t>(</a:t>
            </a:r>
            <a:r>
              <a:rPr lang="en-US" dirty="0" err="1"/>
              <a:t>params</a:t>
            </a:r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[] </a:t>
            </a:r>
            <a:r>
              <a:rPr lang="en-US" dirty="0" err="1"/>
              <a:t>nums</a:t>
            </a:r>
            <a:r>
              <a:rPr lang="en-US" dirty="0"/>
              <a:t>) </a:t>
            </a:r>
            <a:r>
              <a:rPr lang="en-US" i="1" dirty="0"/>
              <a:t>{</a:t>
            </a:r>
          </a:p>
          <a:p>
            <a:pPr marL="82296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sum = 0;</a:t>
            </a:r>
          </a:p>
          <a:p>
            <a:pPr marL="82296" indent="0">
              <a:buNone/>
            </a:pPr>
            <a:r>
              <a:rPr lang="en-US" dirty="0" smtClean="0"/>
              <a:t>	for(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i = 0; i &lt;= </a:t>
            </a:r>
            <a:r>
              <a:rPr lang="en-US" dirty="0" err="1"/>
              <a:t>nums.GetUpperBound</a:t>
            </a:r>
            <a:r>
              <a:rPr lang="en-US" dirty="0"/>
              <a:t>(0); i++)</a:t>
            </a:r>
          </a:p>
          <a:p>
            <a:pPr marL="82296" indent="0">
              <a:buNone/>
            </a:pPr>
            <a:r>
              <a:rPr lang="en-US" dirty="0" smtClean="0"/>
              <a:t>	sum </a:t>
            </a:r>
            <a:r>
              <a:rPr lang="en-US" dirty="0"/>
              <a:t>+= </a:t>
            </a:r>
            <a:r>
              <a:rPr lang="en-US" dirty="0" err="1"/>
              <a:t>nums</a:t>
            </a:r>
            <a:r>
              <a:rPr lang="en-US" dirty="0"/>
              <a:t>[i];</a:t>
            </a:r>
          </a:p>
          <a:p>
            <a:pPr marL="82296" indent="0">
              <a:buNone/>
            </a:pPr>
            <a:r>
              <a:rPr lang="en-US" dirty="0" smtClean="0"/>
              <a:t>	return </a:t>
            </a:r>
            <a:r>
              <a:rPr lang="en-US" dirty="0"/>
              <a:t>sum;</a:t>
            </a:r>
          </a:p>
          <a:p>
            <a:pPr marL="82296" indent="0">
              <a:buNone/>
            </a:pPr>
            <a:r>
              <a:rPr lang="en-US" i="1" dirty="0" smtClean="0"/>
              <a:t>	}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Jagged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comes in various shapes. Sometimes the shape is uneven.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C# language provides </a:t>
            </a:r>
            <a:r>
              <a:rPr lang="en-US" b="1" dirty="0"/>
              <a:t>jagged arrays</a:t>
            </a:r>
            <a:r>
              <a:rPr lang="en-US" dirty="0"/>
              <a:t>, which can store efficiently many rows of varying lengths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Any type of data, reference or value, can be used.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12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Initializing Jagged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t"/>
            <a:r>
              <a:rPr lang="en-US" dirty="0" smtClean="0"/>
              <a:t>Jagged array </a:t>
            </a:r>
            <a:r>
              <a:rPr lang="en-US" dirty="0"/>
              <a:t>can be used, its items must be initialized</a:t>
            </a:r>
            <a:r>
              <a:rPr lang="en-US" dirty="0" smtClean="0"/>
              <a:t>.</a:t>
            </a:r>
          </a:p>
          <a:p>
            <a:pPr fontAlgn="t"/>
            <a:r>
              <a:rPr lang="en-US" dirty="0" smtClean="0"/>
              <a:t>The </a:t>
            </a:r>
            <a:r>
              <a:rPr lang="en-US" dirty="0"/>
              <a:t>following code </a:t>
            </a:r>
            <a:r>
              <a:rPr lang="en-US" dirty="0" smtClean="0"/>
              <a:t>initializes </a:t>
            </a:r>
            <a:r>
              <a:rPr lang="en-US" dirty="0"/>
              <a:t>a jagged array; </a:t>
            </a:r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err="1" smtClean="0"/>
              <a:t>intJaggedArray</a:t>
            </a:r>
            <a:r>
              <a:rPr lang="en-US" dirty="0" smtClean="0"/>
              <a:t>[0</a:t>
            </a:r>
            <a:r>
              <a:rPr lang="en-US" dirty="0"/>
              <a:t>] = new </a:t>
            </a:r>
            <a:r>
              <a:rPr lang="en-US" dirty="0" err="1"/>
              <a:t>int</a:t>
            </a:r>
            <a:r>
              <a:rPr lang="en-US" dirty="0"/>
              <a:t>[2]; </a:t>
            </a:r>
          </a:p>
          <a:p>
            <a:pPr lvl="1"/>
            <a:r>
              <a:rPr lang="en-US" dirty="0" err="1"/>
              <a:t>intJaggedArray</a:t>
            </a:r>
            <a:r>
              <a:rPr lang="en-US" dirty="0"/>
              <a:t>[1] = new </a:t>
            </a:r>
            <a:r>
              <a:rPr lang="en-US" dirty="0" err="1"/>
              <a:t>int</a:t>
            </a:r>
            <a:r>
              <a:rPr lang="en-US" dirty="0"/>
              <a:t>[4]; </a:t>
            </a:r>
          </a:p>
          <a:p>
            <a:pPr lvl="1"/>
            <a:r>
              <a:rPr lang="en-US" dirty="0" err="1"/>
              <a:t>intJaggedArray</a:t>
            </a:r>
            <a:r>
              <a:rPr lang="en-US" dirty="0"/>
              <a:t>[2] = new </a:t>
            </a:r>
            <a:r>
              <a:rPr lang="en-US" dirty="0" err="1"/>
              <a:t>int</a:t>
            </a:r>
            <a:r>
              <a:rPr lang="en-US" dirty="0"/>
              <a:t>[6]; </a:t>
            </a:r>
          </a:p>
          <a:p>
            <a:pPr fontAlgn="t"/>
            <a:endParaRPr lang="en-US" dirty="0" smtClean="0"/>
          </a:p>
          <a:p>
            <a:pPr fontAlgn="t"/>
            <a:r>
              <a:rPr lang="en-US" dirty="0" smtClean="0"/>
              <a:t>We </a:t>
            </a:r>
            <a:r>
              <a:rPr lang="en-US" dirty="0"/>
              <a:t>can also initialize a jagged array's items by providing the values of the array's items. </a:t>
            </a:r>
            <a:endParaRPr lang="en-US" dirty="0" smtClean="0"/>
          </a:p>
          <a:p>
            <a:pPr fontAlgn="t"/>
            <a:r>
              <a:rPr lang="en-US" dirty="0" smtClean="0"/>
              <a:t>The </a:t>
            </a:r>
            <a:r>
              <a:rPr lang="en-US" dirty="0"/>
              <a:t>following code </a:t>
            </a:r>
            <a:r>
              <a:rPr lang="en-US" dirty="0" smtClean="0"/>
              <a:t>initializes </a:t>
            </a:r>
            <a:r>
              <a:rPr lang="en-US" dirty="0"/>
              <a:t>item an array's items directly during the declaration. </a:t>
            </a:r>
          </a:p>
          <a:p>
            <a:pPr marL="82296" indent="0" fontAlgn="t">
              <a:buNone/>
            </a:pPr>
            <a:r>
              <a:rPr lang="en-US" dirty="0"/>
              <a:t>  </a:t>
            </a:r>
          </a:p>
          <a:p>
            <a:pPr lvl="1"/>
            <a:r>
              <a:rPr lang="en-US" dirty="0" err="1" smtClean="0"/>
              <a:t>intJaggedArray</a:t>
            </a:r>
            <a:r>
              <a:rPr lang="en-US" dirty="0" smtClean="0"/>
              <a:t>[0</a:t>
            </a:r>
            <a:r>
              <a:rPr lang="en-US" dirty="0"/>
              <a:t>] = new </a:t>
            </a:r>
            <a:r>
              <a:rPr lang="en-US" dirty="0" err="1"/>
              <a:t>int</a:t>
            </a:r>
            <a:r>
              <a:rPr lang="en-US" dirty="0"/>
              <a:t>[2]{2, 12}; </a:t>
            </a:r>
          </a:p>
          <a:p>
            <a:pPr lvl="1"/>
            <a:r>
              <a:rPr lang="en-US" dirty="0" err="1"/>
              <a:t>intJaggedArray</a:t>
            </a:r>
            <a:r>
              <a:rPr lang="en-US" dirty="0"/>
              <a:t>[1] = new </a:t>
            </a:r>
            <a:r>
              <a:rPr lang="en-US" dirty="0" err="1"/>
              <a:t>int</a:t>
            </a:r>
            <a:r>
              <a:rPr lang="en-US" dirty="0"/>
              <a:t>[4]{4, 14, 24, 34}; </a:t>
            </a:r>
          </a:p>
          <a:p>
            <a:pPr lvl="1"/>
            <a:r>
              <a:rPr lang="en-US" dirty="0" err="1"/>
              <a:t>intJaggedArray</a:t>
            </a:r>
            <a:r>
              <a:rPr lang="en-US" dirty="0"/>
              <a:t>[2] = new </a:t>
            </a:r>
            <a:r>
              <a:rPr lang="en-US" dirty="0" err="1"/>
              <a:t>int</a:t>
            </a:r>
            <a:r>
              <a:rPr lang="en-US" dirty="0"/>
              <a:t>[6] {6, 16, 26, 36, 46, 56 };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3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Accessing Jagged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t"/>
            <a:r>
              <a:rPr lang="en-US" dirty="0"/>
              <a:t>We can </a:t>
            </a:r>
            <a:r>
              <a:rPr lang="en-US" dirty="0" smtClean="0"/>
              <a:t>access jagged array using </a:t>
            </a:r>
            <a:r>
              <a:rPr lang="en-US" dirty="0"/>
              <a:t>loop through all of the items of a jagged array. </a:t>
            </a:r>
            <a:endParaRPr lang="en-US" dirty="0" smtClean="0"/>
          </a:p>
          <a:p>
            <a:pPr fontAlgn="t"/>
            <a:r>
              <a:rPr lang="en-US" dirty="0" smtClean="0"/>
              <a:t>The </a:t>
            </a:r>
            <a:r>
              <a:rPr lang="en-US" dirty="0"/>
              <a:t>Length property of an array helps a lot; it gives us the number of items in an array. </a:t>
            </a:r>
            <a:endParaRPr lang="en-US" dirty="0" smtClean="0"/>
          </a:p>
          <a:p>
            <a:pPr fontAlgn="t"/>
            <a:r>
              <a:rPr lang="en-US" dirty="0" smtClean="0"/>
              <a:t>The </a:t>
            </a:r>
            <a:r>
              <a:rPr lang="en-US" dirty="0"/>
              <a:t>following code </a:t>
            </a:r>
            <a:r>
              <a:rPr lang="en-US" dirty="0" smtClean="0"/>
              <a:t>loops </a:t>
            </a:r>
            <a:r>
              <a:rPr lang="en-US" dirty="0"/>
              <a:t>through all of the items of a jagged array and displays them on the screen. </a:t>
            </a:r>
          </a:p>
          <a:p>
            <a:pPr marL="82296" indent="0" fontAlgn="t">
              <a:buNone/>
            </a:pPr>
            <a:r>
              <a:rPr lang="en-US" dirty="0"/>
              <a:t>  </a:t>
            </a:r>
          </a:p>
          <a:p>
            <a:pPr marL="82296" indent="0">
              <a:buNone/>
            </a:pPr>
            <a:r>
              <a:rPr lang="en-US" sz="1700" dirty="0" smtClean="0"/>
              <a:t>for </a:t>
            </a:r>
            <a:r>
              <a:rPr lang="en-US" sz="1700" dirty="0"/>
              <a:t>(</a:t>
            </a:r>
            <a:r>
              <a:rPr lang="en-US" sz="1700" dirty="0" err="1"/>
              <a:t>int</a:t>
            </a:r>
            <a:r>
              <a:rPr lang="en-US" sz="1700" dirty="0"/>
              <a:t> i = 0; i &lt; intJaggedArray3.Length; i++) </a:t>
            </a:r>
          </a:p>
          <a:p>
            <a:pPr marL="82296" indent="0">
              <a:buNone/>
            </a:pPr>
            <a:r>
              <a:rPr lang="en-US" sz="1700" dirty="0"/>
              <a:t>{ </a:t>
            </a:r>
          </a:p>
          <a:p>
            <a:pPr marL="82296" indent="0">
              <a:buNone/>
            </a:pPr>
            <a:r>
              <a:rPr lang="en-US" sz="1700" dirty="0"/>
              <a:t>    </a:t>
            </a:r>
            <a:r>
              <a:rPr lang="en-US" sz="1700" dirty="0" err="1"/>
              <a:t>System.Console.Write</a:t>
            </a:r>
            <a:r>
              <a:rPr lang="en-US" sz="1700" dirty="0"/>
              <a:t>("Element({0}): ", i); </a:t>
            </a:r>
          </a:p>
          <a:p>
            <a:pPr marL="82296" indent="0">
              <a:buNone/>
            </a:pPr>
            <a:r>
              <a:rPr lang="en-US" sz="1700" dirty="0"/>
              <a:t>    for (</a:t>
            </a:r>
            <a:r>
              <a:rPr lang="en-US" sz="1700" dirty="0" err="1"/>
              <a:t>int</a:t>
            </a:r>
            <a:r>
              <a:rPr lang="en-US" sz="1700" dirty="0"/>
              <a:t> j = 0; j &lt; intJaggedArray3[i].Length; j++) </a:t>
            </a:r>
          </a:p>
          <a:p>
            <a:pPr marL="82296" indent="0">
              <a:buNone/>
            </a:pPr>
            <a:r>
              <a:rPr lang="en-US" sz="1700" dirty="0"/>
              <a:t>    { </a:t>
            </a:r>
          </a:p>
          <a:p>
            <a:pPr marL="82296" indent="0">
              <a:buNone/>
            </a:pPr>
            <a:r>
              <a:rPr lang="en-US" sz="1700" dirty="0"/>
              <a:t>       </a:t>
            </a:r>
            <a:r>
              <a:rPr lang="en-US" sz="1700" dirty="0" err="1" smtClean="0"/>
              <a:t>System.Console.Write</a:t>
            </a:r>
            <a:r>
              <a:rPr lang="en-US" sz="1700" dirty="0"/>
              <a:t>("{0}{1}", intJaggedArray3[i][j], j == (intJaggedArray3[i].Length - 1) ? "" : " "); </a:t>
            </a:r>
          </a:p>
          <a:p>
            <a:pPr marL="82296" indent="0">
              <a:buNone/>
            </a:pPr>
            <a:r>
              <a:rPr lang="en-US" sz="1700" dirty="0"/>
              <a:t>    } </a:t>
            </a:r>
          </a:p>
          <a:p>
            <a:pPr marL="82296" indent="0">
              <a:buNone/>
            </a:pPr>
            <a:r>
              <a:rPr lang="en-US" sz="1700" dirty="0"/>
              <a:t>    </a:t>
            </a:r>
            <a:r>
              <a:rPr lang="en-US" sz="1700" dirty="0" err="1"/>
              <a:t>System.Console.WriteLine</a:t>
            </a:r>
            <a:r>
              <a:rPr lang="en-US" sz="1700" dirty="0"/>
              <a:t>(); </a:t>
            </a:r>
          </a:p>
          <a:p>
            <a:pPr marL="82296" indent="0">
              <a:buNone/>
            </a:pPr>
            <a:r>
              <a:rPr lang="en-US" sz="1700" dirty="0"/>
              <a:t>}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62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Accessing Jagged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82296" indent="0">
              <a:buNone/>
            </a:pPr>
            <a:r>
              <a:rPr lang="en-US" dirty="0"/>
              <a:t>using System</a:t>
            </a:r>
            <a:r>
              <a:rPr lang="en-US" dirty="0" smtClean="0"/>
              <a:t>;</a:t>
            </a:r>
          </a:p>
          <a:p>
            <a:pPr marL="82296" indent="0">
              <a:buNone/>
            </a:pPr>
            <a:r>
              <a:rPr lang="en-US" dirty="0" smtClean="0"/>
              <a:t> </a:t>
            </a:r>
            <a:r>
              <a:rPr lang="en-US" dirty="0"/>
              <a:t>class Program 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{ </a:t>
            </a:r>
          </a:p>
          <a:p>
            <a:pPr marL="82296" indent="0">
              <a:buNone/>
            </a:pPr>
            <a:r>
              <a:rPr lang="en-US" dirty="0" smtClean="0"/>
              <a:t>static </a:t>
            </a:r>
            <a:r>
              <a:rPr lang="en-US" dirty="0"/>
              <a:t>void Main() 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{ </a:t>
            </a:r>
          </a:p>
          <a:p>
            <a:pPr marL="82296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[ ][ ] </a:t>
            </a:r>
            <a:r>
              <a:rPr lang="en-US" dirty="0"/>
              <a:t>jagged = new </a:t>
            </a:r>
            <a:r>
              <a:rPr lang="en-US" dirty="0" err="1"/>
              <a:t>int</a:t>
            </a:r>
            <a:r>
              <a:rPr lang="en-US" dirty="0"/>
              <a:t>[3</a:t>
            </a:r>
            <a:r>
              <a:rPr lang="en-US" dirty="0" smtClean="0"/>
              <a:t>][ ]; </a:t>
            </a:r>
          </a:p>
          <a:p>
            <a:pPr marL="82296" indent="0">
              <a:buNone/>
            </a:pPr>
            <a:r>
              <a:rPr lang="en-US" dirty="0" smtClean="0"/>
              <a:t>jagged[0</a:t>
            </a:r>
            <a:r>
              <a:rPr lang="en-US" dirty="0"/>
              <a:t>] = new </a:t>
            </a:r>
            <a:r>
              <a:rPr lang="en-US" dirty="0" err="1"/>
              <a:t>int</a:t>
            </a:r>
            <a:r>
              <a:rPr lang="en-US" dirty="0"/>
              <a:t>[2</a:t>
            </a:r>
            <a:r>
              <a:rPr lang="en-US" dirty="0" smtClean="0"/>
              <a:t>];</a:t>
            </a:r>
          </a:p>
          <a:p>
            <a:pPr marL="82296" indent="0">
              <a:buNone/>
            </a:pPr>
            <a:r>
              <a:rPr lang="en-US" dirty="0" smtClean="0"/>
              <a:t> </a:t>
            </a:r>
            <a:r>
              <a:rPr lang="en-US" dirty="0"/>
              <a:t>jagged[0][0] = 1</a:t>
            </a:r>
            <a:r>
              <a:rPr lang="en-US" dirty="0" smtClean="0"/>
              <a:t>;</a:t>
            </a:r>
          </a:p>
          <a:p>
            <a:pPr marL="82296" indent="0">
              <a:buNone/>
            </a:pPr>
            <a:r>
              <a:rPr lang="en-US" dirty="0" smtClean="0"/>
              <a:t> </a:t>
            </a:r>
            <a:r>
              <a:rPr lang="en-US" dirty="0"/>
              <a:t>jagged[0][1] = 2</a:t>
            </a:r>
            <a:r>
              <a:rPr lang="en-US" dirty="0" smtClean="0"/>
              <a:t>;</a:t>
            </a:r>
          </a:p>
          <a:p>
            <a:pPr marL="82296" indent="0">
              <a:buNone/>
            </a:pPr>
            <a:r>
              <a:rPr lang="en-US" dirty="0" smtClean="0"/>
              <a:t>jagged[1</a:t>
            </a:r>
            <a:r>
              <a:rPr lang="en-US" dirty="0"/>
              <a:t>] = new </a:t>
            </a:r>
            <a:r>
              <a:rPr lang="en-US" dirty="0" err="1"/>
              <a:t>int</a:t>
            </a:r>
            <a:r>
              <a:rPr lang="en-US" dirty="0"/>
              <a:t>[1</a:t>
            </a:r>
            <a:r>
              <a:rPr lang="en-US" dirty="0" smtClean="0"/>
              <a:t>];</a:t>
            </a:r>
          </a:p>
          <a:p>
            <a:pPr marL="82296" indent="0">
              <a:buNone/>
            </a:pPr>
            <a:r>
              <a:rPr lang="en-US" dirty="0" smtClean="0"/>
              <a:t>jagged[2</a:t>
            </a:r>
            <a:r>
              <a:rPr lang="en-US" dirty="0"/>
              <a:t>] = new </a:t>
            </a:r>
            <a:r>
              <a:rPr lang="en-US" dirty="0" err="1"/>
              <a:t>int</a:t>
            </a:r>
            <a:r>
              <a:rPr lang="en-US" dirty="0"/>
              <a:t>[3] { 3, 4, 5 </a:t>
            </a:r>
            <a:r>
              <a:rPr lang="en-US" dirty="0" smtClean="0"/>
              <a:t>};</a:t>
            </a:r>
          </a:p>
          <a:p>
            <a:pPr marL="82296" indent="0">
              <a:buNone/>
            </a:pPr>
            <a:r>
              <a:rPr lang="en-US" dirty="0" smtClean="0"/>
              <a:t>for 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i = 0; i &lt; </a:t>
            </a:r>
            <a:r>
              <a:rPr lang="en-US" dirty="0" err="1"/>
              <a:t>jagged.Length</a:t>
            </a:r>
            <a:r>
              <a:rPr lang="en-US" dirty="0"/>
              <a:t>; i++) </a:t>
            </a:r>
            <a:r>
              <a:rPr lang="en-US" dirty="0" smtClean="0"/>
              <a:t>{</a:t>
            </a:r>
          </a:p>
          <a:p>
            <a:pPr marL="82296" indent="0">
              <a:buNone/>
            </a:pPr>
            <a:r>
              <a:rPr lang="en-US" dirty="0" smtClean="0"/>
              <a:t> </a:t>
            </a:r>
            <a:r>
              <a:rPr lang="en-US" dirty="0" err="1"/>
              <a:t>int</a:t>
            </a:r>
            <a:r>
              <a:rPr lang="en-US" dirty="0"/>
              <a:t>[] </a:t>
            </a:r>
            <a:r>
              <a:rPr lang="en-US" dirty="0" err="1"/>
              <a:t>innerArray</a:t>
            </a:r>
            <a:r>
              <a:rPr lang="en-US" dirty="0"/>
              <a:t> = jagged[i]; 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for 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a = 0; a &lt; </a:t>
            </a:r>
            <a:r>
              <a:rPr lang="en-US" dirty="0" err="1"/>
              <a:t>innerArray.Length</a:t>
            </a:r>
            <a:r>
              <a:rPr lang="en-US" dirty="0"/>
              <a:t>; a++) </a:t>
            </a:r>
            <a:r>
              <a:rPr lang="en-US" dirty="0" smtClean="0"/>
              <a:t>{</a:t>
            </a:r>
          </a:p>
          <a:p>
            <a:pPr marL="82296" indent="0">
              <a:buNone/>
            </a:pPr>
            <a:r>
              <a:rPr lang="en-US" dirty="0" smtClean="0"/>
              <a:t> </a:t>
            </a:r>
            <a:r>
              <a:rPr lang="en-US" dirty="0" err="1"/>
              <a:t>Console.Write</a:t>
            </a:r>
            <a:r>
              <a:rPr lang="en-US" dirty="0"/>
              <a:t>(</a:t>
            </a:r>
            <a:r>
              <a:rPr lang="en-US" dirty="0" err="1"/>
              <a:t>innerArray</a:t>
            </a:r>
            <a:r>
              <a:rPr lang="en-US" dirty="0"/>
              <a:t>[a] + " </a:t>
            </a:r>
            <a:r>
              <a:rPr lang="en-US" dirty="0" smtClean="0"/>
              <a:t>");</a:t>
            </a:r>
          </a:p>
          <a:p>
            <a:pPr marL="82296" indent="0">
              <a:buNone/>
            </a:pPr>
            <a:r>
              <a:rPr lang="en-US" dirty="0" smtClean="0"/>
              <a:t> </a:t>
            </a:r>
            <a:r>
              <a:rPr lang="en-US" dirty="0"/>
              <a:t>} </a:t>
            </a:r>
            <a:r>
              <a:rPr lang="en-US" dirty="0" err="1"/>
              <a:t>Console.WriteLine</a:t>
            </a:r>
            <a:r>
              <a:rPr lang="en-US" dirty="0"/>
              <a:t>(); </a:t>
            </a:r>
            <a:r>
              <a:rPr lang="en-US" dirty="0" smtClean="0"/>
              <a:t>}</a:t>
            </a:r>
          </a:p>
          <a:p>
            <a:pPr marL="82296" indent="0">
              <a:buNone/>
            </a:pPr>
            <a:r>
              <a:rPr lang="en-US" dirty="0" err="1" smtClean="0"/>
              <a:t>Console.ReadLine</a:t>
            </a:r>
            <a:r>
              <a:rPr lang="en-US" dirty="0" smtClean="0"/>
              <a:t>();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 </a:t>
            </a:r>
            <a:r>
              <a:rPr lang="en-US" dirty="0"/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52437" y="4438471"/>
            <a:ext cx="8771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</a:t>
            </a:r>
          </a:p>
          <a:p>
            <a:r>
              <a:rPr lang="en-US" dirty="0" smtClean="0"/>
              <a:t>"</a:t>
            </a:r>
            <a:r>
              <a:rPr lang="en-US" dirty="0"/>
              <a:t>1 2" </a:t>
            </a:r>
            <a:endParaRPr lang="en-US" dirty="0" smtClean="0"/>
          </a:p>
          <a:p>
            <a:r>
              <a:rPr lang="en-US" dirty="0" smtClean="0"/>
              <a:t>"</a:t>
            </a:r>
            <a:r>
              <a:rPr lang="en-US" dirty="0"/>
              <a:t>0" </a:t>
            </a:r>
            <a:endParaRPr lang="en-US" dirty="0" smtClean="0"/>
          </a:p>
          <a:p>
            <a:r>
              <a:rPr lang="en-US" dirty="0" smtClean="0"/>
              <a:t>"</a:t>
            </a:r>
            <a:r>
              <a:rPr lang="en-US" dirty="0"/>
              <a:t>3 4 5"</a:t>
            </a:r>
          </a:p>
        </p:txBody>
      </p:sp>
    </p:spTree>
    <p:extLst>
      <p:ext uri="{BB962C8B-B14F-4D97-AF65-F5344CB8AC3E}">
        <p14:creationId xmlns:p14="http://schemas.microsoft.com/office/powerpoint/2010/main" val="249171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Mixed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Mixed arrays are a combination of multi-dimension arrays and jagged arrays. The mixed arrays type is removed from .NET 4.0.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292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 interesting alternative to using arrays in C# is the </a:t>
            </a:r>
            <a:r>
              <a:rPr lang="en-US" dirty="0" err="1"/>
              <a:t>ArrayList</a:t>
            </a:r>
            <a:r>
              <a:rPr lang="en-US" dirty="0"/>
              <a:t> class. </a:t>
            </a:r>
            <a:r>
              <a:rPr lang="en-US" dirty="0" smtClean="0"/>
              <a:t>An </a:t>
            </a:r>
            <a:r>
              <a:rPr lang="en-US" dirty="0" err="1" smtClean="0"/>
              <a:t>arrayList</a:t>
            </a:r>
            <a:r>
              <a:rPr lang="en-US" dirty="0" smtClean="0"/>
              <a:t> </a:t>
            </a:r>
            <a:r>
              <a:rPr lang="en-US" dirty="0"/>
              <a:t>is an array that grows dynamically as more space is needed. </a:t>
            </a:r>
            <a:r>
              <a:rPr lang="en-US" dirty="0" smtClean="0"/>
              <a:t>For situations </a:t>
            </a:r>
            <a:r>
              <a:rPr lang="en-US" dirty="0"/>
              <a:t>where you can’t accurately determine the ultimate size of an </a:t>
            </a:r>
            <a:r>
              <a:rPr lang="en-US" dirty="0" smtClean="0"/>
              <a:t>array, or </a:t>
            </a:r>
            <a:r>
              <a:rPr lang="en-US" dirty="0"/>
              <a:t>where the size of the array will change quite a bit over the lifetime of </a:t>
            </a:r>
            <a:r>
              <a:rPr lang="en-US" dirty="0" smtClean="0"/>
              <a:t>a program</a:t>
            </a:r>
            <a:r>
              <a:rPr lang="en-US" dirty="0"/>
              <a:t>, an </a:t>
            </a:r>
            <a:r>
              <a:rPr lang="en-US" dirty="0" err="1" smtClean="0"/>
              <a:t>arrayList</a:t>
            </a:r>
            <a:r>
              <a:rPr lang="en-US" dirty="0" smtClean="0"/>
              <a:t> </a:t>
            </a:r>
            <a:r>
              <a:rPr lang="en-US" dirty="0"/>
              <a:t>may be a better choice than an </a:t>
            </a:r>
            <a:r>
              <a:rPr lang="en-US" dirty="0" smtClean="0"/>
              <a:t>array.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59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Arrays are indexed collections of data. The data can be of either a </a:t>
            </a:r>
            <a:r>
              <a:rPr lang="en-US" dirty="0" smtClean="0"/>
              <a:t>built-in type </a:t>
            </a:r>
            <a:r>
              <a:rPr lang="en-US" dirty="0"/>
              <a:t>or a user-defined type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</a:t>
            </a:r>
            <a:r>
              <a:rPr lang="en-US" dirty="0"/>
              <a:t>fact, it is probably the simplest just to say </a:t>
            </a:r>
            <a:r>
              <a:rPr lang="en-US" dirty="0" smtClean="0"/>
              <a:t>that array </a:t>
            </a:r>
            <a:r>
              <a:rPr lang="en-US" dirty="0"/>
              <a:t>data are objects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Arrays in C# are actually objects themselves </a:t>
            </a:r>
            <a:r>
              <a:rPr lang="en-US" dirty="0" smtClean="0"/>
              <a:t>because they </a:t>
            </a:r>
            <a:r>
              <a:rPr lang="en-US" dirty="0"/>
              <a:t>derive from the </a:t>
            </a:r>
            <a:r>
              <a:rPr lang="en-US" dirty="0" err="1"/>
              <a:t>System.Array</a:t>
            </a:r>
            <a:r>
              <a:rPr lang="en-US" dirty="0"/>
              <a:t> </a:t>
            </a:r>
            <a:r>
              <a:rPr lang="en-US" dirty="0" smtClean="0"/>
              <a:t>class.</a:t>
            </a:r>
          </a:p>
          <a:p>
            <a:r>
              <a:rPr lang="en-US" dirty="0" smtClean="0"/>
              <a:t>An array </a:t>
            </a:r>
            <a:r>
              <a:rPr lang="en-US" dirty="0"/>
              <a:t>is a declared </a:t>
            </a:r>
            <a:r>
              <a:rPr lang="en-US" dirty="0" smtClean="0"/>
              <a:t>instance </a:t>
            </a:r>
            <a:r>
              <a:rPr lang="en-US" dirty="0"/>
              <a:t>of the </a:t>
            </a:r>
            <a:r>
              <a:rPr lang="en-US" dirty="0" err="1"/>
              <a:t>System.Array</a:t>
            </a:r>
            <a:r>
              <a:rPr lang="en-US" dirty="0"/>
              <a:t> class, </a:t>
            </a:r>
            <a:r>
              <a:rPr lang="en-US" dirty="0" smtClean="0"/>
              <a:t>so we can </a:t>
            </a:r>
            <a:r>
              <a:rPr lang="en-US" dirty="0"/>
              <a:t>use of all the methods and </a:t>
            </a:r>
            <a:r>
              <a:rPr lang="en-US" dirty="0" smtClean="0"/>
              <a:t>properties of </a:t>
            </a:r>
            <a:r>
              <a:rPr lang="en-US" dirty="0"/>
              <a:t>this class when using </a:t>
            </a:r>
            <a:r>
              <a:rPr lang="en-US" dirty="0" smtClean="0"/>
              <a:t>arrays</a:t>
            </a:r>
          </a:p>
          <a:p>
            <a:r>
              <a:rPr lang="en-US" dirty="0"/>
              <a:t>In C#, arrays can be declared as fixed length or dynamic.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69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Declaring and Initializing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Arrays are declared using the following syntax:</a:t>
            </a:r>
          </a:p>
          <a:p>
            <a:r>
              <a:rPr lang="en-US" dirty="0"/>
              <a:t>type[] array-name;</a:t>
            </a:r>
          </a:p>
          <a:p>
            <a:r>
              <a:rPr lang="en-US" dirty="0"/>
              <a:t>where type is the data type of the array elements. Here is an example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[ ] </a:t>
            </a:r>
            <a:r>
              <a:rPr lang="en-US" dirty="0" err="1"/>
              <a:t>intArray</a:t>
            </a:r>
            <a:r>
              <a:rPr lang="en-US" dirty="0"/>
              <a:t>; </a:t>
            </a:r>
          </a:p>
          <a:p>
            <a:r>
              <a:rPr lang="en-US" dirty="0" err="1"/>
              <a:t>intArray</a:t>
            </a:r>
            <a:r>
              <a:rPr lang="en-US" dirty="0"/>
              <a:t> = new </a:t>
            </a:r>
            <a:r>
              <a:rPr lang="en-US" dirty="0" err="1"/>
              <a:t>int</a:t>
            </a:r>
            <a:r>
              <a:rPr lang="en-US" dirty="0"/>
              <a:t>[5</a:t>
            </a:r>
            <a:r>
              <a:rPr lang="en-US" dirty="0" smtClean="0"/>
              <a:t>];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3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Defining arrays of different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t"/>
            <a:r>
              <a:rPr lang="en-US" dirty="0"/>
              <a:t>In C#, arrays are objects. That means that declaring an array doesn't create an array. After declaring an array, you need </a:t>
            </a:r>
            <a:r>
              <a:rPr lang="en-US" dirty="0" smtClean="0"/>
              <a:t>to </a:t>
            </a:r>
            <a:r>
              <a:rPr lang="en-US" dirty="0"/>
              <a:t>instantiate an array by using the "new" operator. </a:t>
            </a:r>
          </a:p>
          <a:p>
            <a:pPr fontAlgn="t"/>
            <a:r>
              <a:rPr lang="en-US" dirty="0"/>
              <a:t>The following </a:t>
            </a:r>
            <a:r>
              <a:rPr lang="en-US" dirty="0" smtClean="0"/>
              <a:t>syntax defines </a:t>
            </a:r>
            <a:r>
              <a:rPr lang="en-US" dirty="0"/>
              <a:t>arrays </a:t>
            </a:r>
            <a:r>
              <a:rPr lang="en-US" dirty="0" smtClean="0"/>
              <a:t>of different data types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 	double</a:t>
            </a:r>
            <a:r>
              <a:rPr lang="en-US" dirty="0"/>
              <a:t>[] </a:t>
            </a:r>
            <a:r>
              <a:rPr lang="en-US" dirty="0" err="1"/>
              <a:t>doubleArray</a:t>
            </a:r>
            <a:r>
              <a:rPr lang="en-US" dirty="0"/>
              <a:t> = new double[5]; </a:t>
            </a:r>
          </a:p>
          <a:p>
            <a:pPr marL="82296" indent="0">
              <a:buNone/>
            </a:pPr>
            <a:r>
              <a:rPr lang="en-US" dirty="0" smtClean="0"/>
              <a:t>	char</a:t>
            </a:r>
            <a:r>
              <a:rPr lang="en-US" dirty="0"/>
              <a:t>[] </a:t>
            </a:r>
            <a:r>
              <a:rPr lang="en-US" dirty="0" err="1"/>
              <a:t>charArray</a:t>
            </a:r>
            <a:r>
              <a:rPr lang="en-US" dirty="0"/>
              <a:t> = new char[5]; </a:t>
            </a:r>
          </a:p>
          <a:p>
            <a:pPr marL="82296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bool</a:t>
            </a:r>
            <a:r>
              <a:rPr lang="en-US" dirty="0"/>
              <a:t>[] </a:t>
            </a:r>
            <a:r>
              <a:rPr lang="en-US" dirty="0" err="1"/>
              <a:t>boolArray</a:t>
            </a:r>
            <a:r>
              <a:rPr lang="en-US" dirty="0"/>
              <a:t> = new </a:t>
            </a:r>
            <a:r>
              <a:rPr lang="en-US" dirty="0" err="1"/>
              <a:t>bool</a:t>
            </a:r>
            <a:r>
              <a:rPr lang="en-US" dirty="0"/>
              <a:t>[2]; </a:t>
            </a:r>
          </a:p>
          <a:p>
            <a:pPr marL="82296" indent="0">
              <a:buNone/>
            </a:pPr>
            <a:r>
              <a:rPr lang="en-US" dirty="0" smtClean="0"/>
              <a:t>	string</a:t>
            </a:r>
            <a:r>
              <a:rPr lang="en-US" dirty="0"/>
              <a:t>[] </a:t>
            </a:r>
            <a:r>
              <a:rPr lang="en-US" dirty="0" err="1"/>
              <a:t>stringArray</a:t>
            </a:r>
            <a:r>
              <a:rPr lang="en-US" dirty="0"/>
              <a:t> = new string[10];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16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Initializing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t"/>
            <a:r>
              <a:rPr lang="en-US" dirty="0"/>
              <a:t>Once an array is declared, the next step is to initialize an array. The initialization process of an array includes adding actual data to the array. </a:t>
            </a:r>
          </a:p>
          <a:p>
            <a:pPr fontAlgn="t"/>
            <a:r>
              <a:rPr lang="en-US" dirty="0"/>
              <a:t>The following </a:t>
            </a:r>
            <a:r>
              <a:rPr lang="en-US" dirty="0" smtClean="0"/>
              <a:t>sample syntaxes </a:t>
            </a:r>
            <a:r>
              <a:rPr lang="en-US" dirty="0"/>
              <a:t>creates an array of 3 items and values of these items are added when the array is initialized. </a:t>
            </a:r>
          </a:p>
          <a:p>
            <a:endParaRPr lang="en-US" dirty="0" smtClean="0"/>
          </a:p>
          <a:p>
            <a:r>
              <a:rPr lang="en-US" dirty="0" err="1" smtClean="0"/>
              <a:t>int</a:t>
            </a:r>
            <a:r>
              <a:rPr lang="en-US" dirty="0"/>
              <a:t>[] </a:t>
            </a:r>
            <a:r>
              <a:rPr lang="en-US" dirty="0" err="1" smtClean="0"/>
              <a:t>sArray</a:t>
            </a:r>
            <a:r>
              <a:rPr lang="en-US" dirty="0" smtClean="0"/>
              <a:t> </a:t>
            </a:r>
            <a:r>
              <a:rPr lang="en-US" dirty="0"/>
              <a:t>= new </a:t>
            </a:r>
            <a:r>
              <a:rPr lang="en-US" dirty="0" err="1"/>
              <a:t>int</a:t>
            </a:r>
            <a:r>
              <a:rPr lang="en-US" dirty="0"/>
              <a:t>[3] {1, 3, 5}; </a:t>
            </a:r>
          </a:p>
          <a:p>
            <a:endParaRPr lang="en-US" dirty="0" smtClean="0"/>
          </a:p>
          <a:p>
            <a:r>
              <a:rPr lang="en-US" dirty="0" smtClean="0"/>
              <a:t>Alternative</a:t>
            </a:r>
            <a:r>
              <a:rPr lang="en-US" dirty="0"/>
              <a:t>, we can also add array items one at a time as listed in the following code snippet. </a:t>
            </a:r>
          </a:p>
          <a:p>
            <a:pPr marL="82296" indent="0">
              <a:buNone/>
            </a:pPr>
            <a:r>
              <a:rPr lang="en-US" dirty="0"/>
              <a:t>  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[ ] </a:t>
            </a:r>
            <a:r>
              <a:rPr lang="en-US" dirty="0" err="1" smtClean="0"/>
              <a:t>sArray</a:t>
            </a:r>
            <a:r>
              <a:rPr lang="en-US" dirty="0" smtClean="0"/>
              <a:t> </a:t>
            </a:r>
            <a:r>
              <a:rPr lang="en-US" dirty="0"/>
              <a:t>= new </a:t>
            </a:r>
            <a:r>
              <a:rPr lang="en-US" dirty="0" err="1"/>
              <a:t>int</a:t>
            </a:r>
            <a:r>
              <a:rPr lang="en-US" dirty="0"/>
              <a:t>[3]; </a:t>
            </a:r>
          </a:p>
          <a:p>
            <a:r>
              <a:rPr lang="en-US" dirty="0" err="1" smtClean="0"/>
              <a:t>sArray</a:t>
            </a:r>
            <a:r>
              <a:rPr lang="en-US" dirty="0" smtClean="0"/>
              <a:t>[0</a:t>
            </a:r>
            <a:r>
              <a:rPr lang="en-US" dirty="0"/>
              <a:t>] = 1; </a:t>
            </a:r>
          </a:p>
          <a:p>
            <a:r>
              <a:rPr lang="en-US" dirty="0" err="1" smtClean="0"/>
              <a:t>sArray</a:t>
            </a:r>
            <a:r>
              <a:rPr lang="en-US" dirty="0" smtClean="0"/>
              <a:t>[1</a:t>
            </a:r>
            <a:r>
              <a:rPr lang="en-US" dirty="0"/>
              <a:t>] = 3; </a:t>
            </a:r>
          </a:p>
          <a:p>
            <a:r>
              <a:rPr lang="en-US" dirty="0" err="1" smtClean="0"/>
              <a:t>sArray</a:t>
            </a:r>
            <a:r>
              <a:rPr lang="en-US" dirty="0" smtClean="0"/>
              <a:t>[2</a:t>
            </a:r>
            <a:r>
              <a:rPr lang="en-US" dirty="0"/>
              <a:t>] = 5;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8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Initializing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en-US" dirty="0" smtClean="0"/>
              <a:t>The following code declares a static type of array with integer values.</a:t>
            </a:r>
          </a:p>
          <a:p>
            <a:r>
              <a:rPr lang="en-US" dirty="0" smtClean="0"/>
              <a:t>	    </a:t>
            </a:r>
            <a:r>
              <a:rPr lang="en-US" dirty="0" err="1" smtClean="0"/>
              <a:t>int</a:t>
            </a:r>
            <a:r>
              <a:rPr lang="en-US" dirty="0" smtClean="0"/>
              <a:t>[ ] </a:t>
            </a:r>
            <a:r>
              <a:rPr lang="en-US" dirty="0"/>
              <a:t>x=new </a:t>
            </a:r>
            <a:r>
              <a:rPr lang="en-US" dirty="0" err="1"/>
              <a:t>int</a:t>
            </a:r>
            <a:r>
              <a:rPr lang="en-US" dirty="0" smtClean="0"/>
              <a:t>[ ] </a:t>
            </a:r>
            <a:r>
              <a:rPr lang="en-US" dirty="0"/>
              <a:t>{1,3,4,5,6};</a:t>
            </a:r>
          </a:p>
          <a:p>
            <a:r>
              <a:rPr lang="en-US" dirty="0" smtClean="0"/>
              <a:t>	     </a:t>
            </a:r>
            <a:r>
              <a:rPr lang="en-US" dirty="0" err="1" smtClean="0"/>
              <a:t>Console.WriteLine</a:t>
            </a:r>
            <a:r>
              <a:rPr lang="en-US" dirty="0" smtClean="0"/>
              <a:t>(x[3]);</a:t>
            </a:r>
            <a:endParaRPr lang="en-US" dirty="0"/>
          </a:p>
          <a:p>
            <a:r>
              <a:rPr lang="en-US" dirty="0"/>
              <a:t>            </a:t>
            </a:r>
            <a:r>
              <a:rPr lang="en-US" dirty="0" err="1"/>
              <a:t>Console.ReadLine</a:t>
            </a:r>
            <a:r>
              <a:rPr lang="en-US" dirty="0" smtClean="0"/>
              <a:t>();</a:t>
            </a:r>
          </a:p>
          <a:p>
            <a:pPr marL="82296" indent="0">
              <a:buNone/>
            </a:pPr>
            <a:r>
              <a:rPr lang="en-US" dirty="0"/>
              <a:t>The following code </a:t>
            </a:r>
            <a:r>
              <a:rPr lang="en-US" dirty="0" smtClean="0"/>
              <a:t>declares </a:t>
            </a:r>
            <a:r>
              <a:rPr lang="en-US" dirty="0"/>
              <a:t>a dynamic array with string values. </a:t>
            </a:r>
            <a:endParaRPr lang="en-US" dirty="0" smtClean="0"/>
          </a:p>
          <a:p>
            <a:pPr marL="82296" indent="0">
              <a:buNone/>
            </a:pPr>
            <a:r>
              <a:rPr lang="en-US" dirty="0"/>
              <a:t>  </a:t>
            </a:r>
          </a:p>
          <a:p>
            <a:r>
              <a:rPr lang="en-US" dirty="0" smtClean="0"/>
              <a:t>string[ ] </a:t>
            </a:r>
            <a:r>
              <a:rPr lang="en-US" dirty="0" err="1"/>
              <a:t>strArray</a:t>
            </a:r>
            <a:r>
              <a:rPr lang="en-US" dirty="0"/>
              <a:t> = new string[] { </a:t>
            </a:r>
            <a:r>
              <a:rPr lang="en-US" dirty="0" smtClean="0"/>
              <a:t>“</a:t>
            </a:r>
            <a:r>
              <a:rPr lang="en-US" dirty="0" err="1" smtClean="0"/>
              <a:t>kamal</a:t>
            </a:r>
            <a:r>
              <a:rPr lang="en-US" dirty="0" smtClean="0"/>
              <a:t>", “Ali", “</a:t>
            </a:r>
            <a:r>
              <a:rPr lang="en-US" dirty="0" err="1" smtClean="0"/>
              <a:t>Raheel</a:t>
            </a:r>
            <a:r>
              <a:rPr lang="en-US" dirty="0" smtClean="0"/>
              <a:t>", </a:t>
            </a:r>
            <a:r>
              <a:rPr lang="en-US" dirty="0"/>
              <a:t>"</a:t>
            </a:r>
            <a:r>
              <a:rPr lang="en-US" dirty="0" smtClean="0"/>
              <a:t>Praveen", “</a:t>
            </a:r>
            <a:r>
              <a:rPr lang="en-US" dirty="0" err="1" smtClean="0"/>
              <a:t>Mujeeb</a:t>
            </a:r>
            <a:r>
              <a:rPr lang="en-US" dirty="0" smtClean="0"/>
              <a:t>" </a:t>
            </a:r>
            <a:r>
              <a:rPr lang="en-US" dirty="0"/>
              <a:t>}; </a:t>
            </a:r>
          </a:p>
          <a:p>
            <a:pPr marL="82296" indent="0" fontAlgn="t">
              <a:buNone/>
            </a:pP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90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Accessing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t"/>
            <a:r>
              <a:rPr lang="en-US" dirty="0" smtClean="0"/>
              <a:t>We </a:t>
            </a:r>
            <a:r>
              <a:rPr lang="en-US" dirty="0"/>
              <a:t>can access an array item by passing the item index in the array. </a:t>
            </a:r>
            <a:endParaRPr lang="en-US" dirty="0" smtClean="0"/>
          </a:p>
          <a:p>
            <a:pPr fontAlgn="t"/>
            <a:r>
              <a:rPr lang="en-US" dirty="0" smtClean="0"/>
              <a:t>The </a:t>
            </a:r>
            <a:r>
              <a:rPr lang="en-US" dirty="0"/>
              <a:t>following </a:t>
            </a:r>
            <a:r>
              <a:rPr lang="en-US" dirty="0" smtClean="0"/>
              <a:t>syntax creates </a:t>
            </a:r>
            <a:r>
              <a:rPr lang="en-US" dirty="0"/>
              <a:t>an array of three items and displays those items on the console. 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/>
              <a:t>[] </a:t>
            </a:r>
            <a:r>
              <a:rPr lang="en-US" dirty="0" err="1"/>
              <a:t>staticIntArray</a:t>
            </a:r>
            <a:r>
              <a:rPr lang="en-US" dirty="0"/>
              <a:t> = new </a:t>
            </a:r>
            <a:r>
              <a:rPr lang="en-US" dirty="0" err="1"/>
              <a:t>int</a:t>
            </a:r>
            <a:r>
              <a:rPr lang="en-US" dirty="0"/>
              <a:t>[3]; </a:t>
            </a:r>
          </a:p>
          <a:p>
            <a:pPr lvl="1"/>
            <a:r>
              <a:rPr lang="en-US" dirty="0" err="1"/>
              <a:t>staticIntArray</a:t>
            </a:r>
            <a:r>
              <a:rPr lang="en-US" dirty="0"/>
              <a:t>[0] = 1; </a:t>
            </a:r>
          </a:p>
          <a:p>
            <a:pPr lvl="1"/>
            <a:r>
              <a:rPr lang="en-US" dirty="0" err="1"/>
              <a:t>staticIntArray</a:t>
            </a:r>
            <a:r>
              <a:rPr lang="en-US" dirty="0"/>
              <a:t>[1] = 3; </a:t>
            </a:r>
          </a:p>
          <a:p>
            <a:pPr lvl="1"/>
            <a:r>
              <a:rPr lang="en-US" dirty="0" err="1"/>
              <a:t>staticIntArray</a:t>
            </a:r>
            <a:r>
              <a:rPr lang="en-US" dirty="0"/>
              <a:t>[2] = 5; </a:t>
            </a:r>
          </a:p>
          <a:p>
            <a:pPr marL="82296" indent="0">
              <a:buNone/>
            </a:pPr>
            <a:r>
              <a:rPr lang="en-US" dirty="0"/>
              <a:t>  </a:t>
            </a:r>
          </a:p>
          <a:p>
            <a:pPr lvl="1"/>
            <a:r>
              <a:rPr lang="en-US" dirty="0" err="1" smtClean="0"/>
              <a:t>Console.WriteLine</a:t>
            </a:r>
            <a:r>
              <a:rPr lang="en-US" dirty="0" smtClean="0"/>
              <a:t>(</a:t>
            </a:r>
            <a:r>
              <a:rPr lang="en-US" dirty="0" err="1" smtClean="0"/>
              <a:t>staticIntArray</a:t>
            </a:r>
            <a:r>
              <a:rPr lang="en-US" dirty="0" smtClean="0"/>
              <a:t>[0</a:t>
            </a:r>
            <a:r>
              <a:rPr lang="en-US" dirty="0"/>
              <a:t>]); </a:t>
            </a:r>
          </a:p>
          <a:p>
            <a:pPr lvl="1"/>
            <a:r>
              <a:rPr lang="en-US" dirty="0" err="1"/>
              <a:t>Console.WriteLine</a:t>
            </a:r>
            <a:r>
              <a:rPr lang="en-US" dirty="0"/>
              <a:t>(</a:t>
            </a:r>
            <a:r>
              <a:rPr lang="en-US" dirty="0" err="1"/>
              <a:t>staticIntArray</a:t>
            </a:r>
            <a:r>
              <a:rPr lang="en-US" dirty="0"/>
              <a:t>[1]); </a:t>
            </a:r>
          </a:p>
          <a:p>
            <a:pPr lvl="1"/>
            <a:r>
              <a:rPr lang="en-US" dirty="0" err="1"/>
              <a:t>Console.WriteLine</a:t>
            </a:r>
            <a:r>
              <a:rPr lang="en-US" dirty="0"/>
              <a:t>(</a:t>
            </a:r>
            <a:r>
              <a:rPr lang="en-US" dirty="0" err="1"/>
              <a:t>staticIntArray</a:t>
            </a:r>
            <a:r>
              <a:rPr lang="en-US" dirty="0"/>
              <a:t>[2]);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41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537</TotalTime>
  <Words>1572</Words>
  <Application>Microsoft Office PowerPoint</Application>
  <PresentationFormat>On-screen Show (4:3)</PresentationFormat>
  <Paragraphs>223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Solstice</vt:lpstr>
      <vt:lpstr>C# Programming Arrays in C# Declaring Arrays of Different Types Initializing Array Accessing Array Elements Creating User Interfaces Using Windows Standards  Form Application Types and Standards Looking at Forms</vt:lpstr>
      <vt:lpstr>ARRAYS</vt:lpstr>
      <vt:lpstr>Arrays</vt:lpstr>
      <vt:lpstr>Arrays</vt:lpstr>
      <vt:lpstr>Declaring and Initializing Arrays</vt:lpstr>
      <vt:lpstr>Defining arrays of different types</vt:lpstr>
      <vt:lpstr>Initializing Arrays</vt:lpstr>
      <vt:lpstr>Initializing Arrays</vt:lpstr>
      <vt:lpstr>Accessing Arrays</vt:lpstr>
      <vt:lpstr>Accessing an array using a foreach Loop</vt:lpstr>
      <vt:lpstr>Setting and Accessing Array Elements</vt:lpstr>
      <vt:lpstr>Setting and Accessing Array Elements</vt:lpstr>
      <vt:lpstr>Methods and Properties for Retrieving Array Metadata</vt:lpstr>
      <vt:lpstr>Assignment 2</vt:lpstr>
      <vt:lpstr>Array Types</vt:lpstr>
      <vt:lpstr>Single Dimension Arrays</vt:lpstr>
      <vt:lpstr>Multi-Dimensional Arrays</vt:lpstr>
      <vt:lpstr>Initializing multi-dimensional arrays</vt:lpstr>
      <vt:lpstr>Accessing multi-dimensional arrays</vt:lpstr>
      <vt:lpstr>Parameter Arrays</vt:lpstr>
      <vt:lpstr>Jagged Arrays</vt:lpstr>
      <vt:lpstr>Initializing Jagged Arrays</vt:lpstr>
      <vt:lpstr>Accessing Jagged Arrays</vt:lpstr>
      <vt:lpstr>Accessing Jagged Arrays</vt:lpstr>
      <vt:lpstr>Mixed Arrays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C# Loops Statements</dc:title>
  <dc:creator>SGD</dc:creator>
  <cp:lastModifiedBy>SGD</cp:lastModifiedBy>
  <cp:revision>87</cp:revision>
  <dcterms:created xsi:type="dcterms:W3CDTF">2006-08-16T00:00:00Z</dcterms:created>
  <dcterms:modified xsi:type="dcterms:W3CDTF">2013-12-30T06:37:02Z</dcterms:modified>
</cp:coreProperties>
</file>